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70" d="100"/>
          <a:sy n="70" d="100"/>
        </p:scale>
        <p:origin x="1374" y="8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2DD9B-F64C-495A-B3E2-3C693A7E0C1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E9719DC-0E7F-461B-A2F4-4F603449BE79}">
      <dgm:prSet phldrT="[Text]">
        <dgm:style>
          <a:lnRef idx="1">
            <a:schemeClr val="accent6"/>
          </a:lnRef>
          <a:fillRef idx="2">
            <a:schemeClr val="accent6"/>
          </a:fillRef>
          <a:effectRef idx="1">
            <a:schemeClr val="accent6"/>
          </a:effectRef>
          <a:fontRef idx="minor">
            <a:schemeClr val="dk1"/>
          </a:fontRef>
        </dgm:style>
      </dgm:prSet>
      <dgm:spPr/>
      <dgm:t>
        <a:bodyPr/>
        <a:lstStyle/>
        <a:p>
          <a:r>
            <a:rPr lang="bn-BD" dirty="0" smtClean="0"/>
            <a:t>ভাইরাস </a:t>
          </a:r>
          <a:endParaRPr lang="en-US" dirty="0"/>
        </a:p>
      </dgm:t>
    </dgm:pt>
    <dgm:pt modelId="{B75D3E80-FB11-40A3-B132-17FC95677AAD}" type="parTrans" cxnId="{F0233FAE-BFB0-4257-BD3F-40CC6FA7DBE5}">
      <dgm:prSet/>
      <dgm:spPr/>
      <dgm:t>
        <a:bodyPr/>
        <a:lstStyle/>
        <a:p>
          <a:endParaRPr lang="en-US"/>
        </a:p>
      </dgm:t>
    </dgm:pt>
    <dgm:pt modelId="{F205FBA8-E570-485D-883E-6604B0A3A2A1}" type="sibTrans" cxnId="{F0233FAE-BFB0-4257-BD3F-40CC6FA7DBE5}">
      <dgm:prSet/>
      <dgm:spPr/>
      <dgm:t>
        <a:bodyPr/>
        <a:lstStyle/>
        <a:p>
          <a:endParaRPr lang="en-US"/>
        </a:p>
      </dgm:t>
    </dgm:pt>
    <dgm:pt modelId="{A004331F-60C7-44ED-A765-26619D21B113}">
      <dgm:prSet phldrT="[Text]">
        <dgm:style>
          <a:lnRef idx="1">
            <a:schemeClr val="accent6"/>
          </a:lnRef>
          <a:fillRef idx="2">
            <a:schemeClr val="accent6"/>
          </a:fillRef>
          <a:effectRef idx="1">
            <a:schemeClr val="accent6"/>
          </a:effectRef>
          <a:fontRef idx="minor">
            <a:schemeClr val="dk1"/>
          </a:fontRef>
        </dgm:style>
      </dgm:prSet>
      <dgm:spPr/>
      <dgm:t>
        <a:bodyPr/>
        <a:lstStyle/>
        <a:p>
          <a:r>
            <a:rPr lang="bn-BD" dirty="0" smtClean="0"/>
            <a:t>নিবাসী ভাইরাস </a:t>
          </a:r>
          <a:endParaRPr lang="en-US" dirty="0"/>
        </a:p>
      </dgm:t>
    </dgm:pt>
    <dgm:pt modelId="{8D160D04-601C-4A7F-B755-D86906488389}" type="parTrans" cxnId="{F41848C5-CEEA-4184-B835-954E6FE71636}">
      <dgm:prSet/>
      <dgm:spPr/>
      <dgm:t>
        <a:bodyPr/>
        <a:lstStyle/>
        <a:p>
          <a:endParaRPr lang="en-US"/>
        </a:p>
      </dgm:t>
    </dgm:pt>
    <dgm:pt modelId="{E2EE74F2-D6FA-4A45-8C4F-90D3F2A1D216}" type="sibTrans" cxnId="{F41848C5-CEEA-4184-B835-954E6FE71636}">
      <dgm:prSet/>
      <dgm:spPr/>
      <dgm:t>
        <a:bodyPr/>
        <a:lstStyle/>
        <a:p>
          <a:endParaRPr lang="en-US"/>
        </a:p>
      </dgm:t>
    </dgm:pt>
    <dgm:pt modelId="{AE6A22FE-64AF-40B3-AB72-04041979CF48}">
      <dgm:prSet phldrT="[Text]">
        <dgm:style>
          <a:lnRef idx="1">
            <a:schemeClr val="accent6"/>
          </a:lnRef>
          <a:fillRef idx="2">
            <a:schemeClr val="accent6"/>
          </a:fillRef>
          <a:effectRef idx="1">
            <a:schemeClr val="accent6"/>
          </a:effectRef>
          <a:fontRef idx="minor">
            <a:schemeClr val="dk1"/>
          </a:fontRef>
        </dgm:style>
      </dgm:prSet>
      <dgm:spPr/>
      <dgm:t>
        <a:bodyPr/>
        <a:lstStyle/>
        <a:p>
          <a:r>
            <a:rPr lang="bn-BD" dirty="0" smtClean="0"/>
            <a:t>অনিবাসী ভাইরাস </a:t>
          </a:r>
          <a:endParaRPr lang="en-US" dirty="0"/>
        </a:p>
      </dgm:t>
    </dgm:pt>
    <dgm:pt modelId="{F5A31066-5270-4C5D-AAF4-B9AACBF7469B}" type="parTrans" cxnId="{54B01AB8-ABDE-41E4-BC5A-C8390DE2B677}">
      <dgm:prSet/>
      <dgm:spPr/>
      <dgm:t>
        <a:bodyPr/>
        <a:lstStyle/>
        <a:p>
          <a:endParaRPr lang="en-US"/>
        </a:p>
      </dgm:t>
    </dgm:pt>
    <dgm:pt modelId="{BB9A3BDF-3F1D-44A7-B686-601ADEFB41C7}" type="sibTrans" cxnId="{54B01AB8-ABDE-41E4-BC5A-C8390DE2B677}">
      <dgm:prSet/>
      <dgm:spPr/>
      <dgm:t>
        <a:bodyPr/>
        <a:lstStyle/>
        <a:p>
          <a:endParaRPr lang="en-US"/>
        </a:p>
      </dgm:t>
    </dgm:pt>
    <dgm:pt modelId="{9E654446-A77D-41EC-A188-EEE586D30736}" type="pres">
      <dgm:prSet presAssocID="{17C2DD9B-F64C-495A-B3E2-3C693A7E0C16}" presName="Name0" presStyleCnt="0">
        <dgm:presLayoutVars>
          <dgm:dir/>
          <dgm:resizeHandles val="exact"/>
        </dgm:presLayoutVars>
      </dgm:prSet>
      <dgm:spPr/>
      <dgm:t>
        <a:bodyPr/>
        <a:lstStyle/>
        <a:p>
          <a:endParaRPr lang="en-US"/>
        </a:p>
      </dgm:t>
    </dgm:pt>
    <dgm:pt modelId="{21C226AE-D01F-4182-93E3-639A5DA68698}" type="pres">
      <dgm:prSet presAssocID="{DE9719DC-0E7F-461B-A2F4-4F603449BE79}" presName="node" presStyleLbl="node1" presStyleIdx="0" presStyleCnt="3" custRadScaleRad="67152" custRadScaleInc="1667">
        <dgm:presLayoutVars>
          <dgm:bulletEnabled val="1"/>
        </dgm:presLayoutVars>
      </dgm:prSet>
      <dgm:spPr/>
      <dgm:t>
        <a:bodyPr/>
        <a:lstStyle/>
        <a:p>
          <a:endParaRPr lang="en-US"/>
        </a:p>
      </dgm:t>
    </dgm:pt>
    <dgm:pt modelId="{3012C1C6-4A4D-4892-8E79-D8905CD78033}" type="pres">
      <dgm:prSet presAssocID="{F205FBA8-E570-485D-883E-6604B0A3A2A1}" presName="sibTrans" presStyleLbl="sibTrans2D1" presStyleIdx="0" presStyleCnt="3"/>
      <dgm:spPr/>
      <dgm:t>
        <a:bodyPr/>
        <a:lstStyle/>
        <a:p>
          <a:endParaRPr lang="en-US"/>
        </a:p>
      </dgm:t>
    </dgm:pt>
    <dgm:pt modelId="{EEA49788-DC11-47B9-B7AC-63866B0A29AE}" type="pres">
      <dgm:prSet presAssocID="{F205FBA8-E570-485D-883E-6604B0A3A2A1}" presName="connectorText" presStyleLbl="sibTrans2D1" presStyleIdx="0" presStyleCnt="3"/>
      <dgm:spPr/>
      <dgm:t>
        <a:bodyPr/>
        <a:lstStyle/>
        <a:p>
          <a:endParaRPr lang="en-US"/>
        </a:p>
      </dgm:t>
    </dgm:pt>
    <dgm:pt modelId="{D86F01C9-27DB-4A1F-9818-E0E2F650FED5}" type="pres">
      <dgm:prSet presAssocID="{A004331F-60C7-44ED-A765-26619D21B113}" presName="node" presStyleLbl="node1" presStyleIdx="1" presStyleCnt="3" custScaleX="110014" custRadScaleRad="104556" custRadScaleInc="-5683">
        <dgm:presLayoutVars>
          <dgm:bulletEnabled val="1"/>
        </dgm:presLayoutVars>
      </dgm:prSet>
      <dgm:spPr/>
      <dgm:t>
        <a:bodyPr/>
        <a:lstStyle/>
        <a:p>
          <a:endParaRPr lang="en-US"/>
        </a:p>
      </dgm:t>
    </dgm:pt>
    <dgm:pt modelId="{729274A2-8A07-46BD-A2D6-E49B0A54F5F5}" type="pres">
      <dgm:prSet presAssocID="{E2EE74F2-D6FA-4A45-8C4F-90D3F2A1D216}" presName="sibTrans" presStyleLbl="sibTrans2D1" presStyleIdx="1" presStyleCnt="3"/>
      <dgm:spPr/>
      <dgm:t>
        <a:bodyPr/>
        <a:lstStyle/>
        <a:p>
          <a:endParaRPr lang="en-US"/>
        </a:p>
      </dgm:t>
    </dgm:pt>
    <dgm:pt modelId="{C75D4AA2-5DA8-473C-A50D-0E7A4A4FAECE}" type="pres">
      <dgm:prSet presAssocID="{E2EE74F2-D6FA-4A45-8C4F-90D3F2A1D216}" presName="connectorText" presStyleLbl="sibTrans2D1" presStyleIdx="1" presStyleCnt="3"/>
      <dgm:spPr/>
      <dgm:t>
        <a:bodyPr/>
        <a:lstStyle/>
        <a:p>
          <a:endParaRPr lang="en-US"/>
        </a:p>
      </dgm:t>
    </dgm:pt>
    <dgm:pt modelId="{5EE4B2D8-124D-4FC6-A110-EAC563EED175}" type="pres">
      <dgm:prSet presAssocID="{AE6A22FE-64AF-40B3-AB72-04041979CF48}" presName="node" presStyleLbl="node1" presStyleIdx="2" presStyleCnt="3" custScaleX="131740" custRadScaleRad="109936" custRadScaleInc="8008">
        <dgm:presLayoutVars>
          <dgm:bulletEnabled val="1"/>
        </dgm:presLayoutVars>
      </dgm:prSet>
      <dgm:spPr/>
      <dgm:t>
        <a:bodyPr/>
        <a:lstStyle/>
        <a:p>
          <a:endParaRPr lang="en-US"/>
        </a:p>
      </dgm:t>
    </dgm:pt>
    <dgm:pt modelId="{572705BB-835D-4DF0-AFCD-28C16AEFE91E}" type="pres">
      <dgm:prSet presAssocID="{BB9A3BDF-3F1D-44A7-B686-601ADEFB41C7}" presName="sibTrans" presStyleLbl="sibTrans2D1" presStyleIdx="2" presStyleCnt="3"/>
      <dgm:spPr/>
      <dgm:t>
        <a:bodyPr/>
        <a:lstStyle/>
        <a:p>
          <a:endParaRPr lang="en-US"/>
        </a:p>
      </dgm:t>
    </dgm:pt>
    <dgm:pt modelId="{34AEA472-C6F5-4C68-9568-6F3474928F9B}" type="pres">
      <dgm:prSet presAssocID="{BB9A3BDF-3F1D-44A7-B686-601ADEFB41C7}" presName="connectorText" presStyleLbl="sibTrans2D1" presStyleIdx="2" presStyleCnt="3"/>
      <dgm:spPr/>
      <dgm:t>
        <a:bodyPr/>
        <a:lstStyle/>
        <a:p>
          <a:endParaRPr lang="en-US"/>
        </a:p>
      </dgm:t>
    </dgm:pt>
  </dgm:ptLst>
  <dgm:cxnLst>
    <dgm:cxn modelId="{F41848C5-CEEA-4184-B835-954E6FE71636}" srcId="{17C2DD9B-F64C-495A-B3E2-3C693A7E0C16}" destId="{A004331F-60C7-44ED-A765-26619D21B113}" srcOrd="1" destOrd="0" parTransId="{8D160D04-601C-4A7F-B755-D86906488389}" sibTransId="{E2EE74F2-D6FA-4A45-8C4F-90D3F2A1D216}"/>
    <dgm:cxn modelId="{6C5AB841-DE0C-4740-919D-CCD9CBEEE141}" type="presOf" srcId="{E2EE74F2-D6FA-4A45-8C4F-90D3F2A1D216}" destId="{C75D4AA2-5DA8-473C-A50D-0E7A4A4FAECE}" srcOrd="1" destOrd="0" presId="urn:microsoft.com/office/officeart/2005/8/layout/cycle7"/>
    <dgm:cxn modelId="{C3A57BD8-DF7B-4CE0-A19D-A974967CB6A0}" type="presOf" srcId="{BB9A3BDF-3F1D-44A7-B686-601ADEFB41C7}" destId="{34AEA472-C6F5-4C68-9568-6F3474928F9B}" srcOrd="1" destOrd="0" presId="urn:microsoft.com/office/officeart/2005/8/layout/cycle7"/>
    <dgm:cxn modelId="{2E80995D-2F92-482A-A240-2B51DEE4CD51}" type="presOf" srcId="{A004331F-60C7-44ED-A765-26619D21B113}" destId="{D86F01C9-27DB-4A1F-9818-E0E2F650FED5}" srcOrd="0" destOrd="0" presId="urn:microsoft.com/office/officeart/2005/8/layout/cycle7"/>
    <dgm:cxn modelId="{447BC3A8-E01E-40EE-97A0-82FE83DA919D}" type="presOf" srcId="{DE9719DC-0E7F-461B-A2F4-4F603449BE79}" destId="{21C226AE-D01F-4182-93E3-639A5DA68698}" srcOrd="0" destOrd="0" presId="urn:microsoft.com/office/officeart/2005/8/layout/cycle7"/>
    <dgm:cxn modelId="{D57645EE-DB9B-4FCB-8BF1-7A244C24F464}" type="presOf" srcId="{F205FBA8-E570-485D-883E-6604B0A3A2A1}" destId="{3012C1C6-4A4D-4892-8E79-D8905CD78033}" srcOrd="0" destOrd="0" presId="urn:microsoft.com/office/officeart/2005/8/layout/cycle7"/>
    <dgm:cxn modelId="{A1904C79-8675-4181-9D87-B98ACFA6E797}" type="presOf" srcId="{F205FBA8-E570-485D-883E-6604B0A3A2A1}" destId="{EEA49788-DC11-47B9-B7AC-63866B0A29AE}" srcOrd="1" destOrd="0" presId="urn:microsoft.com/office/officeart/2005/8/layout/cycle7"/>
    <dgm:cxn modelId="{F0233FAE-BFB0-4257-BD3F-40CC6FA7DBE5}" srcId="{17C2DD9B-F64C-495A-B3E2-3C693A7E0C16}" destId="{DE9719DC-0E7F-461B-A2F4-4F603449BE79}" srcOrd="0" destOrd="0" parTransId="{B75D3E80-FB11-40A3-B132-17FC95677AAD}" sibTransId="{F205FBA8-E570-485D-883E-6604B0A3A2A1}"/>
    <dgm:cxn modelId="{8D6669BD-3AEA-40CF-A437-CD7A5A6EB156}" type="presOf" srcId="{BB9A3BDF-3F1D-44A7-B686-601ADEFB41C7}" destId="{572705BB-835D-4DF0-AFCD-28C16AEFE91E}" srcOrd="0" destOrd="0" presId="urn:microsoft.com/office/officeart/2005/8/layout/cycle7"/>
    <dgm:cxn modelId="{AD827336-5969-42FB-88A7-483DF3D9AE45}" type="presOf" srcId="{17C2DD9B-F64C-495A-B3E2-3C693A7E0C16}" destId="{9E654446-A77D-41EC-A188-EEE586D30736}" srcOrd="0" destOrd="0" presId="urn:microsoft.com/office/officeart/2005/8/layout/cycle7"/>
    <dgm:cxn modelId="{54B01AB8-ABDE-41E4-BC5A-C8390DE2B677}" srcId="{17C2DD9B-F64C-495A-B3E2-3C693A7E0C16}" destId="{AE6A22FE-64AF-40B3-AB72-04041979CF48}" srcOrd="2" destOrd="0" parTransId="{F5A31066-5270-4C5D-AAF4-B9AACBF7469B}" sibTransId="{BB9A3BDF-3F1D-44A7-B686-601ADEFB41C7}"/>
    <dgm:cxn modelId="{040B0EB7-8D7E-4892-9236-9A2AD8430EDA}" type="presOf" srcId="{AE6A22FE-64AF-40B3-AB72-04041979CF48}" destId="{5EE4B2D8-124D-4FC6-A110-EAC563EED175}" srcOrd="0" destOrd="0" presId="urn:microsoft.com/office/officeart/2005/8/layout/cycle7"/>
    <dgm:cxn modelId="{26696F3C-8629-44B6-9FF7-3D31A5388F5F}" type="presOf" srcId="{E2EE74F2-D6FA-4A45-8C4F-90D3F2A1D216}" destId="{729274A2-8A07-46BD-A2D6-E49B0A54F5F5}" srcOrd="0" destOrd="0" presId="urn:microsoft.com/office/officeart/2005/8/layout/cycle7"/>
    <dgm:cxn modelId="{CD72ACA8-8C91-4FEE-9A41-3EE826314D07}" type="presParOf" srcId="{9E654446-A77D-41EC-A188-EEE586D30736}" destId="{21C226AE-D01F-4182-93E3-639A5DA68698}" srcOrd="0" destOrd="0" presId="urn:microsoft.com/office/officeart/2005/8/layout/cycle7"/>
    <dgm:cxn modelId="{0F651F0D-EE58-4451-8148-C598ED675757}" type="presParOf" srcId="{9E654446-A77D-41EC-A188-EEE586D30736}" destId="{3012C1C6-4A4D-4892-8E79-D8905CD78033}" srcOrd="1" destOrd="0" presId="urn:microsoft.com/office/officeart/2005/8/layout/cycle7"/>
    <dgm:cxn modelId="{45F8FE5B-C952-4CBB-ACBE-673015712C9F}" type="presParOf" srcId="{3012C1C6-4A4D-4892-8E79-D8905CD78033}" destId="{EEA49788-DC11-47B9-B7AC-63866B0A29AE}" srcOrd="0" destOrd="0" presId="urn:microsoft.com/office/officeart/2005/8/layout/cycle7"/>
    <dgm:cxn modelId="{E5791DEA-2E6B-4085-A364-0F4CE2B2DDD8}" type="presParOf" srcId="{9E654446-A77D-41EC-A188-EEE586D30736}" destId="{D86F01C9-27DB-4A1F-9818-E0E2F650FED5}" srcOrd="2" destOrd="0" presId="urn:microsoft.com/office/officeart/2005/8/layout/cycle7"/>
    <dgm:cxn modelId="{75AA6019-FB22-4538-94BD-3593877C5ADE}" type="presParOf" srcId="{9E654446-A77D-41EC-A188-EEE586D30736}" destId="{729274A2-8A07-46BD-A2D6-E49B0A54F5F5}" srcOrd="3" destOrd="0" presId="urn:microsoft.com/office/officeart/2005/8/layout/cycle7"/>
    <dgm:cxn modelId="{2EE43558-D58F-4BBE-AD33-6A2EF63BB6E5}" type="presParOf" srcId="{729274A2-8A07-46BD-A2D6-E49B0A54F5F5}" destId="{C75D4AA2-5DA8-473C-A50D-0E7A4A4FAECE}" srcOrd="0" destOrd="0" presId="urn:microsoft.com/office/officeart/2005/8/layout/cycle7"/>
    <dgm:cxn modelId="{9FB61225-8C9E-4A1D-971B-2FD463D3639D}" type="presParOf" srcId="{9E654446-A77D-41EC-A188-EEE586D30736}" destId="{5EE4B2D8-124D-4FC6-A110-EAC563EED175}" srcOrd="4" destOrd="0" presId="urn:microsoft.com/office/officeart/2005/8/layout/cycle7"/>
    <dgm:cxn modelId="{BAB54900-7581-45BD-B6E2-AFB2D0EDAA97}" type="presParOf" srcId="{9E654446-A77D-41EC-A188-EEE586D30736}" destId="{572705BB-835D-4DF0-AFCD-28C16AEFE91E}" srcOrd="5" destOrd="0" presId="urn:microsoft.com/office/officeart/2005/8/layout/cycle7"/>
    <dgm:cxn modelId="{AB0A1B43-D031-4582-A2CD-45981D05F2D6}" type="presParOf" srcId="{572705BB-835D-4DF0-AFCD-28C16AEFE91E}" destId="{34AEA472-C6F5-4C68-9568-6F3474928F9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E0DE8-FBBA-4029-86BB-3E82866B7C09}" type="datetimeFigureOut">
              <a:rPr lang="en-US" smtClean="0"/>
              <a:t>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E7531-1562-4590-8718-32333DA807D8}" type="slidenum">
              <a:rPr lang="en-US" smtClean="0"/>
              <a:t>‹#›</a:t>
            </a:fld>
            <a:endParaRPr lang="en-US"/>
          </a:p>
        </p:txBody>
      </p:sp>
    </p:spTree>
    <p:extLst>
      <p:ext uri="{BB962C8B-B14F-4D97-AF65-F5344CB8AC3E}">
        <p14:creationId xmlns:p14="http://schemas.microsoft.com/office/powerpoint/2010/main" val="55006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7531-1562-4590-8718-32333DA807D8}" type="slidenum">
              <a:rPr lang="en-US" smtClean="0"/>
              <a:t>2</a:t>
            </a:fld>
            <a:endParaRPr lang="en-US"/>
          </a:p>
        </p:txBody>
      </p:sp>
    </p:spTree>
    <p:extLst>
      <p:ext uri="{BB962C8B-B14F-4D97-AF65-F5344CB8AC3E}">
        <p14:creationId xmlns:p14="http://schemas.microsoft.com/office/powerpoint/2010/main" val="383280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১) সংক্রমণ</a:t>
            </a:r>
            <a:r>
              <a:rPr lang="bn-BD" baseline="0" dirty="0" smtClean="0"/>
              <a:t> করার পর পরিশেষে মূল প্রোগ্রামের কাছে নিয়ন্ত্রণ দিয়ে যে ভাইরাস নিষ্ক্রিয় হয়ে যায় তাকে অনিবাসী বা </a:t>
            </a:r>
            <a:r>
              <a:rPr lang="en-US" baseline="0" dirty="0" smtClean="0"/>
              <a:t>Non-Resident </a:t>
            </a:r>
            <a:r>
              <a:rPr lang="bn-BD" baseline="0" dirty="0" smtClean="0">
                <a:latin typeface="NikoshBAN" panose="02000000000000000000" pitchFamily="2" charset="0"/>
                <a:cs typeface="NikoshBAN" panose="02000000000000000000" pitchFamily="2" charset="0"/>
              </a:rPr>
              <a:t>ভাইরাস বলা হয়। ২) কোন ভাইরাস চালু হওয়ার পর মেমোরিতে ন্থায়ী হয়ে বসে থাকে। যখনি কোন প্রোগ্রাম চালু হয়, তখনি সেটি সেই প্রোগ্রামকে সংক্রমিত করে তাকে নিবাসী বা </a:t>
            </a:r>
            <a:r>
              <a:rPr lang="en-US" baseline="0" dirty="0" smtClean="0"/>
              <a:t>Resident </a:t>
            </a:r>
            <a:r>
              <a:rPr lang="bn-BD" baseline="0" dirty="0" smtClean="0">
                <a:latin typeface="NikoshBAN" panose="02000000000000000000" pitchFamily="2" charset="0"/>
                <a:cs typeface="NikoshBAN" panose="02000000000000000000" pitchFamily="2" charset="0"/>
              </a:rPr>
              <a:t>ভাইরাস বলা হয়।   </a:t>
            </a:r>
            <a:endParaRPr lang="en-US" dirty="0"/>
          </a:p>
        </p:txBody>
      </p:sp>
      <p:sp>
        <p:nvSpPr>
          <p:cNvPr id="4" name="Slide Number Placeholder 3"/>
          <p:cNvSpPr>
            <a:spLocks noGrp="1"/>
          </p:cNvSpPr>
          <p:nvPr>
            <p:ph type="sldNum" sz="quarter" idx="10"/>
          </p:nvPr>
        </p:nvSpPr>
        <p:spPr/>
        <p:txBody>
          <a:bodyPr/>
          <a:lstStyle/>
          <a:p>
            <a:fld id="{5ABE7531-1562-4590-8718-32333DA807D8}" type="slidenum">
              <a:rPr lang="en-US" smtClean="0"/>
              <a:t>16</a:t>
            </a:fld>
            <a:endParaRPr lang="en-US"/>
          </a:p>
        </p:txBody>
      </p:sp>
    </p:spTree>
    <p:extLst>
      <p:ext uri="{BB962C8B-B14F-4D97-AF65-F5344CB8AC3E}">
        <p14:creationId xmlns:p14="http://schemas.microsoft.com/office/powerpoint/2010/main" val="143719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বিশেষ</a:t>
            </a:r>
            <a:r>
              <a:rPr lang="bn-BD" baseline="0" dirty="0" smtClean="0"/>
              <a:t> ধরনের কম্পিউটার ব্যবহার করে ভাইরাস, ওয়ার্ম কিংবা ট্রোজন হর্স ইত্যাদি থেকে নিষ্কৃতিপাওয়া যায় তাকে এন্টি-ভাইরাস বলা হয়। </a:t>
            </a:r>
            <a:endParaRPr lang="en-US" dirty="0"/>
          </a:p>
        </p:txBody>
      </p:sp>
      <p:sp>
        <p:nvSpPr>
          <p:cNvPr id="4" name="Slide Number Placeholder 3"/>
          <p:cNvSpPr>
            <a:spLocks noGrp="1"/>
          </p:cNvSpPr>
          <p:nvPr>
            <p:ph type="sldNum" sz="quarter" idx="10"/>
          </p:nvPr>
        </p:nvSpPr>
        <p:spPr/>
        <p:txBody>
          <a:bodyPr/>
          <a:lstStyle/>
          <a:p>
            <a:fld id="{5ABE7531-1562-4590-8718-32333DA807D8}" type="slidenum">
              <a:rPr lang="en-US" smtClean="0"/>
              <a:t>17</a:t>
            </a:fld>
            <a:endParaRPr lang="en-US"/>
          </a:p>
        </p:txBody>
      </p:sp>
    </p:spTree>
    <p:extLst>
      <p:ext uri="{BB962C8B-B14F-4D97-AF65-F5344CB8AC3E}">
        <p14:creationId xmlns:p14="http://schemas.microsoft.com/office/powerpoint/2010/main" val="307767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7531-1562-4590-8718-32333DA807D8}" type="slidenum">
              <a:rPr lang="en-US" smtClean="0"/>
              <a:t>20</a:t>
            </a:fld>
            <a:endParaRPr lang="en-US"/>
          </a:p>
        </p:txBody>
      </p:sp>
    </p:spTree>
    <p:extLst>
      <p:ext uri="{BB962C8B-B14F-4D97-AF65-F5344CB8AC3E}">
        <p14:creationId xmlns:p14="http://schemas.microsoft.com/office/powerpoint/2010/main" val="303471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E7531-1562-4590-8718-32333DA807D8}" type="slidenum">
              <a:rPr lang="en-US" smtClean="0"/>
              <a:t>3</a:t>
            </a:fld>
            <a:endParaRPr lang="en-US"/>
          </a:p>
        </p:txBody>
      </p:sp>
    </p:spTree>
    <p:extLst>
      <p:ext uri="{BB962C8B-B14F-4D97-AF65-F5344CB8AC3E}">
        <p14:creationId xmlns:p14="http://schemas.microsoft.com/office/powerpoint/2010/main" val="135893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কম্পিউটার</a:t>
            </a:r>
            <a:r>
              <a:rPr lang="bn-BD" baseline="0" dirty="0" smtClean="0">
                <a:latin typeface="NikoshBAN" panose="02000000000000000000" pitchFamily="2" charset="0"/>
                <a:cs typeface="NikoshBAN" panose="02000000000000000000" pitchFamily="2" charset="0"/>
              </a:rPr>
              <a:t> ভাইরাস হলো এক ধরনের ক্ষতিকর সফটওয়্যার যা পুনরুৎপাদনে সক্ষম ।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ABE7531-1562-4590-8718-32333DA807D8}" type="slidenum">
              <a:rPr lang="en-US" smtClean="0"/>
              <a:t>6</a:t>
            </a:fld>
            <a:endParaRPr lang="en-US"/>
          </a:p>
        </p:txBody>
      </p:sp>
    </p:spTree>
    <p:extLst>
      <p:ext uri="{BB962C8B-B14F-4D97-AF65-F5344CB8AC3E}">
        <p14:creationId xmlns:p14="http://schemas.microsoft.com/office/powerpoint/2010/main" val="375165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সিস্টেমের</a:t>
            </a:r>
            <a:r>
              <a:rPr lang="bn-BD" baseline="0" dirty="0" smtClean="0">
                <a:latin typeface="NikoshBAN" panose="02000000000000000000" pitchFamily="2" charset="0"/>
                <a:cs typeface="NikoshBAN" panose="02000000000000000000" pitchFamily="2" charset="0"/>
              </a:rPr>
              <a:t> কাজকে ধীর গতি করে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ABE7531-1562-4590-8718-32333DA807D8}" type="slidenum">
              <a:rPr lang="en-US" smtClean="0"/>
              <a:t>7</a:t>
            </a:fld>
            <a:endParaRPr lang="en-US"/>
          </a:p>
        </p:txBody>
      </p:sp>
    </p:spTree>
    <p:extLst>
      <p:ext uri="{BB962C8B-B14F-4D97-AF65-F5344CB8AC3E}">
        <p14:creationId xmlns:p14="http://schemas.microsoft.com/office/powerpoint/2010/main" val="380783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কম্পিউটার</a:t>
            </a:r>
            <a:r>
              <a:rPr lang="bn-BD" baseline="0" dirty="0" smtClean="0">
                <a:latin typeface="NikoshBAN" panose="02000000000000000000" pitchFamily="2" charset="0"/>
                <a:cs typeface="NikoshBAN" panose="02000000000000000000" pitchFamily="2" charset="0"/>
              </a:rPr>
              <a:t> হ্যাং হয়ে যায়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ABE7531-1562-4590-8718-32333DA807D8}" type="slidenum">
              <a:rPr lang="en-US" smtClean="0"/>
              <a:t>8</a:t>
            </a:fld>
            <a:endParaRPr lang="en-US"/>
          </a:p>
        </p:txBody>
      </p:sp>
    </p:spTree>
    <p:extLst>
      <p:ext uri="{BB962C8B-B14F-4D97-AF65-F5344CB8AC3E}">
        <p14:creationId xmlns:p14="http://schemas.microsoft.com/office/powerpoint/2010/main" val="398794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কম্পিউটার</a:t>
            </a:r>
            <a:r>
              <a:rPr lang="bn-BD" baseline="0" dirty="0" smtClean="0">
                <a:latin typeface="NikoshBAN" panose="02000000000000000000" pitchFamily="2" charset="0"/>
                <a:cs typeface="NikoshBAN" panose="02000000000000000000" pitchFamily="2" charset="0"/>
              </a:rPr>
              <a:t> অটো রিন্টার্ট হয়ে যায়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ABE7531-1562-4590-8718-32333DA807D8}" type="slidenum">
              <a:rPr lang="en-US" smtClean="0"/>
              <a:t>9</a:t>
            </a:fld>
            <a:endParaRPr lang="en-US"/>
          </a:p>
        </p:txBody>
      </p:sp>
    </p:spTree>
    <p:extLst>
      <p:ext uri="{BB962C8B-B14F-4D97-AF65-F5344CB8AC3E}">
        <p14:creationId xmlns:p14="http://schemas.microsoft.com/office/powerpoint/2010/main" val="352512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200" dirty="0" smtClean="0">
                <a:latin typeface="NikoshBAN" panose="02000000000000000000" pitchFamily="2" charset="0"/>
                <a:cs typeface="NikoshBAN" panose="02000000000000000000" pitchFamily="2" charset="0"/>
              </a:rPr>
              <a:t>কম্পিউটার ভাইরাস প্রোগ্রাম লেখার আগে ১৯৪৯ সালে বিজ্ঞানী জন নিউম্যান কম্পিউটার ভাইরাস  বিষয়ে আলোকপাত করেন। তিনি একজন কম্পিউটার বিজ্ঞানী ছিলেন। তিনি ভাইরাসের পুনৎপাদন সম্পর্কে ধারনা দেন।</a:t>
            </a:r>
            <a:r>
              <a:rPr lang="bn-BD" sz="1200" baseline="0" dirty="0" smtClean="0">
                <a:latin typeface="NikoshBAN" panose="02000000000000000000" pitchFamily="2" charset="0"/>
                <a:cs typeface="NikoshBAN" panose="02000000000000000000" pitchFamily="2" charset="0"/>
              </a:rPr>
              <a:t> আমেরিকার কম্পিউটার বিজ্ঞানী ফ্রেডরিক বি কোহেন কম্পিউটারের এ প্রোগ্রামকে ভাইরাস হিসেবে সম্বোধন করেন। </a:t>
            </a:r>
            <a:endParaRPr lang="en-US" dirty="0"/>
          </a:p>
        </p:txBody>
      </p:sp>
      <p:sp>
        <p:nvSpPr>
          <p:cNvPr id="4" name="Slide Number Placeholder 3"/>
          <p:cNvSpPr>
            <a:spLocks noGrp="1"/>
          </p:cNvSpPr>
          <p:nvPr>
            <p:ph type="sldNum" sz="quarter" idx="10"/>
          </p:nvPr>
        </p:nvSpPr>
        <p:spPr/>
        <p:txBody>
          <a:bodyPr/>
          <a:lstStyle/>
          <a:p>
            <a:fld id="{5ABE7531-1562-4590-8718-32333DA807D8}" type="slidenum">
              <a:rPr lang="en-US" smtClean="0"/>
              <a:t>11</a:t>
            </a:fld>
            <a:endParaRPr lang="en-US"/>
          </a:p>
        </p:txBody>
      </p:sp>
    </p:spTree>
    <p:extLst>
      <p:ext uri="{BB962C8B-B14F-4D97-AF65-F5344CB8AC3E}">
        <p14:creationId xmlns:p14="http://schemas.microsoft.com/office/powerpoint/2010/main" val="93118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১) </a:t>
            </a:r>
            <a:r>
              <a:rPr lang="bn-BD" dirty="0" smtClean="0"/>
              <a:t>সত্তর</a:t>
            </a:r>
            <a:r>
              <a:rPr lang="bn-BD" baseline="0" dirty="0" smtClean="0"/>
              <a:t> দশকের ইন্টারনেট শুরুর আদি দিকে আরপানেট ক্রিপার নামে একটি ভাইরাস চিহ্নিত করেন। ২) সে সময় রিপার নামে আর একটি সফটওয়্যার তৈরি করেন যা ক্রিপার ভাইরাস মুছে ফেলতে পারত। ৩)১৯৮২ সালে এলক ক্লোনার ফ্লপি ডিস্কের ব্যবহারের মাধ্যমে  সারা পৃথিবীতে ছড়িয়ে পডে। ৪) ভাইরাসের বিধবংসী আচরণ প্রকাশিত হয় ১৯৮৬ সালে ব্রেইন ভাইরাসের মাধ্যমে । </a:t>
            </a:r>
            <a:endParaRPr lang="en-US" dirty="0"/>
          </a:p>
        </p:txBody>
      </p:sp>
      <p:sp>
        <p:nvSpPr>
          <p:cNvPr id="4" name="Slide Number Placeholder 3"/>
          <p:cNvSpPr>
            <a:spLocks noGrp="1"/>
          </p:cNvSpPr>
          <p:nvPr>
            <p:ph type="sldNum" sz="quarter" idx="10"/>
          </p:nvPr>
        </p:nvSpPr>
        <p:spPr/>
        <p:txBody>
          <a:bodyPr/>
          <a:lstStyle/>
          <a:p>
            <a:fld id="{5ABE7531-1562-4590-8718-32333DA807D8}" type="slidenum">
              <a:rPr lang="en-US" smtClean="0"/>
              <a:t>12</a:t>
            </a:fld>
            <a:endParaRPr lang="en-US"/>
          </a:p>
        </p:txBody>
      </p:sp>
    </p:spTree>
    <p:extLst>
      <p:ext uri="{BB962C8B-B14F-4D97-AF65-F5344CB8AC3E}">
        <p14:creationId xmlns:p14="http://schemas.microsoft.com/office/powerpoint/2010/main" val="261654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পাকিস্তানি দুই ভাই লাহোরে যে ভাইরাস  তৈরি করেন তা সারা বিশ্বে</a:t>
            </a:r>
            <a:r>
              <a:rPr lang="bn-BD" sz="1200" baseline="0" dirty="0" smtClean="0">
                <a:latin typeface="NikoshBAN" panose="02000000000000000000" pitchFamily="2" charset="0"/>
                <a:cs typeface="NikoshBAN" panose="02000000000000000000" pitchFamily="2" charset="0"/>
              </a:rPr>
              <a:t> ছড়িয়ে পড়ে।</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ABE7531-1562-4590-8718-32333DA807D8}" type="slidenum">
              <a:rPr lang="en-US" smtClean="0"/>
              <a:t>13</a:t>
            </a:fld>
            <a:endParaRPr lang="en-US"/>
          </a:p>
        </p:txBody>
      </p:sp>
    </p:spTree>
    <p:extLst>
      <p:ext uri="{BB962C8B-B14F-4D97-AF65-F5344CB8AC3E}">
        <p14:creationId xmlns:p14="http://schemas.microsoft.com/office/powerpoint/2010/main" val="148216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8534400" cy="6248400"/>
          </a:xfrm>
          <a:prstGeom prst="rect">
            <a:avLst/>
          </a:prstGeom>
        </p:spPr>
      </p:pic>
      <p:sp>
        <p:nvSpPr>
          <p:cNvPr id="5" name="TextBox 4"/>
          <p:cNvSpPr txBox="1"/>
          <p:nvPr/>
        </p:nvSpPr>
        <p:spPr>
          <a:xfrm>
            <a:off x="495300" y="1143000"/>
            <a:ext cx="8153400" cy="377026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BD" sz="23900" b="1" dirty="0" smtClean="0">
                <a:solidFill>
                  <a:schemeClr val="tx1"/>
                </a:solidFill>
                <a:latin typeface="NikoshBAN" panose="02000000000000000000" pitchFamily="2" charset="0"/>
                <a:cs typeface="NikoshBAN" panose="02000000000000000000" pitchFamily="2" charset="0"/>
              </a:rPr>
              <a:t>স্বাগতম</a:t>
            </a:r>
            <a:endParaRPr lang="en-US"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60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5105400" cy="563562"/>
          </a:xfrm>
        </p:spPr>
        <p:txBody>
          <a:bodyPr>
            <a:normAutofit fontScale="90000"/>
          </a:bodyPr>
          <a:lstStyle/>
          <a:p>
            <a:r>
              <a:rPr lang="bn-BD" sz="3600" b="1" u="sng" dirty="0" smtClean="0">
                <a:latin typeface="NikoshBAN" panose="02000000000000000000" pitchFamily="2" charset="0"/>
                <a:cs typeface="NikoshBAN" panose="02000000000000000000" pitchFamily="2" charset="0"/>
              </a:rPr>
              <a:t>একক কাজ</a:t>
            </a:r>
            <a:endParaRPr lang="en-US" b="1" u="sng" dirty="0">
              <a:latin typeface="NikoshBAN" panose="02000000000000000000" pitchFamily="2" charset="0"/>
              <a:cs typeface="NikoshBAN" panose="02000000000000000000" pitchFamily="2" charset="0"/>
            </a:endParaRPr>
          </a:p>
        </p:txBody>
      </p:sp>
      <p:sp>
        <p:nvSpPr>
          <p:cNvPr id="4" name="Rectangle 3"/>
          <p:cNvSpPr/>
          <p:nvPr/>
        </p:nvSpPr>
        <p:spPr>
          <a:xfrm>
            <a:off x="609600" y="1219200"/>
            <a:ext cx="8077200" cy="1200329"/>
          </a:xfrm>
          <a:prstGeom prst="rect">
            <a:avLst/>
          </a:prstGeom>
        </p:spPr>
        <p:txBody>
          <a:bodyPr wrap="square">
            <a:spAutoFit/>
          </a:bodyPr>
          <a:lstStyle/>
          <a:p>
            <a:r>
              <a:rPr lang="bn-BD" sz="3600" dirty="0">
                <a:latin typeface="NikoshBAN" panose="02000000000000000000" pitchFamily="2" charset="0"/>
                <a:cs typeface="NikoshBAN" panose="02000000000000000000" pitchFamily="2" charset="0"/>
              </a:rPr>
              <a:t>কম্পিউটার  ভাইরাস কী </a:t>
            </a:r>
            <a:r>
              <a:rPr lang="bn-BD" sz="3600" dirty="0" smtClean="0">
                <a:latin typeface="NikoshBAN" panose="02000000000000000000" pitchFamily="2" charset="0"/>
                <a:cs typeface="NikoshBAN" panose="02000000000000000000" pitchFamily="2" charset="0"/>
              </a:rPr>
              <a:t>? কম্পিউটারের ভাইরাস যে যে ক্ষতি করে তার ২ টি করে নাম লিখ। </a:t>
            </a:r>
            <a:endParaRPr lang="en-US" sz="3600" dirty="0"/>
          </a:p>
        </p:txBody>
      </p:sp>
      <p:sp>
        <p:nvSpPr>
          <p:cNvPr id="5" name="TextBox 4"/>
          <p:cNvSpPr txBox="1"/>
          <p:nvPr/>
        </p:nvSpPr>
        <p:spPr>
          <a:xfrm>
            <a:off x="518886" y="2754868"/>
            <a:ext cx="47244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উত্তর মিলিয়ে নাও--- </a:t>
            </a:r>
            <a:endParaRPr lang="en-US" dirty="0">
              <a:latin typeface="NikoshBAN" panose="02000000000000000000" pitchFamily="2" charset="0"/>
              <a:cs typeface="NikoshBAN" panose="02000000000000000000" pitchFamily="2" charset="0"/>
            </a:endParaRPr>
          </a:p>
        </p:txBody>
      </p:sp>
      <p:sp>
        <p:nvSpPr>
          <p:cNvPr id="7" name="TextBox 6"/>
          <p:cNvSpPr txBox="1"/>
          <p:nvPr/>
        </p:nvSpPr>
        <p:spPr>
          <a:xfrm>
            <a:off x="304800" y="3962400"/>
            <a:ext cx="6934200" cy="1323439"/>
          </a:xfrm>
          <a:prstGeom prst="rect">
            <a:avLst/>
          </a:prstGeom>
          <a:noFill/>
        </p:spPr>
        <p:txBody>
          <a:bodyPr wrap="square" rtlCol="0">
            <a:spAutoFit/>
          </a:bodyPr>
          <a:lstStyle/>
          <a:p>
            <a:pPr marL="342900" indent="-342900">
              <a:buFont typeface="Wingdings" panose="05000000000000000000" pitchFamily="2" charset="2"/>
              <a:buChar char="Ø"/>
            </a:pPr>
            <a:r>
              <a:rPr lang="bn-BD" sz="2000" dirty="0">
                <a:latin typeface="NikoshBAN" panose="02000000000000000000" pitchFamily="2" charset="0"/>
                <a:cs typeface="NikoshBAN" panose="02000000000000000000" pitchFamily="2" charset="0"/>
              </a:rPr>
              <a:t>কম্পিউটার ভাইরাস হলো এক ধরনের ক্ষতিকর সফটওয়্যার যা পুনরুৎপাদনে সক্ষম ।  </a:t>
            </a:r>
            <a:endParaRPr lang="en-US" sz="2000" dirty="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Ø"/>
            </a:pPr>
            <a:r>
              <a:rPr lang="bn-BD" sz="2000" dirty="0">
                <a:latin typeface="NikoshBAN" panose="02000000000000000000" pitchFamily="2" charset="0"/>
                <a:cs typeface="NikoshBAN" panose="02000000000000000000" pitchFamily="2" charset="0"/>
              </a:rPr>
              <a:t>সিস্টেমের কাজকে ধীর গতি </a:t>
            </a:r>
            <a:r>
              <a:rPr lang="bn-BD" sz="2000" dirty="0" smtClean="0">
                <a:latin typeface="NikoshBAN" panose="02000000000000000000" pitchFamily="2" charset="0"/>
                <a:cs typeface="NikoshBAN" panose="02000000000000000000" pitchFamily="2" charset="0"/>
              </a:rPr>
              <a:t>করে</a:t>
            </a:r>
          </a:p>
          <a:p>
            <a:pPr marL="342900" indent="-342900">
              <a:buFont typeface="Wingdings" panose="05000000000000000000" pitchFamily="2" charset="2"/>
              <a:buChar char="Ø"/>
            </a:pPr>
            <a:r>
              <a:rPr lang="bn-BD" sz="2000" dirty="0">
                <a:latin typeface="NikoshBAN" panose="02000000000000000000" pitchFamily="2" charset="0"/>
                <a:cs typeface="NikoshBAN" panose="02000000000000000000" pitchFamily="2" charset="0"/>
              </a:rPr>
              <a:t>কম্পিউটার হ্যাং হয়ে </a:t>
            </a:r>
            <a:r>
              <a:rPr lang="bn-BD" sz="2000" dirty="0" smtClean="0">
                <a:latin typeface="NikoshBAN" panose="02000000000000000000" pitchFamily="2" charset="0"/>
                <a:cs typeface="NikoshBAN" panose="02000000000000000000" pitchFamily="2" charset="0"/>
              </a:rPr>
              <a:t>যায়</a:t>
            </a:r>
          </a:p>
          <a:p>
            <a:pPr marL="342900" indent="-342900">
              <a:buFont typeface="Wingdings" panose="05000000000000000000" pitchFamily="2" charset="2"/>
              <a:buChar char="Ø"/>
            </a:pPr>
            <a:r>
              <a:rPr lang="bn-BD" sz="2000" dirty="0">
                <a:latin typeface="NikoshBAN" panose="02000000000000000000" pitchFamily="2" charset="0"/>
                <a:cs typeface="NikoshBAN" panose="02000000000000000000" pitchFamily="2" charset="0"/>
              </a:rPr>
              <a:t>কম্পিউটার অটো রিস্টার্ট হওয়া</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68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heel(1)">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down)">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down)">
                                      <p:cBhvr>
                                        <p:cTn id="34" dur="500"/>
                                        <p:tgtEl>
                                          <p:spTgt spid="7">
                                            <p:txEl>
                                              <p:pRg st="2" end="2"/>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bn-BD" sz="3200" dirty="0" smtClean="0">
                <a:latin typeface="NikoshBAN" panose="02000000000000000000" pitchFamily="2" charset="0"/>
                <a:cs typeface="NikoshBAN" panose="02000000000000000000" pitchFamily="2" charset="0"/>
              </a:rPr>
              <a:t>কম্পিউটার ভাইরাসের ইতিহাস </a:t>
            </a:r>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838200"/>
            <a:ext cx="4495800" cy="5486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838200"/>
            <a:ext cx="4190999" cy="5486400"/>
          </a:xfrm>
          <a:prstGeom prst="rect">
            <a:avLst/>
          </a:prstGeom>
        </p:spPr>
      </p:pic>
      <p:sp>
        <p:nvSpPr>
          <p:cNvPr id="3" name="TextBox 2"/>
          <p:cNvSpPr txBox="1"/>
          <p:nvPr/>
        </p:nvSpPr>
        <p:spPr>
          <a:xfrm>
            <a:off x="152400" y="6368534"/>
            <a:ext cx="3962400" cy="523220"/>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জন ভেন নিউম্যান </a:t>
            </a:r>
            <a:endParaRPr lang="en-US" sz="2800" dirty="0">
              <a:latin typeface="NikoshBAN" panose="02000000000000000000" pitchFamily="2" charset="0"/>
              <a:cs typeface="NikoshBAN" panose="02000000000000000000" pitchFamily="2" charset="0"/>
            </a:endParaRPr>
          </a:p>
        </p:txBody>
      </p:sp>
      <p:sp>
        <p:nvSpPr>
          <p:cNvPr id="8" name="TextBox 7"/>
          <p:cNvSpPr txBox="1"/>
          <p:nvPr/>
        </p:nvSpPr>
        <p:spPr>
          <a:xfrm>
            <a:off x="4953000" y="6320043"/>
            <a:ext cx="3124200" cy="523220"/>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ফ্রেডরিক বি কোহেন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660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09800" y="76200"/>
            <a:ext cx="4419600" cy="609600"/>
          </a:xfrm>
        </p:spPr>
        <p:txBody>
          <a:bodyPr>
            <a:normAutofit/>
          </a:bodyPr>
          <a:lstStyle/>
          <a:p>
            <a:r>
              <a:rPr lang="bn-BD" sz="3200" dirty="0" smtClean="0">
                <a:latin typeface="NikoshBAN" panose="02000000000000000000" pitchFamily="2" charset="0"/>
                <a:cs typeface="NikoshBAN" panose="02000000000000000000" pitchFamily="2" charset="0"/>
              </a:rPr>
              <a:t>কম্পিউটার ভাইরাসের ইতিহাস </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64" y="623455"/>
            <a:ext cx="4197927" cy="24245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65" y="3657601"/>
            <a:ext cx="4073236" cy="2514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3657601"/>
            <a:ext cx="4419601" cy="2514600"/>
          </a:xfrm>
          <a:prstGeom prst="rect">
            <a:avLst/>
          </a:prstGeom>
        </p:spPr>
      </p:pic>
      <p:sp>
        <p:nvSpPr>
          <p:cNvPr id="10" name="TextBox 9"/>
          <p:cNvSpPr txBox="1"/>
          <p:nvPr/>
        </p:nvSpPr>
        <p:spPr>
          <a:xfrm>
            <a:off x="990600" y="3091934"/>
            <a:ext cx="24384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আরপানেট ক্রিপার </a:t>
            </a:r>
            <a:endParaRPr lang="en-US" dirty="0">
              <a:latin typeface="NikoshBAN" panose="02000000000000000000" pitchFamily="2" charset="0"/>
              <a:cs typeface="NikoshBAN" panose="02000000000000000000" pitchFamily="2" charset="0"/>
            </a:endParaRPr>
          </a:p>
        </p:txBody>
      </p:sp>
      <p:sp>
        <p:nvSpPr>
          <p:cNvPr id="11" name="TextBox 10"/>
          <p:cNvSpPr txBox="1"/>
          <p:nvPr/>
        </p:nvSpPr>
        <p:spPr>
          <a:xfrm>
            <a:off x="5638800" y="6191310"/>
            <a:ext cx="24384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ব্রেইন ভাইরাস  </a:t>
            </a:r>
            <a:endParaRPr lang="en-US" dirty="0">
              <a:latin typeface="NikoshBAN" panose="02000000000000000000" pitchFamily="2" charset="0"/>
              <a:cs typeface="NikoshBAN" panose="02000000000000000000" pitchFamily="2" charset="0"/>
            </a:endParaRPr>
          </a:p>
        </p:txBody>
      </p:sp>
      <p:sp>
        <p:nvSpPr>
          <p:cNvPr id="12" name="TextBox 11"/>
          <p:cNvSpPr txBox="1"/>
          <p:nvPr/>
        </p:nvSpPr>
        <p:spPr>
          <a:xfrm>
            <a:off x="5334000" y="3050371"/>
            <a:ext cx="24384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 রিপার ভাইরাস  </a:t>
            </a:r>
            <a:endParaRPr lang="en-US" dirty="0">
              <a:latin typeface="NikoshBAN" panose="02000000000000000000" pitchFamily="2" charset="0"/>
              <a:cs typeface="NikoshBAN" panose="02000000000000000000" pitchFamily="2" charset="0"/>
            </a:endParaRPr>
          </a:p>
        </p:txBody>
      </p:sp>
      <p:sp>
        <p:nvSpPr>
          <p:cNvPr id="13" name="TextBox 12"/>
          <p:cNvSpPr txBox="1"/>
          <p:nvPr/>
        </p:nvSpPr>
        <p:spPr>
          <a:xfrm>
            <a:off x="838200" y="6191310"/>
            <a:ext cx="2438400"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এলক ক্লোনার  </a:t>
            </a:r>
            <a:endParaRPr lang="en-US"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3509" y="623455"/>
            <a:ext cx="4495800" cy="2476501"/>
          </a:xfrm>
          <a:prstGeom prst="rect">
            <a:avLst/>
          </a:prstGeom>
        </p:spPr>
      </p:pic>
    </p:spTree>
    <p:extLst>
      <p:ext uri="{BB962C8B-B14F-4D97-AF65-F5344CB8AC3E}">
        <p14:creationId xmlns:p14="http://schemas.microsoft.com/office/powerpoint/2010/main" val="38580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228600"/>
            <a:ext cx="4419600" cy="457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3200" dirty="0" smtClean="0">
                <a:latin typeface="NikoshBAN" panose="02000000000000000000" pitchFamily="2" charset="0"/>
                <a:cs typeface="NikoshBAN" panose="02000000000000000000" pitchFamily="2" charset="0"/>
              </a:rPr>
              <a:t>কম্পিউটার ভাইরাসের ইতিহাস </a:t>
            </a: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55518"/>
            <a:ext cx="6248400" cy="4629150"/>
          </a:xfrm>
          <a:prstGeom prst="rect">
            <a:avLst/>
          </a:prstGeom>
        </p:spPr>
      </p:pic>
      <p:sp>
        <p:nvSpPr>
          <p:cNvPr id="7" name="TextBox 6"/>
          <p:cNvSpPr txBox="1"/>
          <p:nvPr/>
        </p:nvSpPr>
        <p:spPr>
          <a:xfrm>
            <a:off x="1600200" y="5943600"/>
            <a:ext cx="6172200" cy="523220"/>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পাকিস্তানের দুই ভাই যে ভাইরাস  তৈরি করেন</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11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2971800" cy="639762"/>
          </a:xfrm>
        </p:spPr>
        <p:txBody>
          <a:bodyPr/>
          <a:lstStyle/>
          <a:p>
            <a:r>
              <a:rPr lang="bn-BD" sz="2800" dirty="0" smtClean="0"/>
              <a:t>জোড়ায় কাজ</a:t>
            </a:r>
            <a:endParaRPr lang="en-US" dirty="0"/>
          </a:p>
        </p:txBody>
      </p:sp>
      <p:sp>
        <p:nvSpPr>
          <p:cNvPr id="4" name="TextBox 3"/>
          <p:cNvSpPr txBox="1"/>
          <p:nvPr/>
        </p:nvSpPr>
        <p:spPr>
          <a:xfrm>
            <a:off x="304800" y="1600200"/>
            <a:ext cx="8686800" cy="1508105"/>
          </a:xfrm>
          <a:prstGeom prst="rect">
            <a:avLst/>
          </a:prstGeom>
          <a:noFill/>
        </p:spPr>
        <p:txBody>
          <a:bodyPr wrap="square" rtlCol="0">
            <a:spAutoFit/>
          </a:bodyPr>
          <a:lstStyle/>
          <a:p>
            <a:pPr marL="457200" indent="-457200">
              <a:buFont typeface="Wingdings" panose="05000000000000000000" pitchFamily="2" charset="2"/>
              <a:buChar char="Ø"/>
            </a:pPr>
            <a:r>
              <a:rPr lang="bn-BD" sz="2800" dirty="0" smtClean="0">
                <a:latin typeface="NikoshBAN" panose="02000000000000000000" pitchFamily="2" charset="0"/>
                <a:cs typeface="NikoshBAN" panose="02000000000000000000" pitchFamily="2" charset="0"/>
              </a:rPr>
              <a:t>কত সালে সর্ব প্রথম  কোন বিজ্ঞানী কম্পিউটার ভাইরাস আবিস্কার করেন? </a:t>
            </a:r>
          </a:p>
          <a:p>
            <a:pPr marL="457200" indent="-457200">
              <a:buFont typeface="Wingdings" panose="05000000000000000000" pitchFamily="2" charset="2"/>
              <a:buChar char="Ø"/>
            </a:pPr>
            <a:r>
              <a:rPr lang="bn-BD" sz="2800" dirty="0" smtClean="0">
                <a:latin typeface="NikoshBAN" panose="02000000000000000000" pitchFamily="2" charset="0"/>
                <a:cs typeface="NikoshBAN" panose="02000000000000000000" pitchFamily="2" charset="0"/>
              </a:rPr>
              <a:t>ক্ষতিকর ভাইরাস গুলোর নাম লিখ। </a:t>
            </a:r>
          </a:p>
          <a:p>
            <a:r>
              <a:rPr lang="bn-BD" dirty="0" smtClean="0">
                <a:latin typeface="NikoshBAN" panose="02000000000000000000" pitchFamily="2" charset="0"/>
                <a:cs typeface="NikoshBAN" panose="02000000000000000000" pitchFamily="2" charset="0"/>
              </a:rPr>
              <a:t> </a:t>
            </a:r>
          </a:p>
          <a:p>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449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bn-BD" sz="3200" b="1" dirty="0" smtClean="0">
                <a:latin typeface="NikoshBAN" panose="02000000000000000000" pitchFamily="2" charset="0"/>
                <a:cs typeface="NikoshBAN" panose="02000000000000000000" pitchFamily="2" charset="0"/>
              </a:rPr>
              <a:t>কম্পিউটার ভাইরাসের প্রকারভেদ </a:t>
            </a:r>
            <a:endParaRPr lang="en-US" sz="3200" b="1" dirty="0">
              <a:latin typeface="NikoshBAN" panose="02000000000000000000" pitchFamily="2" charset="0"/>
              <a:cs typeface="NikoshBAN" panose="02000000000000000000" pitchFamily="2" charset="0"/>
            </a:endParaRPr>
          </a:p>
        </p:txBody>
      </p:sp>
      <p:graphicFrame>
        <p:nvGraphicFramePr>
          <p:cNvPr id="5" name="Diagram 4"/>
          <p:cNvGraphicFramePr/>
          <p:nvPr>
            <p:extLst>
              <p:ext uri="{D42A27DB-BD31-4B8C-83A1-F6EECF244321}">
                <p14:modId xmlns:p14="http://schemas.microsoft.com/office/powerpoint/2010/main" val="167412149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16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5715000"/>
            <a:ext cx="3117273" cy="651164"/>
          </a:xfrm>
        </p:spPr>
        <p:txBody>
          <a:bodyPr>
            <a:normAutofit/>
          </a:bodyPr>
          <a:lstStyle/>
          <a:p>
            <a:r>
              <a:rPr lang="bn-BD" sz="3200" dirty="0" smtClean="0">
                <a:latin typeface="NikoshBAN" panose="02000000000000000000" pitchFamily="2" charset="0"/>
                <a:cs typeface="NikoshBAN" panose="02000000000000000000" pitchFamily="2" charset="0"/>
              </a:rPr>
              <a:t>নিবাসী ভাইরাস  </a:t>
            </a:r>
            <a:endParaRPr lang="en-US" sz="3200" dirty="0">
              <a:latin typeface="NikoshBAN" panose="02000000000000000000" pitchFamily="2" charset="0"/>
              <a:cs typeface="NikoshBAN" panose="02000000000000000000" pitchFamily="2" charset="0"/>
            </a:endParaRPr>
          </a:p>
        </p:txBody>
      </p:sp>
      <p:sp>
        <p:nvSpPr>
          <p:cNvPr id="5" name="Title 1"/>
          <p:cNvSpPr txBox="1">
            <a:spLocks/>
          </p:cNvSpPr>
          <p:nvPr/>
        </p:nvSpPr>
        <p:spPr>
          <a:xfrm>
            <a:off x="304800" y="5715000"/>
            <a:ext cx="3117273" cy="6511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3200" dirty="0" smtClean="0">
                <a:latin typeface="NikoshBAN" panose="02000000000000000000" pitchFamily="2" charset="0"/>
                <a:cs typeface="NikoshBAN" panose="02000000000000000000" pitchFamily="2" charset="0"/>
              </a:rPr>
              <a:t>অনিবাসী ভাইরাস  </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4281055" cy="5334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691" y="228600"/>
            <a:ext cx="4495800" cy="5334000"/>
          </a:xfrm>
          <a:prstGeom prst="rect">
            <a:avLst/>
          </a:prstGeom>
        </p:spPr>
      </p:pic>
    </p:spTree>
    <p:extLst>
      <p:ext uri="{BB962C8B-B14F-4D97-AF65-F5344CB8AC3E}">
        <p14:creationId xmlns:p14="http://schemas.microsoft.com/office/powerpoint/2010/main" val="240521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bn-BD" sz="3200" dirty="0" smtClean="0">
                <a:latin typeface="NikoshBAN" panose="02000000000000000000" pitchFamily="2" charset="0"/>
                <a:cs typeface="NikoshBAN" panose="02000000000000000000" pitchFamily="2" charset="0"/>
              </a:rPr>
              <a:t>ম্যালওয়্যার থেকে নিষ্কৃতি পাওয়ার উপায়</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19200"/>
            <a:ext cx="4648200" cy="5029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19200"/>
            <a:ext cx="4267200" cy="5181600"/>
          </a:xfrm>
          <a:prstGeom prst="rect">
            <a:avLst/>
          </a:prstGeom>
        </p:spPr>
      </p:pic>
    </p:spTree>
    <p:extLst>
      <p:ext uri="{BB962C8B-B14F-4D97-AF65-F5344CB8AC3E}">
        <p14:creationId xmlns:p14="http://schemas.microsoft.com/office/powerpoint/2010/main" val="8729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bn-BD" sz="3200" b="1" dirty="0" smtClean="0">
                <a:latin typeface="NikoshBAN" panose="02000000000000000000" pitchFamily="2" charset="0"/>
                <a:cs typeface="NikoshBAN" panose="02000000000000000000" pitchFamily="2" charset="0"/>
              </a:rPr>
              <a:t>পরিচিত কিছু এন্টিভাইরাসের ছবি</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85800"/>
            <a:ext cx="3733800" cy="2971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841665"/>
            <a:ext cx="3505200" cy="26635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886200"/>
            <a:ext cx="2209800" cy="2476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886200"/>
            <a:ext cx="3810000" cy="2590800"/>
          </a:xfrm>
          <a:prstGeom prst="rect">
            <a:avLst/>
          </a:prstGeom>
        </p:spPr>
      </p:pic>
    </p:spTree>
    <p:extLst>
      <p:ext uri="{BB962C8B-B14F-4D97-AF65-F5344CB8AC3E}">
        <p14:creationId xmlns:p14="http://schemas.microsoft.com/office/powerpoint/2010/main" val="8537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98438"/>
            <a:ext cx="1981200" cy="487362"/>
          </a:xfrm>
        </p:spPr>
        <p:txBody>
          <a:bodyPr>
            <a:noAutofit/>
          </a:bodyPr>
          <a:lstStyle/>
          <a:p>
            <a:r>
              <a:rPr lang="bn-BD" sz="3200" b="1" dirty="0" smtClean="0">
                <a:latin typeface="NikoshBAN" panose="02000000000000000000" pitchFamily="2" charset="0"/>
                <a:cs typeface="NikoshBAN" panose="02000000000000000000" pitchFamily="2" charset="0"/>
              </a:rPr>
              <a:t>দলগত কাজ</a:t>
            </a:r>
            <a:endParaRPr lang="en-US"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838200"/>
            <a:ext cx="5562600" cy="3581400"/>
          </a:xfrm>
          <a:prstGeom prst="rect">
            <a:avLst/>
          </a:prstGeom>
        </p:spPr>
      </p:pic>
      <p:sp>
        <p:nvSpPr>
          <p:cNvPr id="5" name="TextBox 4"/>
          <p:cNvSpPr txBox="1"/>
          <p:nvPr/>
        </p:nvSpPr>
        <p:spPr>
          <a:xfrm>
            <a:off x="228600" y="4648200"/>
            <a:ext cx="8458200" cy="523220"/>
          </a:xfrm>
          <a:prstGeom prst="rect">
            <a:avLst/>
          </a:prstGeom>
          <a:noFill/>
        </p:spPr>
        <p:txBody>
          <a:bodyPr wrap="square" rtlCol="0">
            <a:spAutoFit/>
          </a:bodyPr>
          <a:lstStyle/>
          <a:p>
            <a:pPr algn="ctr"/>
            <a:r>
              <a:rPr lang="bn-BD" sz="2800" dirty="0" smtClean="0">
                <a:latin typeface="NikoshBAN" panose="02000000000000000000" pitchFamily="2" charset="0"/>
                <a:cs typeface="NikoshBAN" panose="02000000000000000000" pitchFamily="2" charset="0"/>
              </a:rPr>
              <a:t>ভাইরাস আক্রান্ত হলে কী করা উচিত ? দলে আলোচনা করে উপস্থাপন কর।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66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8" y="76200"/>
            <a:ext cx="853439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b="1" dirty="0" smtClean="0">
                <a:latin typeface="NikoshBAN" panose="02000000000000000000" pitchFamily="2" charset="0"/>
                <a:cs typeface="NikoshBAN" panose="02000000000000000000" pitchFamily="2" charset="0"/>
              </a:rPr>
              <a:t>পরিচিতি</a:t>
            </a:r>
            <a:endParaRPr lang="en-US" b="1" dirty="0">
              <a:latin typeface="NikoshBAN" panose="02000000000000000000" pitchFamily="2" charset="0"/>
              <a:cs typeface="NikoshBAN" panose="02000000000000000000" pitchFamily="2" charset="0"/>
            </a:endParaRPr>
          </a:p>
        </p:txBody>
      </p:sp>
      <p:sp>
        <p:nvSpPr>
          <p:cNvPr id="5" name="TextBox 4"/>
          <p:cNvSpPr txBox="1"/>
          <p:nvPr/>
        </p:nvSpPr>
        <p:spPr>
          <a:xfrm>
            <a:off x="304798" y="1096145"/>
            <a:ext cx="428105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শিক্ষক পরিচিতি </a:t>
            </a:r>
            <a:endParaRPr lang="en-US" b="1" dirty="0">
              <a:latin typeface="NikoshBAN" panose="02000000000000000000" pitchFamily="2" charset="0"/>
              <a:cs typeface="NikoshBAN" panose="02000000000000000000" pitchFamily="2" charset="0"/>
            </a:endParaRPr>
          </a:p>
        </p:txBody>
      </p:sp>
      <p:sp>
        <p:nvSpPr>
          <p:cNvPr id="6" name="TextBox 5"/>
          <p:cNvSpPr txBox="1"/>
          <p:nvPr/>
        </p:nvSpPr>
        <p:spPr>
          <a:xfrm>
            <a:off x="4585854" y="1091863"/>
            <a:ext cx="42672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পাঠ পরিচিতি </a:t>
            </a:r>
            <a:endParaRPr lang="en-US" b="1" dirty="0">
              <a:latin typeface="NikoshBAN" panose="02000000000000000000" pitchFamily="2" charset="0"/>
              <a:cs typeface="NikoshBAN" panose="02000000000000000000" pitchFamily="2" charset="0"/>
            </a:endParaRPr>
          </a:p>
        </p:txBody>
      </p:sp>
      <p:sp>
        <p:nvSpPr>
          <p:cNvPr id="8" name="TextBox 7"/>
          <p:cNvSpPr txBox="1"/>
          <p:nvPr/>
        </p:nvSpPr>
        <p:spPr>
          <a:xfrm>
            <a:off x="152400" y="3872567"/>
            <a:ext cx="4433452" cy="2246769"/>
          </a:xfrm>
          <a:prstGeom prst="rect">
            <a:avLst/>
          </a:prstGeom>
          <a:noFill/>
        </p:spPr>
        <p:txBody>
          <a:bodyPr wrap="square" rtlCol="0">
            <a:spAutoFit/>
          </a:bodyPr>
          <a:lstStyle/>
          <a:p>
            <a:r>
              <a:rPr lang="en-US" sz="2400" dirty="0" err="1" smtClean="0">
                <a:latin typeface="NikoshBAN" panose="02000000000000000000" pitchFamily="2" charset="0"/>
                <a:cs typeface="NikoshBAN" panose="02000000000000000000" pitchFamily="2" charset="0"/>
              </a:rPr>
              <a:t>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মিজানুর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রহমান</a:t>
            </a:r>
            <a:r>
              <a:rPr lang="en-US" sz="2400" dirty="0" smtClean="0">
                <a:latin typeface="NikoshBAN" panose="02000000000000000000" pitchFamily="2" charset="0"/>
                <a:cs typeface="NikoshBAN" panose="02000000000000000000" pitchFamily="2" charset="0"/>
              </a:rPr>
              <a:t> </a:t>
            </a:r>
            <a:endParaRPr lang="bn-BD" sz="2400" dirty="0" smtClean="0">
              <a:latin typeface="NikoshBAN" panose="02000000000000000000" pitchFamily="2" charset="0"/>
              <a:cs typeface="NikoshBAN" panose="02000000000000000000" pitchFamily="2" charset="0"/>
            </a:endParaRPr>
          </a:p>
          <a:p>
            <a:r>
              <a:rPr lang="bn-BD" sz="2400" dirty="0" smtClean="0">
                <a:latin typeface="NikoshBAN" panose="02000000000000000000" pitchFamily="2" charset="0"/>
                <a:cs typeface="NikoshBAN" panose="02000000000000000000" pitchFamily="2" charset="0"/>
              </a:rPr>
              <a:t>সহকারি শিক্ষক </a:t>
            </a:r>
            <a:endParaRPr lang="en-US"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বুরুঙ্গা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ইকবাল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আহমদ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এন্ড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কলেজ</a:t>
            </a:r>
            <a:r>
              <a:rPr lang="en-US"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ওসমানীনগর,সিলেট। </a:t>
            </a:r>
            <a:endParaRPr lang="en-US" sz="2400" dirty="0" smtClean="0">
              <a:latin typeface="NikoshBAN" panose="02000000000000000000" pitchFamily="2" charset="0"/>
              <a:cs typeface="NikoshBAN" panose="02000000000000000000" pitchFamily="2" charset="0"/>
            </a:endParaRPr>
          </a:p>
          <a:p>
            <a:r>
              <a:rPr lang="bn-BD" sz="2400" dirty="0" smtClean="0">
                <a:latin typeface="NikoshBAN" panose="02000000000000000000" pitchFamily="2" charset="0"/>
                <a:cs typeface="NikoshBAN" panose="02000000000000000000" pitchFamily="2" charset="0"/>
              </a:rPr>
              <a:t>মোবাইল নম্বরঃ</a:t>
            </a:r>
            <a:r>
              <a:rPr lang="en-US" sz="2400" dirty="0" smtClean="0">
                <a:latin typeface="NikoshBAN" panose="02000000000000000000" pitchFamily="2" charset="0"/>
                <a:cs typeface="NikoshBAN" panose="02000000000000000000" pitchFamily="2" charset="0"/>
              </a:rPr>
              <a:t> 01717225476</a:t>
            </a:r>
            <a:endParaRPr lang="bn-BD" sz="2400" dirty="0" smtClean="0">
              <a:latin typeface="NikoshBAN" panose="02000000000000000000" pitchFamily="2" charset="0"/>
              <a:cs typeface="NikoshBAN" panose="02000000000000000000" pitchFamily="2" charset="0"/>
            </a:endParaRPr>
          </a:p>
          <a:p>
            <a:r>
              <a:rPr lang="bn-BD" sz="2000" dirty="0" smtClean="0">
                <a:latin typeface="NikoshBAN" panose="02000000000000000000" pitchFamily="2" charset="0"/>
                <a:cs typeface="NikoshBAN" panose="02000000000000000000" pitchFamily="2" charset="0"/>
              </a:rPr>
              <a:t>ইমেইল- </a:t>
            </a:r>
            <a:r>
              <a:rPr lang="en-US" sz="2000" dirty="0" smtClean="0">
                <a:latin typeface="Adobe Garamond Pro Bold" pitchFamily="18" charset="0"/>
                <a:cs typeface="NikoshBAN" panose="02000000000000000000" pitchFamily="2" charset="0"/>
              </a:rPr>
              <a:t>gm.mizanoor24@gmail.com</a:t>
            </a:r>
            <a:endParaRPr lang="en-US" sz="2000" dirty="0">
              <a:latin typeface="Adobe Garamond Pro Bold" pitchFamily="18" charset="0"/>
              <a:cs typeface="NikoshBAN" panose="02000000000000000000" pitchFamily="2" charset="0"/>
            </a:endParaRPr>
          </a:p>
        </p:txBody>
      </p:sp>
      <p:sp>
        <p:nvSpPr>
          <p:cNvPr id="9" name="TextBox 8"/>
          <p:cNvSpPr txBox="1"/>
          <p:nvPr/>
        </p:nvSpPr>
        <p:spPr>
          <a:xfrm>
            <a:off x="4571999" y="2102525"/>
            <a:ext cx="4038600" cy="2246769"/>
          </a:xfrm>
          <a:prstGeom prst="rect">
            <a:avLst/>
          </a:prstGeom>
          <a:noFill/>
        </p:spPr>
        <p:txBody>
          <a:bodyPr wrap="square" rtlCol="0">
            <a:spAutoFit/>
          </a:bodyPr>
          <a:lstStyle/>
          <a:p>
            <a:r>
              <a:rPr lang="bn-BD" sz="2000" dirty="0" smtClean="0">
                <a:latin typeface="NikoshBAN" panose="02000000000000000000" pitchFamily="2" charset="0"/>
                <a:cs typeface="NikoshBAN" panose="02000000000000000000" pitchFamily="2" charset="0"/>
              </a:rPr>
              <a:t>শ্রেণিঃ অষ্টম </a:t>
            </a:r>
          </a:p>
          <a:p>
            <a:r>
              <a:rPr lang="bn-BD" sz="2000" dirty="0" smtClean="0">
                <a:latin typeface="NikoshBAN" panose="02000000000000000000" pitchFamily="2" charset="0"/>
                <a:cs typeface="NikoshBAN" panose="02000000000000000000" pitchFamily="2" charset="0"/>
              </a:rPr>
              <a:t>বিষয়ঃ তথ্য ও যোগাযোগ প্রযুক্তি</a:t>
            </a:r>
          </a:p>
          <a:p>
            <a:r>
              <a:rPr lang="bn-BD" sz="2000" dirty="0" smtClean="0">
                <a:latin typeface="NikoshBAN" panose="02000000000000000000" pitchFamily="2" charset="0"/>
                <a:cs typeface="NikoshBAN" panose="02000000000000000000" pitchFamily="2" charset="0"/>
              </a:rPr>
              <a:t>অধ্যায়ঃ ৩য় (</a:t>
            </a:r>
            <a:r>
              <a:rPr lang="bn-BD" sz="2000" dirty="0">
                <a:latin typeface="NikoshBAN" panose="02000000000000000000" pitchFamily="2" charset="0"/>
                <a:cs typeface="NikoshBAN" panose="02000000000000000000" pitchFamily="2" charset="0"/>
              </a:rPr>
              <a:t>তথ্য ও যোগাযোগ </a:t>
            </a:r>
            <a:r>
              <a:rPr lang="bn-BD" sz="2000" dirty="0" smtClean="0">
                <a:latin typeface="NikoshBAN" panose="02000000000000000000" pitchFamily="2" charset="0"/>
                <a:cs typeface="NikoshBAN" panose="02000000000000000000" pitchFamily="2" charset="0"/>
              </a:rPr>
              <a:t>প্রযুক্তির নিরাপদ ও নৈতিক ব্যবহার )</a:t>
            </a:r>
          </a:p>
          <a:p>
            <a:r>
              <a:rPr lang="bn-BD" sz="2000" dirty="0" smtClean="0">
                <a:latin typeface="NikoshBAN" panose="02000000000000000000" pitchFamily="2" charset="0"/>
                <a:cs typeface="NikoshBAN" panose="02000000000000000000" pitchFamily="2" charset="0"/>
              </a:rPr>
              <a:t>শিক্ষার্থীর সংখ্যাঃ ৬০ জন </a:t>
            </a:r>
          </a:p>
          <a:p>
            <a:r>
              <a:rPr lang="bn-BD" sz="2000" dirty="0" smtClean="0">
                <a:latin typeface="NikoshBAN" panose="02000000000000000000" pitchFamily="2" charset="0"/>
                <a:cs typeface="NikoshBAN" panose="02000000000000000000" pitchFamily="2" charset="0"/>
              </a:rPr>
              <a:t>তারিখঃ </a:t>
            </a:r>
            <a:r>
              <a:rPr lang="bn-BD" sz="2000" dirty="0" smtClean="0">
                <a:latin typeface="NikoshBAN" panose="02000000000000000000" pitchFamily="2" charset="0"/>
                <a:cs typeface="NikoshBAN" panose="02000000000000000000" pitchFamily="2" charset="0"/>
              </a:rPr>
              <a:t>০৬/০</a:t>
            </a:r>
            <a:r>
              <a:rPr lang="en-US" sz="2000" dirty="0" smtClean="0">
                <a:latin typeface="NikoshBAN" panose="02000000000000000000" pitchFamily="2" charset="0"/>
                <a:cs typeface="NikoshBAN" panose="02000000000000000000" pitchFamily="2" charset="0"/>
              </a:rPr>
              <a:t>2</a:t>
            </a:r>
            <a:r>
              <a:rPr lang="bn-BD" sz="2000" dirty="0" smtClean="0">
                <a:latin typeface="NikoshBAN" panose="02000000000000000000" pitchFamily="2" charset="0"/>
                <a:cs typeface="NikoshBAN" panose="02000000000000000000" pitchFamily="2" charset="0"/>
              </a:rPr>
              <a:t>/২০</a:t>
            </a:r>
            <a:r>
              <a:rPr lang="en-US" sz="2000" dirty="0" smtClean="0">
                <a:latin typeface="NikoshBAN" panose="02000000000000000000" pitchFamily="2" charset="0"/>
                <a:cs typeface="NikoshBAN" panose="02000000000000000000" pitchFamily="2" charset="0"/>
              </a:rPr>
              <a:t>20</a:t>
            </a:r>
            <a:r>
              <a:rPr lang="bn-BD" sz="2000" dirty="0" smtClean="0">
                <a:latin typeface="NikoshBAN" panose="02000000000000000000" pitchFamily="2" charset="0"/>
                <a:cs typeface="NikoshBAN" panose="02000000000000000000" pitchFamily="2" charset="0"/>
              </a:rPr>
              <a:t> </a:t>
            </a:r>
            <a:r>
              <a:rPr lang="bn-BD" sz="2000" dirty="0" smtClean="0">
                <a:latin typeface="NikoshBAN" panose="02000000000000000000" pitchFamily="2" charset="0"/>
                <a:cs typeface="NikoshBAN" panose="02000000000000000000" pitchFamily="2" charset="0"/>
              </a:rPr>
              <a:t>ইং </a:t>
            </a:r>
          </a:p>
          <a:p>
            <a:r>
              <a:rPr lang="bn-BD" sz="2000" dirty="0" smtClean="0">
                <a:latin typeface="NikoshBAN" panose="02000000000000000000" pitchFamily="2" charset="0"/>
                <a:cs typeface="NikoshBAN" panose="02000000000000000000" pitchFamily="2" charset="0"/>
              </a:rPr>
              <a:t>সময়ঃ ৫০ মিনিট </a:t>
            </a:r>
            <a:endParaRPr lang="en-US" sz="20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599" y="3087594"/>
            <a:ext cx="2133348" cy="2749213"/>
          </a:xfrm>
          <a:prstGeom prst="rect">
            <a:avLst/>
          </a:prstGeom>
        </p:spPr>
      </p:pic>
    </p:spTree>
    <p:extLst>
      <p:ext uri="{BB962C8B-B14F-4D97-AF65-F5344CB8AC3E}">
        <p14:creationId xmlns:p14="http://schemas.microsoft.com/office/powerpoint/2010/main" val="3044513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bn-BD" b="1" dirty="0" smtClean="0">
                <a:latin typeface="NikoshBAN" panose="02000000000000000000" pitchFamily="2" charset="0"/>
                <a:cs typeface="NikoshBAN" panose="02000000000000000000" pitchFamily="2" charset="0"/>
              </a:rPr>
              <a:t>মূল্যায়ন</a:t>
            </a:r>
            <a:endParaRPr lang="en-US" sz="6000"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28600" y="1600200"/>
            <a:ext cx="8686800" cy="4525963"/>
          </a:xfrm>
        </p:spPr>
        <p:txBody>
          <a:bodyPr>
            <a:normAutofit/>
          </a:bodyPr>
          <a:lstStyle/>
          <a:p>
            <a:pPr>
              <a:buFont typeface="Wingdings" panose="05000000000000000000" pitchFamily="2" charset="2"/>
              <a:buChar char="§"/>
            </a:pPr>
            <a:r>
              <a:rPr lang="bn-BD" dirty="0" smtClean="0">
                <a:latin typeface="NikoshBAN" panose="02000000000000000000" pitchFamily="2" charset="0"/>
                <a:cs typeface="NikoshBAN" panose="02000000000000000000" pitchFamily="2" charset="0"/>
              </a:rPr>
              <a:t>ভাইরাসের জনক কে?</a:t>
            </a:r>
          </a:p>
          <a:p>
            <a:pPr>
              <a:buFont typeface="Wingdings" panose="05000000000000000000" pitchFamily="2" charset="2"/>
              <a:buChar char="§"/>
            </a:pPr>
            <a:r>
              <a:rPr lang="bn-BD" dirty="0" smtClean="0">
                <a:latin typeface="NikoshBAN" panose="02000000000000000000" pitchFamily="2" charset="0"/>
                <a:cs typeface="NikoshBAN" panose="02000000000000000000" pitchFamily="2" charset="0"/>
              </a:rPr>
              <a:t>ভাইরাস কত প্রকার ও কী কী?</a:t>
            </a:r>
          </a:p>
          <a:p>
            <a:pPr>
              <a:buFont typeface="Wingdings" panose="05000000000000000000" pitchFamily="2" charset="2"/>
              <a:buChar char="§"/>
            </a:pPr>
            <a:r>
              <a:rPr lang="bn-BD" dirty="0" smtClean="0">
                <a:latin typeface="NikoshBAN" panose="02000000000000000000" pitchFamily="2" charset="0"/>
                <a:cs typeface="NikoshBAN" panose="02000000000000000000" pitchFamily="2" charset="0"/>
              </a:rPr>
              <a:t>অনিবাসী ও নিবাসী ভাইরাসের মধ্যে ২টি পার্থক্য বল?</a:t>
            </a:r>
          </a:p>
          <a:p>
            <a:pPr>
              <a:buFont typeface="Wingdings" panose="05000000000000000000" pitchFamily="2" charset="2"/>
              <a:buChar char="§"/>
            </a:pPr>
            <a:r>
              <a:rPr lang="bn-BD" dirty="0" smtClean="0">
                <a:latin typeface="NikoshBAN" panose="02000000000000000000" pitchFamily="2" charset="0"/>
                <a:cs typeface="NikoshBAN" panose="02000000000000000000" pitchFamily="2" charset="0"/>
              </a:rPr>
              <a:t>৩ টি এন্টিভাইরাসের নাম বল ।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21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bn-BD" sz="3600" u="sng" dirty="0" smtClean="0">
                <a:latin typeface="NikoshBAN" panose="02000000000000000000" pitchFamily="2" charset="0"/>
                <a:cs typeface="NikoshBAN" panose="02000000000000000000" pitchFamily="2" charset="0"/>
              </a:rPr>
              <a:t>বাড়ির কাজ</a:t>
            </a:r>
            <a:endParaRPr lang="en-US" u="sng"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914400"/>
            <a:ext cx="5515356" cy="4038600"/>
          </a:xfrm>
          <a:prstGeom prst="rect">
            <a:avLst/>
          </a:prstGeom>
        </p:spPr>
      </p:pic>
      <p:sp>
        <p:nvSpPr>
          <p:cNvPr id="6" name="TextBox 5"/>
          <p:cNvSpPr txBox="1"/>
          <p:nvPr/>
        </p:nvSpPr>
        <p:spPr>
          <a:xfrm>
            <a:off x="228600" y="5638800"/>
            <a:ext cx="8686800" cy="954107"/>
          </a:xfrm>
          <a:prstGeom prst="rect">
            <a:avLst/>
          </a:prstGeom>
          <a:noFill/>
        </p:spPr>
        <p:txBody>
          <a:bodyPr wrap="square" rtlCol="0">
            <a:spAutoFit/>
          </a:bodyPr>
          <a:lstStyle/>
          <a:p>
            <a:pPr marL="285750" indent="-285750">
              <a:buFont typeface="Wingdings" panose="05000000000000000000" pitchFamily="2" charset="2"/>
              <a:buChar char="Ø"/>
            </a:pPr>
            <a:r>
              <a:rPr lang="bn-BD" sz="2800" b="1" dirty="0" smtClean="0">
                <a:latin typeface="NikoshBAN" panose="02000000000000000000" pitchFamily="2" charset="0"/>
                <a:cs typeface="NikoshBAN" panose="02000000000000000000" pitchFamily="2" charset="0"/>
              </a:rPr>
              <a:t>তুমি কিভাবে তোমার বিদ্যালয়ের কম্পিউটারগুলি ভাইরাস মুক্ত রাখবে  -  বিশ্লেষণ কর। </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93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 y="152400"/>
            <a:ext cx="8915400" cy="6553200"/>
          </a:xfrm>
          <a:prstGeom prst="rect">
            <a:avLst/>
          </a:prstGeom>
        </p:spPr>
      </p:pic>
      <p:sp>
        <p:nvSpPr>
          <p:cNvPr id="2" name="Title 1"/>
          <p:cNvSpPr>
            <a:spLocks noGrp="1"/>
          </p:cNvSpPr>
          <p:nvPr>
            <p:ph type="title"/>
          </p:nvPr>
        </p:nvSpPr>
        <p:spPr>
          <a:xfrm>
            <a:off x="436418" y="990600"/>
            <a:ext cx="8229600" cy="4114800"/>
          </a:xfrm>
        </p:spPr>
        <p:txBody>
          <a:bodyPr>
            <a:noAutofit/>
          </a:bodyPr>
          <a:lstStyle/>
          <a:p>
            <a:r>
              <a:rPr lang="bn-BD" sz="19900" b="1" dirty="0" smtClean="0">
                <a:solidFill>
                  <a:schemeClr val="accent2">
                    <a:lumMod val="75000"/>
                  </a:schemeClr>
                </a:solidFill>
                <a:latin typeface="NikoshBAN" panose="02000000000000000000" pitchFamily="2" charset="0"/>
                <a:cs typeface="NikoshBAN" panose="02000000000000000000" pitchFamily="2" charset="0"/>
              </a:rPr>
              <a:t>ধন্যবাদ</a:t>
            </a:r>
            <a:r>
              <a:rPr lang="bn-BD" sz="19900" dirty="0" smtClean="0">
                <a:solidFill>
                  <a:srgbClr val="002060"/>
                </a:solidFill>
                <a:latin typeface="NikoshBAN" panose="02000000000000000000" pitchFamily="2" charset="0"/>
                <a:cs typeface="NikoshBAN" panose="02000000000000000000" pitchFamily="2" charset="0"/>
              </a:rPr>
              <a:t> </a:t>
            </a:r>
            <a:endParaRPr lang="en-US" sz="199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923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276600" cy="457200"/>
          </a:xfrm>
        </p:spPr>
        <p:txBody>
          <a:bodyPr>
            <a:normAutofit fontScale="90000"/>
          </a:bodyPr>
          <a:lstStyle/>
          <a:p>
            <a:pPr algn="l"/>
            <a:r>
              <a:rPr lang="bn-BD" sz="3200" dirty="0" smtClean="0">
                <a:latin typeface="NikoshBAN" panose="02000000000000000000" pitchFamily="2" charset="0"/>
                <a:cs typeface="NikoshBAN" panose="02000000000000000000" pitchFamily="2" charset="0"/>
              </a:rPr>
              <a:t>এসো কয়েকটি ছবি দেখি- </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609600"/>
            <a:ext cx="4481945" cy="2667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609599"/>
            <a:ext cx="4572000" cy="26670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83527"/>
            <a:ext cx="4591050" cy="349827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1833" y="3276600"/>
            <a:ext cx="4532168" cy="3505200"/>
          </a:xfrm>
          <a:prstGeom prst="rect">
            <a:avLst/>
          </a:prstGeom>
        </p:spPr>
      </p:pic>
    </p:spTree>
    <p:extLst>
      <p:ext uri="{BB962C8B-B14F-4D97-AF65-F5344CB8AC3E}">
        <p14:creationId xmlns:p14="http://schemas.microsoft.com/office/powerpoint/2010/main" val="1348020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563562"/>
          </a:xfrm>
        </p:spPr>
        <p:txBody>
          <a:bodyPr>
            <a:noAutofit/>
          </a:bodyPr>
          <a:lstStyle/>
          <a:p>
            <a:pPr algn="l"/>
            <a:r>
              <a:rPr lang="bn-BD" sz="4000" b="1" dirty="0" smtClean="0">
                <a:latin typeface="NikoshBAN" panose="02000000000000000000" pitchFamily="2" charset="0"/>
                <a:cs typeface="NikoshBAN" panose="02000000000000000000" pitchFamily="2" charset="0"/>
              </a:rPr>
              <a:t>আজকের পাঠ  </a:t>
            </a:r>
            <a:r>
              <a:rPr lang="bn-BD" sz="3600" b="1" dirty="0" smtClean="0">
                <a:latin typeface="NikoshBAN" panose="02000000000000000000" pitchFamily="2" charset="0"/>
                <a:cs typeface="NikoshBAN" panose="02000000000000000000" pitchFamily="2" charset="0"/>
              </a:rPr>
              <a:t>১৭ </a:t>
            </a:r>
            <a:endParaRPr lang="en-US" sz="4800" b="1" dirty="0">
              <a:latin typeface="NikoshBAN" panose="02000000000000000000" pitchFamily="2" charset="0"/>
              <a:cs typeface="NikoshBAN" panose="02000000000000000000" pitchFamily="2" charset="0"/>
            </a:endParaRPr>
          </a:p>
        </p:txBody>
      </p:sp>
      <p:sp>
        <p:nvSpPr>
          <p:cNvPr id="4" name="TextBox 3"/>
          <p:cNvSpPr txBox="1"/>
          <p:nvPr/>
        </p:nvSpPr>
        <p:spPr>
          <a:xfrm>
            <a:off x="1828800" y="1003012"/>
            <a:ext cx="5257800" cy="584775"/>
          </a:xfrm>
          <a:prstGeom prst="rect">
            <a:avLst/>
          </a:prstGeom>
          <a:noFill/>
        </p:spPr>
        <p:txBody>
          <a:bodyPr wrap="square" rtlCol="0">
            <a:spAutoFit/>
          </a:bodyPr>
          <a:lstStyle/>
          <a:p>
            <a:pPr algn="ctr"/>
            <a:r>
              <a:rPr lang="bn-BD" sz="3200" b="1" u="sng" dirty="0" smtClean="0">
                <a:latin typeface="NikoshBAN" panose="02000000000000000000" pitchFamily="2" charset="0"/>
                <a:cs typeface="NikoshBAN" panose="02000000000000000000" pitchFamily="2" charset="0"/>
              </a:rPr>
              <a:t>কম্পিউটার ভাইরাস </a:t>
            </a:r>
            <a:endParaRPr lang="en-US" b="1" u="sng"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00" y="1587787"/>
            <a:ext cx="8608499" cy="496541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87787"/>
            <a:ext cx="8608499" cy="4965412"/>
          </a:xfrm>
          <a:prstGeom prst="rect">
            <a:avLst/>
          </a:prstGeom>
        </p:spPr>
      </p:pic>
    </p:spTree>
    <p:extLst>
      <p:ext uri="{BB962C8B-B14F-4D97-AF65-F5344CB8AC3E}">
        <p14:creationId xmlns:p14="http://schemas.microsoft.com/office/powerpoint/2010/main" val="82436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3124200" cy="715962"/>
          </a:xfrm>
        </p:spPr>
        <p:txBody>
          <a:bodyPr>
            <a:normAutofit fontScale="90000"/>
          </a:bodyPr>
          <a:lstStyle/>
          <a:p>
            <a:r>
              <a:rPr lang="bn-BD" dirty="0" smtClean="0">
                <a:latin typeface="NikoshBAN" panose="02000000000000000000" pitchFamily="2" charset="0"/>
                <a:cs typeface="NikoshBAN" panose="02000000000000000000" pitchFamily="2" charset="0"/>
              </a:rPr>
              <a:t>শিখনফল </a:t>
            </a: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152400" y="1146674"/>
            <a:ext cx="4876800" cy="523220"/>
          </a:xfrm>
          <a:prstGeom prst="rect">
            <a:avLst/>
          </a:prstGeom>
          <a:noFill/>
        </p:spPr>
        <p:txBody>
          <a:bodyPr wrap="square" rtlCol="0">
            <a:spAutoFit/>
          </a:bodyPr>
          <a:lstStyle/>
          <a:p>
            <a:r>
              <a:rPr lang="bn-BD" sz="2800" dirty="0" smtClean="0">
                <a:latin typeface="NikoshBAN" panose="02000000000000000000" pitchFamily="2" charset="0"/>
                <a:cs typeface="NikoshBAN" panose="02000000000000000000" pitchFamily="2" charset="0"/>
              </a:rPr>
              <a:t>এ পাঠ শেষে শিক্ষার্থীরা------- </a:t>
            </a:r>
            <a:endParaRPr lang="en-US" dirty="0">
              <a:latin typeface="NikoshBAN" panose="02000000000000000000" pitchFamily="2" charset="0"/>
              <a:cs typeface="NikoshBAN" panose="02000000000000000000" pitchFamily="2" charset="0"/>
            </a:endParaRPr>
          </a:p>
        </p:txBody>
      </p:sp>
      <p:sp>
        <p:nvSpPr>
          <p:cNvPr id="6" name="TextBox 5"/>
          <p:cNvSpPr txBox="1"/>
          <p:nvPr/>
        </p:nvSpPr>
        <p:spPr>
          <a:xfrm>
            <a:off x="228600" y="2369127"/>
            <a:ext cx="8915400" cy="1569660"/>
          </a:xfrm>
          <a:prstGeom prst="rect">
            <a:avLst/>
          </a:prstGeom>
          <a:noFill/>
        </p:spPr>
        <p:txBody>
          <a:bodyPr wrap="square" rtlCol="0">
            <a:spAutoFit/>
          </a:bodyPr>
          <a:lstStyle/>
          <a:p>
            <a:r>
              <a:rPr lang="bn-BD" sz="2400" dirty="0" smtClean="0">
                <a:latin typeface="NikoshBAN" panose="02000000000000000000" pitchFamily="2" charset="0"/>
                <a:cs typeface="NikoshBAN" panose="02000000000000000000" pitchFamily="2" charset="0"/>
              </a:rPr>
              <a:t>১) কম্পিউটার  ভাইরাস কী তা বলতে পারবে ;  </a:t>
            </a:r>
          </a:p>
          <a:p>
            <a:r>
              <a:rPr lang="bn-BD" sz="2400" dirty="0">
                <a:latin typeface="NikoshBAN" panose="02000000000000000000" pitchFamily="2" charset="0"/>
                <a:cs typeface="NikoshBAN" panose="02000000000000000000" pitchFamily="2" charset="0"/>
              </a:rPr>
              <a:t>২</a:t>
            </a:r>
            <a:r>
              <a:rPr lang="bn-BD" sz="2400" dirty="0" smtClean="0">
                <a:latin typeface="NikoshBAN" panose="02000000000000000000" pitchFamily="2" charset="0"/>
                <a:cs typeface="NikoshBAN" panose="02000000000000000000" pitchFamily="2" charset="0"/>
              </a:rPr>
              <a:t>) কম্পিউটারের ভাইরাস আবিস্কারের ইতিহাস ব্যাখ্যা করতে পারবে ; </a:t>
            </a:r>
          </a:p>
          <a:p>
            <a:r>
              <a:rPr lang="bn-BD" sz="2400" dirty="0">
                <a:latin typeface="NikoshBAN" panose="02000000000000000000" pitchFamily="2" charset="0"/>
                <a:cs typeface="NikoshBAN" panose="02000000000000000000" pitchFamily="2" charset="0"/>
              </a:rPr>
              <a:t>৩</a:t>
            </a:r>
            <a:r>
              <a:rPr lang="bn-BD" sz="2400" dirty="0" smtClean="0">
                <a:latin typeface="NikoshBAN" panose="02000000000000000000" pitchFamily="2" charset="0"/>
                <a:cs typeface="NikoshBAN" panose="02000000000000000000" pitchFamily="2" charset="0"/>
              </a:rPr>
              <a:t>) কম্পিউটার ভাইরাসের প্রকারভেদ বর্ণনা করতে পারবে ; </a:t>
            </a:r>
          </a:p>
          <a:p>
            <a:r>
              <a:rPr lang="bn-BD" sz="2400" dirty="0">
                <a:latin typeface="NikoshBAN" panose="02000000000000000000" pitchFamily="2" charset="0"/>
                <a:cs typeface="NikoshBAN" panose="02000000000000000000" pitchFamily="2" charset="0"/>
              </a:rPr>
              <a:t>৪</a:t>
            </a:r>
            <a:r>
              <a:rPr lang="bn-BD" sz="2400" dirty="0" smtClean="0">
                <a:latin typeface="NikoshBAN" panose="02000000000000000000" pitchFamily="2" charset="0"/>
                <a:cs typeface="NikoshBAN" panose="02000000000000000000" pitchFamily="2" charset="0"/>
              </a:rPr>
              <a:t>) ম্যালওয়্যার বা ক্ষতিকর ভাইরাস  থেকে নিস্কৃতি পাওয়ার উপায় বিশ্লেষণ করতে পারবে ।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506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bn-BD" sz="3600" b="1" u="sng" dirty="0" smtClean="0">
                <a:latin typeface="NikoshBAN" panose="02000000000000000000" pitchFamily="2" charset="0"/>
                <a:cs typeface="NikoshBAN" panose="02000000000000000000" pitchFamily="2" charset="0"/>
              </a:rPr>
              <a:t>কম্পিউটার ভাইরাস </a:t>
            </a:r>
            <a:endParaRPr lang="en-US" b="1" u="sng"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47800"/>
            <a:ext cx="3124200" cy="3581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447801"/>
            <a:ext cx="2714625" cy="3505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7426" y="1447801"/>
            <a:ext cx="2924174" cy="3505199"/>
          </a:xfrm>
          <a:prstGeom prst="rect">
            <a:avLst/>
          </a:prstGeom>
        </p:spPr>
      </p:pic>
    </p:spTree>
    <p:extLst>
      <p:ext uri="{BB962C8B-B14F-4D97-AF65-F5344CB8AC3E}">
        <p14:creationId xmlns:p14="http://schemas.microsoft.com/office/powerpoint/2010/main" val="37551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bn-BD" sz="3200" b="1" u="sng" dirty="0" smtClean="0"/>
              <a:t>কম্পিউটার ভাইরাস যে ক্ষতি করে</a:t>
            </a:r>
            <a:endParaRPr lang="en-US" b="1" u="sng" dirty="0"/>
          </a:p>
        </p:txBody>
      </p:sp>
      <p:sp>
        <p:nvSpPr>
          <p:cNvPr id="7" name="Rectangle 6"/>
          <p:cNvSpPr/>
          <p:nvPr/>
        </p:nvSpPr>
        <p:spPr>
          <a:xfrm>
            <a:off x="886691" y="1143000"/>
            <a:ext cx="76200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latin typeface="NikoshBAN" panose="02000000000000000000" pitchFamily="2" charset="0"/>
              <a:cs typeface="NikoshBAN" panose="02000000000000000000" pitchFamily="2" charset="0"/>
            </a:endParaRPr>
          </a:p>
          <a:p>
            <a:pPr algn="ctr"/>
            <a:endParaRPr lang="bn-BD" dirty="0">
              <a:latin typeface="NikoshBAN" panose="02000000000000000000" pitchFamily="2" charset="0"/>
              <a:cs typeface="NikoshBAN" panose="02000000000000000000" pitchFamily="2" charset="0"/>
            </a:endParaRPr>
          </a:p>
          <a:p>
            <a:pPr algn="ctr"/>
            <a:endParaRPr lang="bn-BD" dirty="0" smtClean="0">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sz="3200" dirty="0" smtClean="0">
              <a:solidFill>
                <a:schemeClr val="tx1"/>
              </a:solidFill>
              <a:latin typeface="NikoshBAN" panose="02000000000000000000" pitchFamily="2" charset="0"/>
              <a:cs typeface="NikoshBAN" panose="02000000000000000000" pitchFamily="2" charset="0"/>
            </a:endParaRPr>
          </a:p>
          <a:p>
            <a:pPr algn="ctr"/>
            <a:endParaRPr lang="bn-BD" sz="3200" dirty="0">
              <a:solidFill>
                <a:schemeClr val="tx1"/>
              </a:solidFill>
              <a:latin typeface="NikoshBAN" panose="02000000000000000000" pitchFamily="2" charset="0"/>
              <a:cs typeface="NikoshBAN" panose="02000000000000000000" pitchFamily="2" charset="0"/>
            </a:endParaRPr>
          </a:p>
          <a:p>
            <a:pPr algn="ctr"/>
            <a:endParaRPr lang="bn-BD" sz="3200" dirty="0" smtClean="0">
              <a:solidFill>
                <a:schemeClr val="tx1"/>
              </a:solidFill>
              <a:latin typeface="NikoshBAN" panose="02000000000000000000" pitchFamily="2" charset="0"/>
              <a:cs typeface="NikoshBAN" panose="02000000000000000000" pitchFamily="2" charset="0"/>
            </a:endParaRPr>
          </a:p>
          <a:p>
            <a:pPr algn="ctr"/>
            <a:endParaRPr lang="bn-BD" sz="3200" dirty="0" smtClean="0">
              <a:solidFill>
                <a:schemeClr val="tx1"/>
              </a:solidFill>
              <a:latin typeface="NikoshBAN" panose="02000000000000000000" pitchFamily="2" charset="0"/>
              <a:cs typeface="NikoshBAN" panose="02000000000000000000" pitchFamily="2" charset="0"/>
            </a:endParaRPr>
          </a:p>
          <a:p>
            <a:pPr algn="ctr"/>
            <a:r>
              <a:rPr lang="bn-BD" dirty="0" smtClean="0">
                <a:latin typeface="NikoshBAN" panose="02000000000000000000" pitchFamily="2" charset="0"/>
                <a:cs typeface="NikoshBAN" panose="02000000000000000000" pitchFamily="2" charset="0"/>
              </a:rPr>
              <a:t>ঞ্ঝজ্জম্মফম্ফজগ্ররম্বফ্ররনহহহহ্রগ্রুগ</a:t>
            </a:r>
            <a:endParaRPr lang="en-US"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391" y="1219199"/>
            <a:ext cx="6324601" cy="4343402"/>
          </a:xfrm>
          <a:prstGeom prst="rect">
            <a:avLst/>
          </a:prstGeom>
        </p:spPr>
      </p:pic>
    </p:spTree>
    <p:extLst>
      <p:ext uri="{BB962C8B-B14F-4D97-AF65-F5344CB8AC3E}">
        <p14:creationId xmlns:p14="http://schemas.microsoft.com/office/powerpoint/2010/main" val="269920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lstStyle/>
          <a:p>
            <a:r>
              <a:rPr lang="bn-BD" sz="3200" b="1" u="sng" dirty="0" smtClean="0"/>
              <a:t>কম্পিউটার ভাইরাস যে ক্ষতি করে</a:t>
            </a:r>
            <a:endParaRPr lang="en-US" b="1" u="sng" dirty="0"/>
          </a:p>
        </p:txBody>
      </p:sp>
      <p:sp>
        <p:nvSpPr>
          <p:cNvPr id="5" name="Rectangle 4"/>
          <p:cNvSpPr/>
          <p:nvPr/>
        </p:nvSpPr>
        <p:spPr>
          <a:xfrm>
            <a:off x="886691" y="1143000"/>
            <a:ext cx="76200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latin typeface="NikoshBAN" panose="02000000000000000000" pitchFamily="2" charset="0"/>
              <a:cs typeface="NikoshBAN" panose="02000000000000000000" pitchFamily="2" charset="0"/>
            </a:endParaRPr>
          </a:p>
          <a:p>
            <a:pPr algn="ctr"/>
            <a:endParaRPr lang="bn-BD" dirty="0">
              <a:latin typeface="NikoshBAN" panose="02000000000000000000" pitchFamily="2" charset="0"/>
              <a:cs typeface="NikoshBAN" panose="02000000000000000000" pitchFamily="2" charset="0"/>
            </a:endParaRPr>
          </a:p>
          <a:p>
            <a:pPr algn="ctr"/>
            <a:endParaRPr lang="bn-BD" dirty="0" smtClean="0">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sz="3200" dirty="0" smtClean="0">
              <a:solidFill>
                <a:schemeClr val="tx1"/>
              </a:solidFill>
              <a:latin typeface="NikoshBAN" panose="02000000000000000000" pitchFamily="2" charset="0"/>
              <a:cs typeface="NikoshBAN" panose="02000000000000000000" pitchFamily="2" charset="0"/>
            </a:endParaRPr>
          </a:p>
          <a:p>
            <a:pPr algn="ctr"/>
            <a:endParaRPr lang="bn-BD" sz="3200" dirty="0">
              <a:solidFill>
                <a:schemeClr val="tx1"/>
              </a:solidFill>
              <a:latin typeface="NikoshBAN" panose="02000000000000000000" pitchFamily="2" charset="0"/>
              <a:cs typeface="NikoshBAN" panose="02000000000000000000" pitchFamily="2" charset="0"/>
            </a:endParaRPr>
          </a:p>
          <a:p>
            <a:pPr algn="ctr"/>
            <a:endParaRPr lang="bn-BD" sz="3200" dirty="0" smtClean="0">
              <a:solidFill>
                <a:schemeClr val="tx1"/>
              </a:solidFill>
              <a:latin typeface="NikoshBAN" panose="02000000000000000000" pitchFamily="2" charset="0"/>
              <a:cs typeface="NikoshBAN" panose="02000000000000000000" pitchFamily="2" charset="0"/>
            </a:endParaRPr>
          </a:p>
          <a:p>
            <a:pPr algn="ctr"/>
            <a:r>
              <a:rPr lang="bn-BD" sz="3200" dirty="0" smtClean="0">
                <a:solidFill>
                  <a:schemeClr val="tx1"/>
                </a:solidFill>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ঞ্ঝজ্জম্মফম্ফজগ্ররম্বফ্ররনহহহহ্রগ্রুগ</a:t>
            </a:r>
            <a:endParaRPr lang="en-US"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655" y="1371600"/>
            <a:ext cx="6248399" cy="4419600"/>
          </a:xfrm>
          <a:prstGeom prst="rect">
            <a:avLst/>
          </a:prstGeom>
        </p:spPr>
      </p:pic>
    </p:spTree>
    <p:extLst>
      <p:ext uri="{BB962C8B-B14F-4D97-AF65-F5344CB8AC3E}">
        <p14:creationId xmlns:p14="http://schemas.microsoft.com/office/powerpoint/2010/main" val="5953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3200" b="1" u="sng" dirty="0" smtClean="0"/>
              <a:t>কম্পিউটার ভাইরাস যে ক্ষতি করে</a:t>
            </a:r>
            <a:endParaRPr lang="en-US" b="1" u="sng" dirty="0"/>
          </a:p>
        </p:txBody>
      </p:sp>
      <p:sp>
        <p:nvSpPr>
          <p:cNvPr id="5" name="Rectangle 4"/>
          <p:cNvSpPr/>
          <p:nvPr/>
        </p:nvSpPr>
        <p:spPr>
          <a:xfrm>
            <a:off x="886691" y="1066800"/>
            <a:ext cx="76200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latin typeface="NikoshBAN" panose="02000000000000000000" pitchFamily="2" charset="0"/>
              <a:cs typeface="NikoshBAN" panose="02000000000000000000" pitchFamily="2" charset="0"/>
            </a:endParaRPr>
          </a:p>
          <a:p>
            <a:pPr algn="ctr"/>
            <a:endParaRPr lang="bn-BD" dirty="0">
              <a:latin typeface="NikoshBAN" panose="02000000000000000000" pitchFamily="2" charset="0"/>
              <a:cs typeface="NikoshBAN" panose="02000000000000000000" pitchFamily="2" charset="0"/>
            </a:endParaRPr>
          </a:p>
          <a:p>
            <a:pPr algn="ctr"/>
            <a:endParaRPr lang="bn-BD" dirty="0" smtClean="0">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dirty="0" smtClean="0">
              <a:solidFill>
                <a:schemeClr val="tx1"/>
              </a:solidFill>
              <a:latin typeface="NikoshBAN" panose="02000000000000000000" pitchFamily="2" charset="0"/>
              <a:cs typeface="NikoshBAN" panose="02000000000000000000" pitchFamily="2" charset="0"/>
            </a:endParaRPr>
          </a:p>
          <a:p>
            <a:pPr algn="ctr"/>
            <a:endParaRPr lang="bn-BD" dirty="0">
              <a:solidFill>
                <a:schemeClr val="tx1"/>
              </a:solidFill>
              <a:latin typeface="NikoshBAN" panose="02000000000000000000" pitchFamily="2" charset="0"/>
              <a:cs typeface="NikoshBAN" panose="02000000000000000000" pitchFamily="2" charset="0"/>
            </a:endParaRPr>
          </a:p>
          <a:p>
            <a:pPr algn="ctr"/>
            <a:endParaRPr lang="bn-BD" sz="3200" dirty="0" smtClean="0">
              <a:solidFill>
                <a:schemeClr val="tx1"/>
              </a:solidFill>
              <a:latin typeface="NikoshBAN" panose="02000000000000000000" pitchFamily="2" charset="0"/>
              <a:cs typeface="NikoshBAN" panose="02000000000000000000" pitchFamily="2" charset="0"/>
            </a:endParaRPr>
          </a:p>
          <a:p>
            <a:pPr algn="ctr"/>
            <a:endParaRPr lang="bn-BD" sz="3200" dirty="0">
              <a:solidFill>
                <a:schemeClr val="tx1"/>
              </a:solidFill>
              <a:latin typeface="NikoshBAN" panose="02000000000000000000" pitchFamily="2" charset="0"/>
              <a:cs typeface="NikoshBAN" panose="02000000000000000000" pitchFamily="2" charset="0"/>
            </a:endParaRPr>
          </a:p>
          <a:p>
            <a:pPr algn="ctr"/>
            <a:endParaRPr lang="bn-BD" sz="3200" dirty="0" smtClean="0">
              <a:solidFill>
                <a:schemeClr val="tx1"/>
              </a:solidFill>
              <a:latin typeface="NikoshBAN" panose="02000000000000000000" pitchFamily="2" charset="0"/>
              <a:cs typeface="NikoshBAN" panose="02000000000000000000" pitchFamily="2" charset="0"/>
            </a:endParaRPr>
          </a:p>
          <a:p>
            <a:pPr algn="ctr"/>
            <a:endParaRPr lang="bn-BD" sz="3200" dirty="0" smtClean="0">
              <a:solidFill>
                <a:schemeClr val="tx1"/>
              </a:solidFill>
              <a:latin typeface="NikoshBAN" panose="02000000000000000000" pitchFamily="2" charset="0"/>
              <a:cs typeface="NikoshBAN" panose="02000000000000000000" pitchFamily="2" charset="0"/>
            </a:endParaRPr>
          </a:p>
          <a:p>
            <a:pPr algn="ctr"/>
            <a:r>
              <a:rPr lang="bn-BD" dirty="0" smtClean="0">
                <a:latin typeface="NikoshBAN" panose="02000000000000000000" pitchFamily="2" charset="0"/>
                <a:cs typeface="NikoshBAN" panose="02000000000000000000" pitchFamily="2" charset="0"/>
              </a:rPr>
              <a:t>ঞ্ঝজ্জম্মফম্ফজগ্ররম্বফ্ররনহহহহ্রগ্রুগ</a:t>
            </a:r>
            <a:endParaRPr lang="en-US"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066800"/>
            <a:ext cx="6553200" cy="4800600"/>
          </a:xfrm>
          <a:prstGeom prst="rect">
            <a:avLst/>
          </a:prstGeom>
        </p:spPr>
      </p:pic>
    </p:spTree>
    <p:extLst>
      <p:ext uri="{BB962C8B-B14F-4D97-AF65-F5344CB8AC3E}">
        <p14:creationId xmlns:p14="http://schemas.microsoft.com/office/powerpoint/2010/main" val="37745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543</Words>
  <Application>Microsoft Office PowerPoint</Application>
  <PresentationFormat>On-screen Show (4:3)</PresentationFormat>
  <Paragraphs>138</Paragraphs>
  <Slides>22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Adobe Garamond Pro Bold</vt:lpstr>
      <vt:lpstr>Arial</vt:lpstr>
      <vt:lpstr>Calibri</vt:lpstr>
      <vt:lpstr>NikoshBAN</vt:lpstr>
      <vt:lpstr>Vrinda</vt:lpstr>
      <vt:lpstr>Wingdings</vt:lpstr>
      <vt:lpstr>Office Theme</vt:lpstr>
      <vt:lpstr>PowerPoint Presentation</vt:lpstr>
      <vt:lpstr>PowerPoint Presentation</vt:lpstr>
      <vt:lpstr>এসো কয়েকটি ছবি দেখি- </vt:lpstr>
      <vt:lpstr>আজকের পাঠ  ১৭ </vt:lpstr>
      <vt:lpstr>শিখনফল </vt:lpstr>
      <vt:lpstr>কম্পিউটার ভাইরাস </vt:lpstr>
      <vt:lpstr>কম্পিউটার ভাইরাস যে ক্ষতি করে</vt:lpstr>
      <vt:lpstr>কম্পিউটার ভাইরাস যে ক্ষতি করে</vt:lpstr>
      <vt:lpstr>PowerPoint Presentation</vt:lpstr>
      <vt:lpstr>একক কাজ</vt:lpstr>
      <vt:lpstr>কম্পিউটার ভাইরাসের ইতিহাস </vt:lpstr>
      <vt:lpstr>কম্পিউটার ভাইরাসের ইতিহাস </vt:lpstr>
      <vt:lpstr>PowerPoint Presentation</vt:lpstr>
      <vt:lpstr>জোড়ায় কাজ</vt:lpstr>
      <vt:lpstr>কম্পিউটার ভাইরাসের প্রকারভেদ </vt:lpstr>
      <vt:lpstr>নিবাসী ভাইরাস  </vt:lpstr>
      <vt:lpstr>ম্যালওয়্যার থেকে নিষ্কৃতি পাওয়ার উপায়</vt:lpstr>
      <vt:lpstr>পরিচিত কিছু এন্টিভাইরাসের ছবি</vt:lpstr>
      <vt:lpstr>দলগত কাজ</vt:lpstr>
      <vt:lpstr>মূল্যায়ন</vt:lpstr>
      <vt:lpstr>বাড়ির কাজ</vt:lpstr>
      <vt:lpstr>ধন্যবাদ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gm16mizan@yahoo.com</cp:lastModifiedBy>
  <cp:revision>86</cp:revision>
  <dcterms:created xsi:type="dcterms:W3CDTF">2006-08-16T00:00:00Z</dcterms:created>
  <dcterms:modified xsi:type="dcterms:W3CDTF">2020-02-10T11:32:50Z</dcterms:modified>
</cp:coreProperties>
</file>