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2" r:id="rId2"/>
    <p:sldId id="272" r:id="rId3"/>
    <p:sldId id="273" r:id="rId4"/>
    <p:sldId id="259" r:id="rId5"/>
    <p:sldId id="274" r:id="rId6"/>
    <p:sldId id="275" r:id="rId7"/>
    <p:sldId id="263" r:id="rId8"/>
    <p:sldId id="264" r:id="rId9"/>
    <p:sldId id="281" r:id="rId10"/>
    <p:sldId id="265" r:id="rId11"/>
    <p:sldId id="276" r:id="rId12"/>
    <p:sldId id="277" r:id="rId13"/>
    <p:sldId id="278" r:id="rId14"/>
    <p:sldId id="279" r:id="rId15"/>
    <p:sldId id="280" r:id="rId16"/>
    <p:sldId id="266" r:id="rId17"/>
    <p:sldId id="267" r:id="rId18"/>
    <p:sldId id="268" r:id="rId19"/>
    <p:sldId id="269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16C"/>
    <a:srgbClr val="FFCCCC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DD092-6C09-4E78-8504-581C444565B5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4CA08-BDFF-4F08-8BA8-9EB812A092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902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DEC50-A1C9-4528-9DBB-24D26C143F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045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4CA08-BDFF-4F08-8BA8-9EB812A092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06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4CA08-BDFF-4F08-8BA8-9EB812A092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151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625" flipH="1">
            <a:off x="-955445" y="2300511"/>
            <a:ext cx="5788650" cy="476323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352800" y="1"/>
            <a:ext cx="5791200" cy="2514600"/>
          </a:xfrm>
          <a:prstGeom prst="wedgeEllipseCallout">
            <a:avLst>
              <a:gd name="adj1" fmla="val -47172"/>
              <a:gd name="adj2" fmla="val 81575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Book Antiqua" pitchFamily="18" charset="0"/>
              </a:rPr>
              <a:t>Welcome To All</a:t>
            </a:r>
            <a:endParaRPr lang="en-US" sz="5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0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u="sng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2743200"/>
            <a:ext cx="4495800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Ans</a:t>
            </a:r>
            <a:r>
              <a:rPr lang="en-US" sz="2000" dirty="0" smtClean="0"/>
              <a:t> : (a) Division of India &amp; Pakistan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648200" y="3733800"/>
            <a:ext cx="44958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(b) The seed of language movement was shown</a:t>
            </a:r>
          </a:p>
          <a:p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48200" y="4876800"/>
            <a:ext cx="44958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(c) Killed several students like Salam ,</a:t>
            </a:r>
            <a:r>
              <a:rPr lang="en-US" dirty="0" err="1" smtClean="0"/>
              <a:t>Rafiq</a:t>
            </a:r>
            <a:r>
              <a:rPr lang="en-US" dirty="0" smtClean="0"/>
              <a:t>  &amp; Jabber for their procession.</a:t>
            </a:r>
          </a:p>
          <a:p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0" y="1828800"/>
            <a:ext cx="9144000" cy="800219"/>
            <a:chOff x="0" y="1828800"/>
            <a:chExt cx="9144000" cy="800219"/>
          </a:xfrm>
        </p:grpSpPr>
        <p:sp>
          <p:nvSpPr>
            <p:cNvPr id="30" name="TextBox 29"/>
            <p:cNvSpPr txBox="1"/>
            <p:nvPr/>
          </p:nvSpPr>
          <p:spPr>
            <a:xfrm>
              <a:off x="4648200" y="1828800"/>
              <a:ext cx="4495800" cy="8002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        What happened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0" y="1828800"/>
              <a:ext cx="4648200" cy="76944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         Time</a:t>
              </a:r>
              <a:endParaRPr lang="en-US" sz="44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2743200"/>
            <a:ext cx="4648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1947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810000"/>
            <a:ext cx="46482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  1948</a:t>
            </a:r>
            <a:endParaRPr lang="en-US" sz="540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4876800"/>
            <a:ext cx="4648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    1952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8" grpId="0" animBg="1"/>
      <p:bldP spid="29" grpId="0" animBg="1"/>
      <p:bldP spid="34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15400" cy="5257800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152400" y="5257800"/>
            <a:ext cx="9144000" cy="1447800"/>
          </a:xfrm>
          <a:prstGeom prst="doubleWave">
            <a:avLst>
              <a:gd name="adj1" fmla="val 6250"/>
              <a:gd name="adj2" fmla="val 1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21 March 1948 Mohammad Ali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Zinnah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declared Urdu would be the only official language of Pakistan.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82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1" y="152400"/>
            <a:ext cx="8382000" cy="3324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1"/>
            <a:ext cx="8610600" cy="29089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6261712"/>
            <a:ext cx="883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declaration raised a storm of East Pakistan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6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0" y="3581401"/>
            <a:ext cx="8680740" cy="2349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2000" cy="3190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5934670"/>
            <a:ext cx="7543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student of Dhaka university defied the law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30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6" y="228600"/>
            <a:ext cx="8534400" cy="3733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1"/>
            <a:ext cx="8610600" cy="220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6163270"/>
            <a:ext cx="83612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police opened fire  on the students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21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2400"/>
            <a:ext cx="8686800" cy="51054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0" y="5486400"/>
            <a:ext cx="8915401" cy="1371600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Killing  Salam,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Rafiq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Barkat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Jabbar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2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Multiple choice questions: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 the text and answer the following items: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68714"/>
            <a:ext cx="731519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(a) 21 </a:t>
            </a:r>
            <a:r>
              <a:rPr lang="en-US" sz="2000" dirty="0" err="1" smtClean="0"/>
              <a:t>february</a:t>
            </a:r>
            <a:r>
              <a:rPr lang="en-US" sz="2000" dirty="0" smtClean="0"/>
              <a:t> is a…………day in our  national  day.                                                                                                                                            (</a:t>
            </a:r>
            <a:r>
              <a:rPr lang="en-US" sz="2000" dirty="0" err="1" smtClean="0"/>
              <a:t>i</a:t>
            </a:r>
            <a:r>
              <a:rPr lang="en-US" sz="2000" dirty="0" smtClean="0"/>
              <a:t>)gala   (ii) religious  (iii) festival (iv) memorable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80137"/>
            <a:ext cx="73152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(b) The seed of the Language Movement was shown on……march in 1948.</a:t>
            </a:r>
          </a:p>
          <a:p>
            <a:pPr marL="514350" indent="-514350">
              <a:buAutoNum type="romanLcParenBoth"/>
            </a:pPr>
            <a:r>
              <a:rPr lang="en-US" sz="2000" dirty="0" smtClean="0"/>
              <a:t>21 (ii) 26 (iii) 25 (iv)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572000"/>
            <a:ext cx="7315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(c) There raised a  storm of protest in the......part of the country(Pakistan).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Western  (ii) eastern (iii) southern (iv) northern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257800"/>
            <a:ext cx="7239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(d)Many students were........in the procession of movement.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Suicided</a:t>
            </a:r>
            <a:r>
              <a:rPr lang="en-US" dirty="0" smtClean="0"/>
              <a:t> (ii) died (iii) killed (iv) arrested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019800"/>
            <a:ext cx="7239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(</a:t>
            </a:r>
            <a:r>
              <a:rPr lang="en-US" sz="2000" dirty="0" smtClean="0">
                <a:solidFill>
                  <a:srgbClr val="000000"/>
                </a:solidFill>
              </a:rPr>
              <a:t>f) </a:t>
            </a:r>
            <a:r>
              <a:rPr lang="en-US" sz="2000" dirty="0" err="1" smtClean="0">
                <a:solidFill>
                  <a:srgbClr val="000000"/>
                </a:solidFill>
              </a:rPr>
              <a:t>Bangla</a:t>
            </a:r>
            <a:r>
              <a:rPr lang="en-US" sz="2000" dirty="0" smtClean="0">
                <a:solidFill>
                  <a:srgbClr val="000000"/>
                </a:solidFill>
              </a:rPr>
              <a:t> is declared as ………..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i</a:t>
            </a:r>
            <a:r>
              <a:rPr lang="en-US" sz="2000" dirty="0" smtClean="0">
                <a:solidFill>
                  <a:srgbClr val="000000"/>
                </a:solidFill>
              </a:rPr>
              <a:t>)National (ii) international (iii) internal (iv) 2</a:t>
            </a:r>
            <a:r>
              <a:rPr lang="en-US" sz="2000" baseline="30000" dirty="0" smtClean="0">
                <a:solidFill>
                  <a:srgbClr val="000000"/>
                </a:solidFill>
              </a:rPr>
              <a:t>nd</a:t>
            </a:r>
            <a:r>
              <a:rPr lang="en-US" sz="2000" dirty="0" smtClean="0">
                <a:solidFill>
                  <a:srgbClr val="000000"/>
                </a:solidFill>
              </a:rPr>
              <a:t> langu</a:t>
            </a:r>
            <a:r>
              <a:rPr lang="en-US" dirty="0" smtClean="0">
                <a:solidFill>
                  <a:srgbClr val="000000"/>
                </a:solidFill>
              </a:rPr>
              <a:t>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630269"/>
            <a:ext cx="1447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Memorable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3505200"/>
            <a:ext cx="1447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21</a:t>
            </a:r>
          </a:p>
          <a:p>
            <a:endParaRPr lang="en-US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4724400"/>
            <a:ext cx="1371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eastern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0" y="5257800"/>
            <a:ext cx="152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  killed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6096000"/>
            <a:ext cx="1524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international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             Pair work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(1) Why do we observe 21 February as the International Mother Language day?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(1) </a:t>
            </a:r>
            <a:r>
              <a:rPr lang="en-US" sz="2400" dirty="0" err="1" smtClean="0"/>
              <a:t>Ans</a:t>
            </a:r>
            <a:r>
              <a:rPr lang="en-US" sz="2400" dirty="0" smtClean="0"/>
              <a:t>: We observe the day as International Mother Language day for the remembrance of the martyrs of language movement of 1952.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88620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(2) “The seed of independence was sown in 21 February 1952”. Do you agree with comment? Why?</a:t>
            </a:r>
          </a:p>
          <a:p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"/>
            <a:ext cx="9144000" cy="2514600"/>
            <a:chOff x="0" y="1"/>
            <a:chExt cx="9144000" cy="2514600"/>
          </a:xfrm>
        </p:grpSpPr>
        <p:pic>
          <p:nvPicPr>
            <p:cNvPr id="7" name="Picture 6" descr="international-mother-language-day-school-1-2-6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2514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0" y="762000"/>
              <a:ext cx="8839200" cy="132343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8000" dirty="0" err="1" smtClean="0">
                  <a:latin typeface="Times New Roman" pitchFamily="18" charset="0"/>
                  <a:cs typeface="Times New Roman" pitchFamily="18" charset="0"/>
                </a:rPr>
                <a:t>Groupwork</a:t>
              </a:r>
              <a:endPara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36003"/>
            <a:ext cx="91440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 smtClean="0"/>
              <a:t>What does the abbreviation ENESCO stands for ?</a:t>
            </a:r>
          </a:p>
          <a:p>
            <a:pPr marL="457200" indent="-457200">
              <a:buAutoNum type="arabicParenBoth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Ans</a:t>
            </a:r>
            <a:r>
              <a:rPr lang="en-US" sz="2400" dirty="0" smtClean="0"/>
              <a:t>: United Nations Educational, Scientific and Cultural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81400"/>
            <a:ext cx="91440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(2) Which day  is “International Mother Language Day?”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Ans</a:t>
            </a:r>
            <a:r>
              <a:rPr lang="en-US" sz="2400" dirty="0" smtClean="0"/>
              <a:t>: 21 February is “ International mother language day.</a:t>
            </a:r>
          </a:p>
          <a:p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91440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(3) What is the another name of 21 February?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Ans</a:t>
            </a:r>
            <a:r>
              <a:rPr lang="en-US" sz="2400" dirty="0" smtClean="0"/>
              <a:t>:     </a:t>
            </a:r>
            <a:r>
              <a:rPr lang="en-US" sz="2400" dirty="0" err="1" smtClean="0"/>
              <a:t>Shaheed</a:t>
            </a:r>
            <a:r>
              <a:rPr lang="en-US" sz="2400" dirty="0" smtClean="0"/>
              <a:t> </a:t>
            </a:r>
            <a:r>
              <a:rPr lang="en-US" sz="2400" dirty="0" err="1" smtClean="0"/>
              <a:t>Dibosh</a:t>
            </a:r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1754326"/>
            <a:chOff x="0" y="0"/>
            <a:chExt cx="9144000" cy="1754326"/>
          </a:xfrm>
        </p:grpSpPr>
        <p:sp>
          <p:nvSpPr>
            <p:cNvPr id="2" name="TextBox 1"/>
            <p:cNvSpPr txBox="1"/>
            <p:nvPr/>
          </p:nvSpPr>
          <p:spPr>
            <a:xfrm>
              <a:off x="0" y="0"/>
              <a:ext cx="9144000" cy="17543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                         </a:t>
              </a:r>
              <a:r>
                <a:rPr lang="en-US" sz="3600" u="sng" dirty="0" smtClean="0"/>
                <a:t>Evaluation</a:t>
              </a:r>
              <a:endParaRPr lang="en-US" sz="3600" u="sng" dirty="0"/>
            </a:p>
            <a:p>
              <a:endParaRPr lang="en-US" sz="3600" u="sng" dirty="0" smtClean="0"/>
            </a:p>
            <a:p>
              <a:endParaRPr lang="en-US" sz="3600" u="sng" dirty="0" smtClean="0"/>
            </a:p>
          </p:txBody>
        </p:sp>
        <p:pic>
          <p:nvPicPr>
            <p:cNvPr id="9" name="Picture 8" descr="hqdefaul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0"/>
              <a:ext cx="3886200" cy="1752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9540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u="sng" dirty="0" smtClean="0"/>
              <a:t>Home work</a:t>
            </a:r>
            <a:endParaRPr lang="en-US" sz="6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52601"/>
            <a:ext cx="9144000" cy="889474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Write a paragraph on “International Mother Language Day”.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685800"/>
            <a:ext cx="4038600" cy="2800767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Identity</a:t>
            </a:r>
            <a:r>
              <a:rPr lang="en-US" sz="2400" u="sng" dirty="0"/>
              <a:t/>
            </a:r>
            <a:br>
              <a:rPr lang="en-US" sz="2400" u="sng" dirty="0"/>
            </a:br>
            <a:r>
              <a:rPr lang="en-US" sz="4000" dirty="0">
                <a:solidFill>
                  <a:srgbClr val="FF0000"/>
                </a:solidFill>
              </a:rPr>
              <a:t>A. </a:t>
            </a:r>
            <a:r>
              <a:rPr lang="en-US" sz="4000" dirty="0" err="1">
                <a:solidFill>
                  <a:srgbClr val="FF0000"/>
                </a:solidFill>
              </a:rPr>
              <a:t>Sukur</a:t>
            </a:r>
            <a:r>
              <a:rPr lang="en-US" sz="4000" dirty="0">
                <a:solidFill>
                  <a:srgbClr val="FF0000"/>
                </a:solidFill>
              </a:rPr>
              <a:t> Ali Khan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B.A </a:t>
            </a:r>
            <a:r>
              <a:rPr lang="en-US" sz="2400" dirty="0" err="1"/>
              <a:t>hons.M.A</a:t>
            </a:r>
            <a:r>
              <a:rPr lang="en-US" sz="2400" dirty="0"/>
              <a:t> In English</a:t>
            </a:r>
            <a:br>
              <a:rPr lang="en-US" sz="2400" dirty="0"/>
            </a:b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Assistant Teacher(English)</a:t>
            </a:r>
          </a:p>
          <a:p>
            <a:pPr defTabSz="685800">
              <a:spcBef>
                <a:spcPct val="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Naldha Secondary School</a:t>
            </a:r>
          </a:p>
          <a:p>
            <a:pPr defTabSz="685800"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362A34"/>
                </a:solidFill>
              </a:rPr>
              <a:t>Naldha,Fakirhat,Bagerhat</a:t>
            </a:r>
            <a:r>
              <a:rPr lang="en-US" sz="3600" dirty="0">
                <a:solidFill>
                  <a:srgbClr val="362A34"/>
                </a:solidFill>
              </a:rPr>
              <a:t>.</a:t>
            </a:r>
            <a:endParaRPr lang="en-US" sz="2400" dirty="0">
              <a:solidFill>
                <a:srgbClr val="362A3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09600"/>
            <a:ext cx="2956433" cy="46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9600" y="3657601"/>
            <a:ext cx="4038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Class:Nine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Sub: English 1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paper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Unit: 3, Lesson: (03)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Topic : International Mother Language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Day-1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Time:50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341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412" y="14283"/>
            <a:ext cx="91848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9681" y="564781"/>
            <a:ext cx="5274609" cy="441063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1500" b="1" dirty="0" smtClean="0">
                <a:ln w="0"/>
                <a:solidFill>
                  <a:srgbClr val="FF0000"/>
                </a:solidFill>
                <a:latin typeface="Footlight MT Light" panose="0204060206030A020304" pitchFamily="18" charset="0"/>
              </a:rPr>
              <a:t>Thanks </a:t>
            </a:r>
          </a:p>
          <a:p>
            <a:r>
              <a:rPr lang="en-US" sz="11500" b="1" dirty="0" smtClean="0">
                <a:ln w="0"/>
                <a:solidFill>
                  <a:srgbClr val="FF0000"/>
                </a:solidFill>
                <a:latin typeface="Footlight MT Light" panose="0204060206030A020304" pitchFamily="18" charset="0"/>
              </a:rPr>
              <a:t>To All</a:t>
            </a:r>
            <a:endParaRPr lang="en-US" sz="13800" b="1" dirty="0">
              <a:ln w="0"/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9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5921"/>
            <a:ext cx="8915400" cy="5042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4067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What do you see in the picture</a:t>
            </a:r>
            <a:r>
              <a:rPr lang="en-US" sz="3600" dirty="0"/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?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087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649" y="381000"/>
            <a:ext cx="4929351" cy="2133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 descr="jinnah-speech-e14082218561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0"/>
            <a:ext cx="3962400" cy="18135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0" y="2819400"/>
            <a:ext cx="4038600" cy="3124200"/>
            <a:chOff x="0" y="2590800"/>
            <a:chExt cx="3200400" cy="3352800"/>
          </a:xfrm>
        </p:grpSpPr>
        <p:pic>
          <p:nvPicPr>
            <p:cNvPr id="2" name="Picture 1" descr="main-qimg-0170da09083ab3e6a3852d8dc9766f2b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590800"/>
              <a:ext cx="3200400" cy="180498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7" name="Picture 6" descr="Bangladesh_genocide_197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267200"/>
              <a:ext cx="3200400" cy="16764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0" y="2209801"/>
            <a:ext cx="40386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Speech of </a:t>
            </a:r>
            <a:r>
              <a:rPr lang="en-US" sz="2000" dirty="0" err="1" smtClean="0"/>
              <a:t>Ayoub</a:t>
            </a:r>
            <a:r>
              <a:rPr lang="en-US" sz="2000" dirty="0" smtClean="0"/>
              <a:t> Khan of Pakistan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2209800"/>
            <a:ext cx="49530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Language movement for State Language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019800"/>
            <a:ext cx="4114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Embodies &amp; dead bodies of language martyrs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6019800"/>
            <a:ext cx="4876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Shaheed</a:t>
            </a:r>
            <a:r>
              <a:rPr lang="en-US" sz="2400" dirty="0" smtClean="0"/>
              <a:t> Miner &amp; National Memorial</a:t>
            </a:r>
          </a:p>
          <a:p>
            <a:endParaRPr lang="en-US" sz="24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4267200" y="2819400"/>
            <a:ext cx="4648202" cy="3124200"/>
            <a:chOff x="3276600" y="2590800"/>
            <a:chExt cx="6096002" cy="3657600"/>
          </a:xfrm>
        </p:grpSpPr>
        <p:pic>
          <p:nvPicPr>
            <p:cNvPr id="6" name="Picture 5" descr="12675206653_1528b784b8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6600" y="2590800"/>
              <a:ext cx="3581401" cy="28956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Picture 7" descr="11821700133_77df3c54d8_b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0401" y="2590800"/>
              <a:ext cx="2362201" cy="28956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4" name="Picture 13" descr="1708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76600" y="5334000"/>
              <a:ext cx="6096000" cy="9144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066800"/>
            <a:ext cx="8610599" cy="55086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Down Arrow Callout 2"/>
          <p:cNvSpPr/>
          <p:nvPr/>
        </p:nvSpPr>
        <p:spPr>
          <a:xfrm>
            <a:off x="166255" y="-69273"/>
            <a:ext cx="8915400" cy="15240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</a:rPr>
              <a:t>Look at the picture  and talk about it .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876800" cy="68579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Our today’s lesson is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International Mother Language Day-1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28" y="0"/>
            <a:ext cx="419937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48721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1545">
        <p:dissolve/>
      </p:transition>
    </mc:Choice>
    <mc:Fallback>
      <p:transition spd="slow" advTm="1154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56966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dirty="0" smtClean="0"/>
              <a:t>            </a:t>
            </a:r>
            <a:r>
              <a:rPr lang="en-US" sz="4800" b="1" i="1" dirty="0" smtClean="0"/>
              <a:t>LEARNING</a:t>
            </a:r>
            <a:r>
              <a:rPr lang="en-US" sz="4800" i="1" dirty="0" smtClean="0"/>
              <a:t>  </a:t>
            </a:r>
            <a:r>
              <a:rPr lang="en-US" sz="4800" b="1" i="1" dirty="0" smtClean="0"/>
              <a:t>OUTCOME</a:t>
            </a:r>
          </a:p>
          <a:p>
            <a:endParaRPr lang="en-US" sz="4800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At the end of the lesson, the students will be able to ….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87682"/>
            <a:ext cx="9144000" cy="440120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Read the text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Understand &amp;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“The vocabularies.”.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Match table with words &amp; phrases.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Answer  the multiple choice questions.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Ask &amp; answer questions.</a:t>
            </a:r>
          </a:p>
          <a:p>
            <a:pPr>
              <a:buFont typeface="Wingdings" pitchFamily="2" charset="2"/>
              <a:buChar char="v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Write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paragraph with Creativity.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657600"/>
            <a:ext cx="1752600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Observe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876800"/>
            <a:ext cx="1752600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172200"/>
            <a:ext cx="1676400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          Vocabularies</a:t>
            </a:r>
            <a:endParaRPr lang="en-US" sz="2400" dirty="0"/>
          </a:p>
        </p:txBody>
      </p:sp>
      <p:pic>
        <p:nvPicPr>
          <p:cNvPr id="8" name="Picture 7" descr="99037196.FRSsmiPW.DhakaJan08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"/>
            <a:ext cx="2514600" cy="135924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981200" y="4876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ngabandhu-march-7-speech-y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828800"/>
            <a:ext cx="2590800" cy="129539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0" y="2362200"/>
            <a:ext cx="2362200" cy="461665"/>
            <a:chOff x="0" y="2362200"/>
            <a:chExt cx="23622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0" y="2362200"/>
              <a:ext cx="18288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Declare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Notched Right Arrow 10"/>
            <p:cNvSpPr/>
            <p:nvPr/>
          </p:nvSpPr>
          <p:spPr>
            <a:xfrm>
              <a:off x="1828800" y="2438400"/>
              <a:ext cx="533400" cy="3048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1828800" y="6248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0" y="914400"/>
            <a:ext cx="2362200" cy="400110"/>
            <a:chOff x="0" y="914400"/>
            <a:chExt cx="2362200" cy="400110"/>
          </a:xfrm>
        </p:grpSpPr>
        <p:sp>
          <p:nvSpPr>
            <p:cNvPr id="2" name="TextBox 1"/>
            <p:cNvSpPr txBox="1"/>
            <p:nvPr/>
          </p:nvSpPr>
          <p:spPr>
            <a:xfrm>
              <a:off x="0" y="914400"/>
              <a:ext cx="1828800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Movement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>
              <a:off x="1828800" y="990600"/>
              <a:ext cx="533400" cy="304800"/>
            </a:xfrm>
            <a:prstGeom prst="notchedRightArrow">
              <a:avLst>
                <a:gd name="adj1" fmla="val 50000"/>
                <a:gd name="adj2" fmla="val 40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Pohela_boishakh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124200"/>
            <a:ext cx="2590800" cy="1219200"/>
          </a:xfrm>
          <a:prstGeom prst="rect">
            <a:avLst/>
          </a:prstGeom>
        </p:spPr>
      </p:pic>
      <p:pic>
        <p:nvPicPr>
          <p:cNvPr id="16" name="Picture 15" descr="src.adapt.960.high.Bangladesh_111113.13841971680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4343400"/>
            <a:ext cx="2438400" cy="1333499"/>
          </a:xfrm>
          <a:prstGeom prst="rect">
            <a:avLst/>
          </a:prstGeom>
        </p:spPr>
      </p:pic>
      <p:pic>
        <p:nvPicPr>
          <p:cNvPr id="17" name="Picture 16" descr="6320051_8a0a6a8035_m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5638800"/>
            <a:ext cx="2514600" cy="1143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876800" y="914400"/>
            <a:ext cx="3886200" cy="369332"/>
            <a:chOff x="4876800" y="914400"/>
            <a:chExt cx="3886200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5562600" y="914400"/>
              <a:ext cx="3200400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 raise for something/struggle</a:t>
              </a:r>
              <a:endParaRPr lang="en-US" dirty="0"/>
            </a:p>
          </p:txBody>
        </p:sp>
        <p:sp>
          <p:nvSpPr>
            <p:cNvPr id="19" name="Down Arrow 18"/>
            <p:cNvSpPr/>
            <p:nvPr/>
          </p:nvSpPr>
          <p:spPr>
            <a:xfrm rot="5400000">
              <a:off x="5067300" y="723900"/>
              <a:ext cx="3048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38800" y="2209800"/>
            <a:ext cx="236220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Announce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5400000">
            <a:off x="5143500" y="20955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5400000">
            <a:off x="5143500" y="33909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62600" y="4572000"/>
            <a:ext cx="236220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group of people moving in an orderly manner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5400000">
            <a:off x="5067300" y="46863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638800" y="3581400"/>
            <a:ext cx="236220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Celebrate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 rot="5400000">
            <a:off x="4991100" y="59817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486400" y="6172200"/>
            <a:ext cx="251460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give (something)</a:t>
            </a: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1981200" y="3733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72836" y="949036"/>
            <a:ext cx="7543800" cy="4876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13609" y="2819400"/>
            <a:ext cx="4204997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ading test  </a:t>
            </a:r>
          </a:p>
          <a:p>
            <a:pPr algn="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 minutes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5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582</Words>
  <Application>Microsoft Office PowerPoint</Application>
  <PresentationFormat>On-screen Show (4:3)</PresentationFormat>
  <Paragraphs>97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Individual work </vt:lpstr>
      <vt:lpstr>Slide 11</vt:lpstr>
      <vt:lpstr>Slide 12</vt:lpstr>
      <vt:lpstr>Slide 13</vt:lpstr>
      <vt:lpstr>Slide 14</vt:lpstr>
      <vt:lpstr>Slide 15</vt:lpstr>
      <vt:lpstr>Multiple choice questions:</vt:lpstr>
      <vt:lpstr>Slide 17</vt:lpstr>
      <vt:lpstr>Slide 18</vt:lpstr>
      <vt:lpstr>Home work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LAB_1</dc:creator>
  <cp:lastModifiedBy>pc</cp:lastModifiedBy>
  <cp:revision>160</cp:revision>
  <dcterms:created xsi:type="dcterms:W3CDTF">2006-08-16T00:00:00Z</dcterms:created>
  <dcterms:modified xsi:type="dcterms:W3CDTF">2020-02-11T03:31:32Z</dcterms:modified>
</cp:coreProperties>
</file>