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9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8" r:id="rId16"/>
    <p:sldId id="277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howGuides="1">
      <p:cViewPr>
        <p:scale>
          <a:sx n="71" d="100"/>
          <a:sy n="71" d="100"/>
        </p:scale>
        <p:origin x="-75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E7A89-8A9B-486D-BAF8-A16F0F26921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469E7-6313-4797-A114-FDBD350D8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9921-8059-458E-B29E-2840881A3A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1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AC23-E28A-450B-B66F-11700823D5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য়ে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প্রশ্ন করতে পারেন এভাবে- চিত্রের মাধ্যমে কি দেখানো হয়েছে?--- এরপর শিক্ষার্থীরা উত্তর দেয়ার পর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১ম তিনটি চিত্রের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ভারতের প্রধানমন্ত্রী নরেন্দ্র মোদির জনগণের ভোটে নির্বাচনের প্রক্রিয়া দেখানো হয়েছে।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3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স্লাইডে ভারতের কেন্দ্র ও রাজ্য</a:t>
            </a:r>
            <a:r>
              <a:rPr lang="bn-BD" baseline="0" dirty="0" smtClean="0"/>
              <a:t> সভার মাধ্যমে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যুক্তরাষ্ট্রীয় সরকার বুঝানো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হয়েছে। 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1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স্লাইডে বাংলাদেশের</a:t>
            </a:r>
            <a:r>
              <a:rPr lang="bn-BD" baseline="0" dirty="0" smtClean="0"/>
              <a:t> প্রেসিডেন্ট নির্বাচন প্রক্রিয়া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5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D62C9D-A803-47C2-B4DF-285D6D82E9E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084A4FA-54EF-44E3-9FB5-C3ECD1D44E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681">
            <a:off x="2980011" y="515244"/>
            <a:ext cx="3396323" cy="5859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2447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G_433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3" y="838200"/>
            <a:ext cx="2515206" cy="2103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487513_490458721011475_153615721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191000"/>
            <a:ext cx="2416127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3943350" y="381000"/>
            <a:ext cx="1543050" cy="381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95" y="3048002"/>
            <a:ext cx="8335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গণতন্ত্রে জনগণ 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তাদের পচ্ছন্দের রাজনৈতিক দল বা ব্যক্তিদের ভোট দিয়ে জয়যুক্ত করে। নির্বাচিত প্রতিনিধিরা </a:t>
            </a: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 গঠন 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 ও দেশ পরিচালনা করে। 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and-fist-power1.jpg"/>
          <p:cNvPicPr>
            <a:picLocks noChangeAspect="1"/>
          </p:cNvPicPr>
          <p:nvPr/>
        </p:nvPicPr>
        <p:blipFill>
          <a:blip r:embed="rId5" cstate="print"/>
          <a:srcRect l="17500"/>
          <a:stretch>
            <a:fillRect/>
          </a:stretch>
        </p:blipFill>
        <p:spPr>
          <a:xfrm>
            <a:off x="625425" y="4305300"/>
            <a:ext cx="2270175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odi-cabin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300" y="838200"/>
            <a:ext cx="2312377" cy="2060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PTI5_20_2014_00024_1905358f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838200"/>
            <a:ext cx="2560320" cy="2103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Wave 10"/>
          <p:cNvSpPr/>
          <p:nvPr/>
        </p:nvSpPr>
        <p:spPr>
          <a:xfrm>
            <a:off x="3352800" y="4114800"/>
            <a:ext cx="2496137" cy="23622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গণতন্ত্রে রাষ্ট্র পরিচালনার ক্ষমতা জনগণের হাতে ন্যস্ত থাকে। </a:t>
            </a:r>
            <a:endParaRPr lang="en-US" sz="2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883731">
            <a:off x="2479043" y="1937954"/>
            <a:ext cx="429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একনায়ক তন্ত্র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84855"/>
            <a:ext cx="301752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"/>
            <a:ext cx="301752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03500" y="4494074"/>
            <a:ext cx="8159500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একনায়ক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অনিচ্ছা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077" y="609600"/>
            <a:ext cx="2145323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 তন্ত্র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3822"/>
            <a:ext cx="2011680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3237262"/>
            <a:ext cx="1920240" cy="215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64406"/>
            <a:ext cx="2103120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86200" y="2667000"/>
            <a:ext cx="201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রানী ভিক্টরিয়া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0748" y="5388114"/>
            <a:ext cx="234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ভিক্টরিয়ার ছেলে সপ্তম এডওয়াড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5445204"/>
            <a:ext cx="24003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এডওয়াডের ছেলে ষষ্ট জজ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76428"/>
            <a:ext cx="2156423" cy="2113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078121" y="2568714"/>
            <a:ext cx="2895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ষষ্ট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জজের মেয়ে রানী ২য় এলিজাবেথ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3048000" y="2057400"/>
            <a:ext cx="895221" cy="2321169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6078121" y="4049852"/>
            <a:ext cx="551279" cy="436098"/>
          </a:xfrm>
          <a:prstGeom prst="notchedRightArrow">
            <a:avLst/>
          </a:prstGeom>
          <a:solidFill>
            <a:srgbClr val="0C0C0C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Right Arrow 19"/>
          <p:cNvSpPr/>
          <p:nvPr/>
        </p:nvSpPr>
        <p:spPr>
          <a:xfrm rot="10570465">
            <a:off x="8234203" y="1306590"/>
            <a:ext cx="456930" cy="2437432"/>
          </a:xfrm>
          <a:prstGeom prst="curvedRightArrow">
            <a:avLst>
              <a:gd name="adj1" fmla="val 97379"/>
              <a:gd name="adj2" fmla="val 97379"/>
              <a:gd name="adj3" fmla="val 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114800"/>
            <a:ext cx="3943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শাষন ব্যবস্থায় রাষ্ট্র প্রধান </a:t>
            </a:r>
            <a:r>
              <a:rPr lang="bn-IN" sz="36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 সুত্রে </a:t>
            </a: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 লাভ করেন, তাই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 তন্ত্র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 animBg="1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kh sh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2819400"/>
            <a:ext cx="1325880" cy="147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ORISSA_SECRETARI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5464" y="609600"/>
            <a:ext cx="1722437" cy="19050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743450" y="762002"/>
            <a:ext cx="102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ঊড়িষ্যা বিধানসভা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LA-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5" y="2590800"/>
            <a:ext cx="1685925" cy="19050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971550" y="2819402"/>
            <a:ext cx="120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জয়পুর বিধানসভা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Vidhan_Sabha_State_Legislature_in_Ind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4572000"/>
            <a:ext cx="1657350" cy="18288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vidh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4572000"/>
            <a:ext cx="1714500" cy="19050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vidhan-sabha-bangalore-india+1152_12865623387-tpfil02aw-1631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609600"/>
            <a:ext cx="1714500" cy="19050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3200400" y="838202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ব্যাংগালুর বিধানসভা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vidhan_sabha_in_lucknow_by_rezaphotography-d6kk73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3400" y="2590800"/>
            <a:ext cx="1714500" cy="19050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46_bi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609600"/>
            <a:ext cx="1714500" cy="1928812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4629150" y="2971802"/>
            <a:ext cx="120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লক্ষ্ম বিধানসভা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0150" y="4800602"/>
            <a:ext cx="102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কর্ণাট বিধানসভা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550" y="914402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পশ্বিম বঙ্গ বিধানসভা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3773271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</a:p>
          <a:p>
            <a:pPr algn="ctr"/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লোকসভা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0350" y="4800602"/>
            <a:ext cx="102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মহারাষ্ট্র বিধানসভা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Mp_vidhansabha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0550" y="4648200"/>
            <a:ext cx="1657350" cy="18288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/>
          <p:cNvSpPr txBox="1"/>
          <p:nvPr/>
        </p:nvSpPr>
        <p:spPr>
          <a:xfrm>
            <a:off x="4572000" y="4964670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 প্রদেশ বিধানসভা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16664" y="2354282"/>
            <a:ext cx="229393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 সরকারে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সংবিধানের মাধ্যমে  কেন্দ্র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প্রদেশের মধ্যে ক্ষমতা বণ্টন করা হয় তাকে 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যুক্তরাষ্ট্রীয় সরকার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বলা হয়। যেমন- ভারত, মার্কিন যুক্তরাষ্ট্র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76200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যুক্তরাষ্ট্রীয়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371850" y="25908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011930" y="2392382"/>
            <a:ext cx="560070" cy="4270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3"/>
            <a:endCxn id="14" idx="2"/>
          </p:cNvCxnSpPr>
          <p:nvPr/>
        </p:nvCxnSpPr>
        <p:spPr>
          <a:xfrm flipV="1">
            <a:off x="4011930" y="3543300"/>
            <a:ext cx="331470" cy="12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0" idx="1"/>
          </p:cNvCxnSpPr>
          <p:nvPr/>
        </p:nvCxnSpPr>
        <p:spPr>
          <a:xfrm>
            <a:off x="4011930" y="4292600"/>
            <a:ext cx="631333" cy="6234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" idx="0"/>
          </p:cNvCxnSpPr>
          <p:nvPr/>
        </p:nvCxnSpPr>
        <p:spPr>
          <a:xfrm>
            <a:off x="3371850" y="4096436"/>
            <a:ext cx="0" cy="4755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28850" y="4419602"/>
            <a:ext cx="4572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" idx="1"/>
            <a:endCxn id="7" idx="6"/>
          </p:cNvCxnSpPr>
          <p:nvPr/>
        </p:nvCxnSpPr>
        <p:spPr>
          <a:xfrm flipH="1" flipV="1">
            <a:off x="2400300" y="3543300"/>
            <a:ext cx="285750" cy="12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5" idx="5"/>
          </p:cNvCxnSpPr>
          <p:nvPr/>
        </p:nvCxnSpPr>
        <p:spPr>
          <a:xfrm flipH="1" flipV="1">
            <a:off x="2149217" y="2255944"/>
            <a:ext cx="536833" cy="48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1" grpId="0"/>
      <p:bldP spid="16" grpId="0"/>
      <p:bldP spid="17" grpId="0"/>
      <p:bldP spid="19" grpId="0"/>
      <p:bldP spid="21" grpId="0"/>
      <p:bldP spid="6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040" y="2743200"/>
            <a:ext cx="1737360" cy="2103120"/>
          </a:xfrm>
          <a:prstGeom prst="wedgeEllipseCallout">
            <a:avLst>
              <a:gd name="adj1" fmla="val 101429"/>
              <a:gd name="adj2" fmla="val 210"/>
            </a:avLst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2013-06-15-09-41-36-51bc36d0b5504-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4080" y="533400"/>
            <a:ext cx="1645920" cy="1828800"/>
          </a:xfrm>
          <a:prstGeom prst="wedgeRoundRectCallout">
            <a:avLst>
              <a:gd name="adj1" fmla="val -13971"/>
              <a:gd name="adj2" fmla="val 65311"/>
              <a:gd name="adj3" fmla="val 16667"/>
            </a:avLst>
          </a:prstGeom>
          <a:ln w="57150">
            <a:solidFill>
              <a:schemeClr val="tx1"/>
            </a:solidFill>
          </a:ln>
        </p:spPr>
      </p:pic>
      <p:pic>
        <p:nvPicPr>
          <p:cNvPr id="13" name="Picture 12" descr="president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533400"/>
            <a:ext cx="1645920" cy="1828800"/>
          </a:xfrm>
          <a:prstGeom prst="round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 descr="parliament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819400"/>
            <a:ext cx="1645920" cy="1828800"/>
          </a:xfrm>
          <a:prstGeom prst="wedgeRoundRectCallout">
            <a:avLst>
              <a:gd name="adj1" fmla="val 22931"/>
              <a:gd name="adj2" fmla="val -70908"/>
              <a:gd name="adj3" fmla="val 16667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352800" y="4343400"/>
            <a:ext cx="15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সরাসরি ভোট প্রদান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3657602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মধ্যবর্তী প্রতিনিধি নির্বাচন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1" y="1524000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রাষ্ট্রের নাগরিক ও ভোটার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29200"/>
            <a:ext cx="8153400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যে শাসন ব্যবস্থায় জনগণের ভোটে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পরোক্ষভাবে</a:t>
            </a:r>
            <a:r>
              <a:rPr lang="bn-BD" sz="32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রাষ্ট্রপতি নির্বাচিত হন তাকে প্রজাতন্ত্র বলা হয়। বাংলাদেশে এই ধরনের শাসন ব্যবস্থা রয়েছে। </a:t>
            </a:r>
            <a:endParaRPr lang="en-US" sz="32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1752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39" y="457200"/>
            <a:ext cx="1516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প্রজাতন্ত্র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1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080" y="533400"/>
            <a:ext cx="5669920" cy="914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47800" y="4343400"/>
            <a:ext cx="6553200" cy="1981200"/>
          </a:xfrm>
          <a:prstGeom prst="cloudCallout">
            <a:avLst>
              <a:gd name="adj1" fmla="val 26255"/>
              <a:gd name="adj2" fmla="val -15575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406400" algn="l"/>
              </a:tabLst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406400" algn="l"/>
              </a:tabLst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কোন ধরনের শাসন বিদ্যমান তা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tabLst>
                <a:tab pos="406400" algn="l"/>
              </a:tabLst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62326"/>
            <a:ext cx="4114800" cy="273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448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1890" y="2116281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3886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890" y="4724399"/>
            <a:ext cx="2753881" cy="701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8323" y="474635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প্রজাতন্ত্র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62981" y="5654268"/>
            <a:ext cx="2722790" cy="665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এককেন্দ্রীক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76465" y="5654268"/>
            <a:ext cx="2693762" cy="665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0600" y="533399"/>
            <a:ext cx="3153822" cy="744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71500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31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2741613" y="698476"/>
            <a:ext cx="3046412" cy="76281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11068"/>
            <a:ext cx="3992163" cy="263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4495800"/>
            <a:ext cx="77724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একনায়ক তন্ত্র ও গনতন্ত্রের মধ্যে ৩টি করে পাথক্য লিখে আসবে।</a:t>
            </a:r>
            <a:endParaRPr lang="en-US" sz="4000" dirty="0">
              <a:ln w="0"/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/>
          <a:stretch/>
        </p:blipFill>
        <p:spPr>
          <a:xfrm>
            <a:off x="1752600" y="409864"/>
            <a:ext cx="5638800" cy="5990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9144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7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7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2403524" cy="3044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-38100" y="4388584"/>
            <a:ext cx="8801100" cy="2970311"/>
            <a:chOff x="419100" y="3201889"/>
            <a:chExt cx="8801100" cy="2970311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6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90600" y="3201889"/>
              <a:ext cx="365760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i="1" dirty="0" smtClean="0">
                  <a:latin typeface="NikoshBAN" pitchFamily="2" charset="0"/>
                  <a:cs typeface="NikoshBAN" pitchFamily="2" charset="0"/>
                </a:rPr>
                <a:t>রফরফের নুর ছিদ্দিকা</a:t>
              </a:r>
            </a:p>
            <a:p>
              <a:r>
                <a:rPr lang="bn-IN" sz="3200" i="1" dirty="0" smtClean="0"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r>
                <a:rPr lang="bn-IN" sz="2800" i="1" dirty="0" smtClean="0">
                  <a:latin typeface="NikoshBAN" pitchFamily="2" charset="0"/>
                  <a:cs typeface="NikoshBAN" pitchFamily="2" charset="0"/>
                </a:rPr>
                <a:t>পলোগ্রাউন্ড বহুমূখী উচ্চ বিদ্যালয়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3232905"/>
              <a:ext cx="3733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বিশ্বপরিচয়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600" i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i="1" dirty="0" smtClean="0">
                  <a:latin typeface="NikoshBAN" pitchFamily="2" charset="0"/>
                  <a:cs typeface="NikoshBAN" pitchFamily="2" charset="0"/>
                </a:rPr>
                <a:t>8ম </a:t>
              </a:r>
              <a:r>
                <a:rPr lang="en-US" sz="3200" i="1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i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৪র্থ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- ১ও২  </a:t>
              </a:r>
              <a:endParaRPr lang="bn-IN" sz="2800" i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22115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u="sng" dirty="0" smtClean="0">
                <a:latin typeface="NikoshBAN" pitchFamily="2" charset="0"/>
                <a:cs typeface="NikoshBAN" pitchFamily="2" charset="0"/>
              </a:rPr>
              <a:t>উপস্থাপনায়- </a:t>
            </a:r>
            <a:endParaRPr lang="en-US" sz="4000" i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2" r="21555"/>
          <a:stretch/>
        </p:blipFill>
        <p:spPr>
          <a:xfrm>
            <a:off x="4264818" y="870250"/>
            <a:ext cx="840582" cy="5243155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0" y="1125071"/>
            <a:ext cx="2377440" cy="301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4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91000"/>
            <a:ext cx="3200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200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26326" y="253425"/>
            <a:ext cx="579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3200" b="1" dirty="0" err="1" smtClean="0">
                <a:solidFill>
                  <a:srgbClr val="00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solidFill>
                  <a:srgbClr val="00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00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3200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267200" y="6096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দুটি ছবি দ্বারা কি বুঝা যায়?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685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 ছবিতে কি হচ্ছে?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495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ভোট গ্রহন চলছে।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95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সরকারের শপথ গ্রহন চলছে।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9" grpId="0"/>
      <p:bldP spid="19" grpId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2926080" cy="2651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429000"/>
            <a:ext cx="292608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0" y="6172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bg1"/>
              </a:extrusionClr>
            </a:sp3d>
          </a:bodyPr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হিটলার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8960" y="3505200"/>
            <a:ext cx="275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মার্কিন প্রেসিডেন্ট ট্রাম্প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7510" y="6096000"/>
            <a:ext cx="24668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bn-IN" sz="2800" dirty="0" smtClean="0">
                <a:solidFill>
                  <a:schemeClr val="tx1">
                    <a:alpha val="57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 ২য় এলিজাবেথ</a:t>
            </a:r>
            <a:endParaRPr lang="en-US" sz="2800" dirty="0">
              <a:solidFill>
                <a:schemeClr val="tx1">
                  <a:alpha val="57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762000"/>
            <a:ext cx="2926080" cy="2651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5993" y="685800"/>
            <a:ext cx="2612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ছবির প্রেসিডেন্ট ডোনাল ট্রাম্প, হিটলার ও রানী এলিজাবেথ এর  রাষ্ট্রেগুলোতে  সরকারের  ভিন্নতা প্রকাশ করে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902770"/>
            <a:ext cx="2399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তাহলে দেখা যাচ্ছে যে, সরকারের বিভিন্ন রকম রয়েছে।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1336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 শ্রেণিবিভাগ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59" b="752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12"/>
          <a:stretch/>
        </p:blipFill>
        <p:spPr>
          <a:xfrm>
            <a:off x="1447800" y="2209800"/>
            <a:ext cx="1828800" cy="208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2400" y="33528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পৃষ্ঠা-৭১-৭৩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59" b="752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12"/>
          <a:stretch/>
        </p:blipFill>
        <p:spPr>
          <a:xfrm>
            <a:off x="3810000" y="3510141"/>
            <a:ext cx="18288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136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0.00521 0.04953 0.02379 0.08541 0.04271 0.08541 C 0.06129 0.08541 0.07778 0.04953 0.08299 4.44444E-6 C 0.09132 0.04953 0.10747 0.08541 0.12657 0.08541 C 0.14532 0.08541 0.16181 0.04953 0.16684 4.44444E-6 C 0.17466 0.04953 0.1908 0.08541 0.20973 0.08541 C 0.22917 0.08541 0.24792 0.04953 0.25313 4.44444E-6 C 0.25834 0.04953 0.275 0.08541 0.2967 0.08541 C 0.31233 0.08541 0.33143 0.04953 0.33698 4.44444E-6 C 0.34254 0.04953 0.36146 0.08541 0.38004 0.08541 C 0.39896 0.08541 0.41511 0.04953 0.42066 4.44444E-6 C 0.429 0.04953 0.4448 0.08541 0.46424 0.08541 C 0.48247 0.08541 0.49931 0.04953 0.50712 4.44444E-6 C 0.51198 0.04953 0.52848 0.08541 0.54705 0.08541 C 0.56667 0.08541 0.58559 0.04953 0.5908 4.44444E-6 C 0.59601 0.04953 0.61268 0.08541 0.63403 0.08541 C 0.65278 0.08541 0.66875 0.04953 0.675 4.44444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1.11111E-6 C 0.01042 0.04954 0.02049 0.08542 0.03125 0.08542 C 0.04098 0.08542 0.05018 0.04954 0.05313 1.11111E-6 C 0.05747 0.04954 0.06615 0.08542 0.07709 0.08542 C 0.08681 0.08542 0.09566 0.04954 0.09844 1.11111E-6 C 0.10261 0.04954 0.11181 0.08542 0.12188 0.08542 C 0.13247 0.08542 0.14254 0.04954 0.14584 1.11111E-6 C 0.14844 0.04954 0.1573 0.08542 0.16875 0.08542 C 0.17761 0.08542 0.18785 0.04954 0.19167 1.11111E-6 C 0.19375 0.04954 0.20382 0.08542 0.21459 0.08542 C 0.22431 0.08542 0.23351 0.04954 0.23646 1.11111E-6 C 0.2408 0.04954 0.24948 0.08542 0.26042 0.08542 C 0.27014 0.08542 0.279 0.04954 0.28334 1.11111E-6 C 0.28594 0.04954 0.29514 0.08542 0.30521 0.08542 C 0.3158 0.08542 0.32587 0.04954 0.32917 1.11111E-6 C 0.33177 0.04954 0.34063 0.08542 0.35209 0.08542 C 0.36233 0.08542 0.37118 0.04954 0.375 1.11111E-6 " pathEditMode="relative" rAng="0" ptsTypes="ffffffffffff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 descr="Bouquet"/>
          <p:cNvSpPr/>
          <p:nvPr/>
        </p:nvSpPr>
        <p:spPr bwMode="auto">
          <a:xfrm>
            <a:off x="1981200" y="6858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4384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সরকার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সরকারের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 বিভাগ করতে পারবে।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প্রকার সরকারের বৈশিষ্ট্য বর্ননা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8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3657600"/>
            <a:ext cx="403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 ছাড়া যেমন গাড়ি চলেনা, তেমনি সরকার ছাড়া রাষ্ট্র চলেনা।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723" y="2971800"/>
            <a:ext cx="305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11711" y="2895600"/>
            <a:ext cx="1969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 গাড়ি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b="7359"/>
          <a:stretch/>
        </p:blipFill>
        <p:spPr>
          <a:xfrm>
            <a:off x="877089" y="3657600"/>
            <a:ext cx="2743200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6" y="533400"/>
            <a:ext cx="338328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338328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4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86100" y="457200"/>
            <a:ext cx="302895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 শ্রেণিবিভাগ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28900" y="1828800"/>
            <a:ext cx="39433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71900" y="1062337"/>
            <a:ext cx="165735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477096" y="1981399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419255" y="1980604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704505" y="2742605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106246" y="4115793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591646" y="4115793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418755" y="4190404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477096" y="3047405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419255" y="3047405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72150" y="2133600"/>
            <a:ext cx="16573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একনায়কতন্ত্র 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43050" y="3200400"/>
            <a:ext cx="165735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নিয়মতান্ত্রিক রাজতন্ত্র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00700" y="3195937"/>
            <a:ext cx="16573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প্রজাতন্ত্র </a:t>
            </a:r>
            <a:endParaRPr lang="en-US" sz="24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627709" y="2861048"/>
            <a:ext cx="39433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43350" y="4268790"/>
            <a:ext cx="165735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মন্ত্রিপরিষদ শাসিত</a:t>
            </a:r>
            <a:endParaRPr lang="en-US" sz="24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743450" y="3962400"/>
            <a:ext cx="2514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277196" y="4495204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562696" y="4495204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71600" y="4643735"/>
            <a:ext cx="11430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যুক্তরাষ্ট্রীয়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28900" y="4643735"/>
            <a:ext cx="13144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এককেন্দ্রিক</a:t>
            </a:r>
            <a:endParaRPr lang="en-US" sz="2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714500" y="4341811"/>
            <a:ext cx="17145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190655" y="3809405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246363" y="5257204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104804" y="5562004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390304" y="5562004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95600" y="5715000"/>
            <a:ext cx="11430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যুক্তরাষ্ট্রীয়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91000" y="5726668"/>
            <a:ext cx="13716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এককেন্দ্রিক</a:t>
            </a:r>
            <a:endParaRPr lang="en-US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542108" y="5404147"/>
            <a:ext cx="1714500" cy="6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6760963" y="4876205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619404" y="5182593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76900" y="5334000"/>
            <a:ext cx="14097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যুক্তরাষ্ট্রীয়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200900" y="5334000"/>
            <a:ext cx="14859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এককেন্দ্রিক</a:t>
            </a:r>
            <a:endParaRPr lang="en-US" sz="24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6056708" y="5024736"/>
            <a:ext cx="1714500" cy="6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04904" y="5181005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476155" y="1675805"/>
            <a:ext cx="304800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09750" y="2138895"/>
            <a:ext cx="16573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গণতন্ত্র 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134100" y="4268789"/>
            <a:ext cx="16573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রাষ্ট্রপতি শাসিত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45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31" grpId="0" animBg="1"/>
      <p:bldP spid="32" grpId="0" animBg="1"/>
      <p:bldP spid="38" grpId="0" animBg="1"/>
      <p:bldP spid="39" grpId="0" animBg="1"/>
      <p:bldP spid="44" grpId="0" animBg="1"/>
      <p:bldP spid="45" grpId="0" animBg="1"/>
      <p:bldP spid="41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794" y="235803"/>
            <a:ext cx="419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9"/>
          <a:stretch/>
        </p:blipFill>
        <p:spPr>
          <a:xfrm>
            <a:off x="543033" y="1173283"/>
            <a:ext cx="3840480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84" y="1173282"/>
            <a:ext cx="3710565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9233" y="4344650"/>
            <a:ext cx="7991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কেন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27505</TotalTime>
  <Words>555</Words>
  <Application>Microsoft Office PowerPoint</Application>
  <PresentationFormat>On-screen Show (4:3)</PresentationFormat>
  <Paragraphs>110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65</cp:revision>
  <dcterms:created xsi:type="dcterms:W3CDTF">2019-08-06T10:59:41Z</dcterms:created>
  <dcterms:modified xsi:type="dcterms:W3CDTF">2020-02-11T14:09:50Z</dcterms:modified>
</cp:coreProperties>
</file>