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84" r:id="rId2"/>
    <p:sldId id="279" r:id="rId3"/>
    <p:sldId id="290" r:id="rId4"/>
    <p:sldId id="282" r:id="rId5"/>
    <p:sldId id="286" r:id="rId6"/>
    <p:sldId id="257" r:id="rId7"/>
    <p:sldId id="274" r:id="rId8"/>
    <p:sldId id="291" r:id="rId9"/>
    <p:sldId id="295" r:id="rId10"/>
    <p:sldId id="289" r:id="rId11"/>
    <p:sldId id="270" r:id="rId12"/>
    <p:sldId id="275" r:id="rId13"/>
    <p:sldId id="276" r:id="rId14"/>
    <p:sldId id="273" r:id="rId15"/>
    <p:sldId id="281" r:id="rId16"/>
    <p:sldId id="29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92" autoAdjust="0"/>
    <p:restoredTop sz="86497" autoAdjust="0"/>
  </p:normalViewPr>
  <p:slideViewPr>
    <p:cSldViewPr>
      <p:cViewPr varScale="1">
        <p:scale>
          <a:sx n="59" d="100"/>
          <a:sy n="59" d="100"/>
        </p:scale>
        <p:origin x="195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58671B-81BC-4124-9236-9BBE821EDC99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299B60-4BB1-419D-BD11-B64D3CD23BD1}">
      <dgm:prSet phldrT="[Text]"/>
      <dgm:spPr>
        <a:noFill/>
      </dgm:spPr>
      <dgm:t>
        <a:bodyPr/>
        <a:lstStyle/>
        <a:p>
          <a:r>
            <a:rPr lang="bn-BD" dirty="0" smtClean="0">
              <a:solidFill>
                <a:schemeClr val="tx1"/>
              </a:solidFill>
            </a:rPr>
            <a:t>বীজের প্রকারভেদ</a:t>
          </a:r>
          <a:endParaRPr lang="en-US" dirty="0">
            <a:solidFill>
              <a:schemeClr val="tx1"/>
            </a:solidFill>
          </a:endParaRPr>
        </a:p>
      </dgm:t>
    </dgm:pt>
    <dgm:pt modelId="{21394B05-3ACD-4E9D-8A83-89E8EA6EAA05}" type="parTrans" cxnId="{5EC93A0E-D557-4F9B-A285-DA725B10E8E1}">
      <dgm:prSet/>
      <dgm:spPr/>
      <dgm:t>
        <a:bodyPr/>
        <a:lstStyle/>
        <a:p>
          <a:endParaRPr lang="en-US"/>
        </a:p>
      </dgm:t>
    </dgm:pt>
    <dgm:pt modelId="{9AA23053-68E9-4F0A-95B2-4CB450D6EF2B}" type="sibTrans" cxnId="{5EC93A0E-D557-4F9B-A285-DA725B10E8E1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C6D40956-22A6-40C8-9E6F-A2315A57D0D1}">
      <dgm:prSet phldrT="[Text]"/>
      <dgm:spPr>
        <a:noFill/>
      </dgm:spPr>
      <dgm:t>
        <a:bodyPr/>
        <a:lstStyle/>
        <a:p>
          <a:r>
            <a:rPr lang="bn-BD" dirty="0" smtClean="0">
              <a:solidFill>
                <a:schemeClr val="tx1"/>
              </a:solidFill>
            </a:rPr>
            <a:t>কৃষি তাত্ত্বিক বীজ</a:t>
          </a:r>
          <a:endParaRPr lang="en-US" dirty="0">
            <a:solidFill>
              <a:schemeClr val="tx1"/>
            </a:solidFill>
          </a:endParaRPr>
        </a:p>
      </dgm:t>
    </dgm:pt>
    <dgm:pt modelId="{336C3B2F-A387-4AE5-9519-1488F20E9E66}" type="parTrans" cxnId="{596D5E13-71FE-4F0F-8EB9-E03D48FB46BC}">
      <dgm:prSet/>
      <dgm:spPr/>
      <dgm:t>
        <a:bodyPr/>
        <a:lstStyle/>
        <a:p>
          <a:endParaRPr lang="en-US"/>
        </a:p>
      </dgm:t>
    </dgm:pt>
    <dgm:pt modelId="{DFD536B2-2A72-4805-8D96-8CEE692D70B1}" type="sibTrans" cxnId="{596D5E13-71FE-4F0F-8EB9-E03D48FB46BC}">
      <dgm:prSet/>
      <dgm:spPr>
        <a:solidFill>
          <a:schemeClr val="tx1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3253A87-5318-4253-B120-5F221F7511CE}">
      <dgm:prSet phldrT="[Text]"/>
      <dgm:spPr>
        <a:noFill/>
      </dgm:spPr>
      <dgm:t>
        <a:bodyPr/>
        <a:lstStyle/>
        <a:p>
          <a:r>
            <a:rPr lang="bn-BD" dirty="0" smtClean="0">
              <a:solidFill>
                <a:schemeClr val="tx1"/>
              </a:solidFill>
            </a:rPr>
            <a:t>উদ্ভিদ তাত্ত্বিক বীজ</a:t>
          </a:r>
          <a:endParaRPr lang="en-US" dirty="0">
            <a:solidFill>
              <a:schemeClr val="tx1"/>
            </a:solidFill>
          </a:endParaRPr>
        </a:p>
      </dgm:t>
    </dgm:pt>
    <dgm:pt modelId="{C26F9728-5F3D-48CF-AD38-7883C82BF9ED}" type="parTrans" cxnId="{1326CDFC-DFD7-4154-93C6-FD1645FF6EF1}">
      <dgm:prSet/>
      <dgm:spPr/>
      <dgm:t>
        <a:bodyPr/>
        <a:lstStyle/>
        <a:p>
          <a:endParaRPr lang="en-US"/>
        </a:p>
      </dgm:t>
    </dgm:pt>
    <dgm:pt modelId="{096F8250-B73A-4634-8BFE-E64F34761C12}" type="sibTrans" cxnId="{1326CDFC-DFD7-4154-93C6-FD1645FF6EF1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1892AB90-5200-4F82-A6DC-A23F9F2F3B3E}" type="pres">
      <dgm:prSet presAssocID="{0458671B-81BC-4124-9236-9BBE821EDC9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9125E8-6DE0-4B26-AA36-2D66D1B1D5FF}" type="pres">
      <dgm:prSet presAssocID="{78299B60-4BB1-419D-BD11-B64D3CD23BD1}" presName="node" presStyleLbl="node1" presStyleIdx="0" presStyleCnt="3" custScaleX="148491" custScaleY="140886" custRadScaleRad="94404" custRadScaleInc="-33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494E66-2577-4E83-811D-BC11EF27B9C0}" type="pres">
      <dgm:prSet presAssocID="{9AA23053-68E9-4F0A-95B2-4CB450D6EF2B}" presName="sibTrans" presStyleLbl="sibTrans2D1" presStyleIdx="0" presStyleCnt="3"/>
      <dgm:spPr/>
      <dgm:t>
        <a:bodyPr/>
        <a:lstStyle/>
        <a:p>
          <a:endParaRPr lang="en-US"/>
        </a:p>
      </dgm:t>
    </dgm:pt>
    <dgm:pt modelId="{986B59BC-22B4-4216-ABCD-AD2656E8F84C}" type="pres">
      <dgm:prSet presAssocID="{9AA23053-68E9-4F0A-95B2-4CB450D6EF2B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24D0960E-BFF0-4C9F-9F18-0EB1EA06A96B}" type="pres">
      <dgm:prSet presAssocID="{C6D40956-22A6-40C8-9E6F-A2315A57D0D1}" presName="node" presStyleLbl="node1" presStyleIdx="1" presStyleCnt="3" custScaleX="85699" custScaleY="73019" custRadScaleRad="94835" custRadScaleInc="-150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3B2692-B758-4525-9732-2D8B6EE43726}" type="pres">
      <dgm:prSet presAssocID="{DFD536B2-2A72-4805-8D96-8CEE692D70B1}" presName="sibTrans" presStyleLbl="sibTrans2D1" presStyleIdx="1" presStyleCnt="3" custAng="167554" custLinFactNeighborX="-714" custLinFactNeighborY="-9342"/>
      <dgm:spPr/>
      <dgm:t>
        <a:bodyPr/>
        <a:lstStyle/>
        <a:p>
          <a:endParaRPr lang="en-US"/>
        </a:p>
      </dgm:t>
    </dgm:pt>
    <dgm:pt modelId="{03794B80-DE87-4EDC-8AD4-C4E21585849D}" type="pres">
      <dgm:prSet presAssocID="{DFD536B2-2A72-4805-8D96-8CEE692D70B1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E16DD871-8A92-4B3F-9053-B870A4D8A3AF}" type="pres">
      <dgm:prSet presAssocID="{73253A87-5318-4253-B120-5F221F7511CE}" presName="node" presStyleLbl="node1" presStyleIdx="2" presStyleCnt="3" custScaleX="72333" custScaleY="86037" custRadScaleRad="95599" custRadScaleInc="60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D0D1CE-8364-4F10-BF63-77BA90A4B8D8}" type="pres">
      <dgm:prSet presAssocID="{096F8250-B73A-4634-8BFE-E64F34761C12}" presName="sibTrans" presStyleLbl="sibTrans2D1" presStyleIdx="2" presStyleCnt="3"/>
      <dgm:spPr/>
      <dgm:t>
        <a:bodyPr/>
        <a:lstStyle/>
        <a:p>
          <a:endParaRPr lang="en-US"/>
        </a:p>
      </dgm:t>
    </dgm:pt>
    <dgm:pt modelId="{D0C396B8-951A-410C-B8F3-E78338CB21CD}" type="pres">
      <dgm:prSet presAssocID="{096F8250-B73A-4634-8BFE-E64F34761C12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9AE9D1E-4770-4499-AEA2-8FFAD853AAFB}" type="presOf" srcId="{C6D40956-22A6-40C8-9E6F-A2315A57D0D1}" destId="{24D0960E-BFF0-4C9F-9F18-0EB1EA06A96B}" srcOrd="0" destOrd="0" presId="urn:microsoft.com/office/officeart/2005/8/layout/cycle7"/>
    <dgm:cxn modelId="{8D2E6F8E-61D9-4CF6-BB37-12C2A99297B9}" type="presOf" srcId="{9AA23053-68E9-4F0A-95B2-4CB450D6EF2B}" destId="{986B59BC-22B4-4216-ABCD-AD2656E8F84C}" srcOrd="1" destOrd="0" presId="urn:microsoft.com/office/officeart/2005/8/layout/cycle7"/>
    <dgm:cxn modelId="{CAABD725-C0C9-45B6-9F36-75917DCAD4F8}" type="presOf" srcId="{9AA23053-68E9-4F0A-95B2-4CB450D6EF2B}" destId="{10494E66-2577-4E83-811D-BC11EF27B9C0}" srcOrd="0" destOrd="0" presId="urn:microsoft.com/office/officeart/2005/8/layout/cycle7"/>
    <dgm:cxn modelId="{D4AC8220-F510-415B-801F-8FA381D6836B}" type="presOf" srcId="{096F8250-B73A-4634-8BFE-E64F34761C12}" destId="{D0C396B8-951A-410C-B8F3-E78338CB21CD}" srcOrd="1" destOrd="0" presId="urn:microsoft.com/office/officeart/2005/8/layout/cycle7"/>
    <dgm:cxn modelId="{1326CDFC-DFD7-4154-93C6-FD1645FF6EF1}" srcId="{0458671B-81BC-4124-9236-9BBE821EDC99}" destId="{73253A87-5318-4253-B120-5F221F7511CE}" srcOrd="2" destOrd="0" parTransId="{C26F9728-5F3D-48CF-AD38-7883C82BF9ED}" sibTransId="{096F8250-B73A-4634-8BFE-E64F34761C12}"/>
    <dgm:cxn modelId="{51AE73CE-C079-4CB1-B9A1-9D3D1DE6D7C8}" type="presOf" srcId="{0458671B-81BC-4124-9236-9BBE821EDC99}" destId="{1892AB90-5200-4F82-A6DC-A23F9F2F3B3E}" srcOrd="0" destOrd="0" presId="urn:microsoft.com/office/officeart/2005/8/layout/cycle7"/>
    <dgm:cxn modelId="{596D5E13-71FE-4F0F-8EB9-E03D48FB46BC}" srcId="{0458671B-81BC-4124-9236-9BBE821EDC99}" destId="{C6D40956-22A6-40C8-9E6F-A2315A57D0D1}" srcOrd="1" destOrd="0" parTransId="{336C3B2F-A387-4AE5-9519-1488F20E9E66}" sibTransId="{DFD536B2-2A72-4805-8D96-8CEE692D70B1}"/>
    <dgm:cxn modelId="{D8865595-8037-413F-B719-93944AD1B379}" type="presOf" srcId="{DFD536B2-2A72-4805-8D96-8CEE692D70B1}" destId="{03794B80-DE87-4EDC-8AD4-C4E21585849D}" srcOrd="1" destOrd="0" presId="urn:microsoft.com/office/officeart/2005/8/layout/cycle7"/>
    <dgm:cxn modelId="{5EC93A0E-D557-4F9B-A285-DA725B10E8E1}" srcId="{0458671B-81BC-4124-9236-9BBE821EDC99}" destId="{78299B60-4BB1-419D-BD11-B64D3CD23BD1}" srcOrd="0" destOrd="0" parTransId="{21394B05-3ACD-4E9D-8A83-89E8EA6EAA05}" sibTransId="{9AA23053-68E9-4F0A-95B2-4CB450D6EF2B}"/>
    <dgm:cxn modelId="{A459D6DC-E121-4902-BD25-B3241A5FC472}" type="presOf" srcId="{DFD536B2-2A72-4805-8D96-8CEE692D70B1}" destId="{D73B2692-B758-4525-9732-2D8B6EE43726}" srcOrd="0" destOrd="0" presId="urn:microsoft.com/office/officeart/2005/8/layout/cycle7"/>
    <dgm:cxn modelId="{8B29C939-5286-40B2-8E9F-D6931BC3D520}" type="presOf" srcId="{096F8250-B73A-4634-8BFE-E64F34761C12}" destId="{3ED0D1CE-8364-4F10-BF63-77BA90A4B8D8}" srcOrd="0" destOrd="0" presId="urn:microsoft.com/office/officeart/2005/8/layout/cycle7"/>
    <dgm:cxn modelId="{9D81B03B-FCC5-4310-B13F-2BEF464359C6}" type="presOf" srcId="{73253A87-5318-4253-B120-5F221F7511CE}" destId="{E16DD871-8A92-4B3F-9053-B870A4D8A3AF}" srcOrd="0" destOrd="0" presId="urn:microsoft.com/office/officeart/2005/8/layout/cycle7"/>
    <dgm:cxn modelId="{8E14A055-8CBF-4A24-87D7-1C8D03870334}" type="presOf" srcId="{78299B60-4BB1-419D-BD11-B64D3CD23BD1}" destId="{6B9125E8-6DE0-4B26-AA36-2D66D1B1D5FF}" srcOrd="0" destOrd="0" presId="urn:microsoft.com/office/officeart/2005/8/layout/cycle7"/>
    <dgm:cxn modelId="{C5F8FCB1-B7AF-4D49-8309-13501141B9C6}" type="presParOf" srcId="{1892AB90-5200-4F82-A6DC-A23F9F2F3B3E}" destId="{6B9125E8-6DE0-4B26-AA36-2D66D1B1D5FF}" srcOrd="0" destOrd="0" presId="urn:microsoft.com/office/officeart/2005/8/layout/cycle7"/>
    <dgm:cxn modelId="{659A46AA-F214-4CB6-B3D6-46D88D939D6D}" type="presParOf" srcId="{1892AB90-5200-4F82-A6DC-A23F9F2F3B3E}" destId="{10494E66-2577-4E83-811D-BC11EF27B9C0}" srcOrd="1" destOrd="0" presId="urn:microsoft.com/office/officeart/2005/8/layout/cycle7"/>
    <dgm:cxn modelId="{AF8E7DE9-CB3F-4F0D-B4FC-916A4616EB95}" type="presParOf" srcId="{10494E66-2577-4E83-811D-BC11EF27B9C0}" destId="{986B59BC-22B4-4216-ABCD-AD2656E8F84C}" srcOrd="0" destOrd="0" presId="urn:microsoft.com/office/officeart/2005/8/layout/cycle7"/>
    <dgm:cxn modelId="{F61EB2F7-1E36-4A50-8044-38A8C3C73644}" type="presParOf" srcId="{1892AB90-5200-4F82-A6DC-A23F9F2F3B3E}" destId="{24D0960E-BFF0-4C9F-9F18-0EB1EA06A96B}" srcOrd="2" destOrd="0" presId="urn:microsoft.com/office/officeart/2005/8/layout/cycle7"/>
    <dgm:cxn modelId="{27668881-EACA-477A-B546-9475FBB55EEE}" type="presParOf" srcId="{1892AB90-5200-4F82-A6DC-A23F9F2F3B3E}" destId="{D73B2692-B758-4525-9732-2D8B6EE43726}" srcOrd="3" destOrd="0" presId="urn:microsoft.com/office/officeart/2005/8/layout/cycle7"/>
    <dgm:cxn modelId="{9E67E57D-8644-471C-B95C-520C52601A57}" type="presParOf" srcId="{D73B2692-B758-4525-9732-2D8B6EE43726}" destId="{03794B80-DE87-4EDC-8AD4-C4E21585849D}" srcOrd="0" destOrd="0" presId="urn:microsoft.com/office/officeart/2005/8/layout/cycle7"/>
    <dgm:cxn modelId="{6620C331-F8AC-49B7-B80C-2D3BE8B0D2E3}" type="presParOf" srcId="{1892AB90-5200-4F82-A6DC-A23F9F2F3B3E}" destId="{E16DD871-8A92-4B3F-9053-B870A4D8A3AF}" srcOrd="4" destOrd="0" presId="urn:microsoft.com/office/officeart/2005/8/layout/cycle7"/>
    <dgm:cxn modelId="{4CD93624-B9C0-4BB7-AB77-3A52E699378A}" type="presParOf" srcId="{1892AB90-5200-4F82-A6DC-A23F9F2F3B3E}" destId="{3ED0D1CE-8364-4F10-BF63-77BA90A4B8D8}" srcOrd="5" destOrd="0" presId="urn:microsoft.com/office/officeart/2005/8/layout/cycle7"/>
    <dgm:cxn modelId="{2D9EA693-288B-4791-A011-AA9DEBF0CF63}" type="presParOf" srcId="{3ED0D1CE-8364-4F10-BF63-77BA90A4B8D8}" destId="{D0C396B8-951A-410C-B8F3-E78338CB21CD}" srcOrd="0" destOrd="0" presId="urn:microsoft.com/office/officeart/2005/8/layout/cycle7"/>
  </dgm:cxnLst>
  <dgm:bg>
    <a:pattFill prst="pct5">
      <a:fgClr>
        <a:schemeClr val="bg1"/>
      </a:fgClr>
      <a:bgClr>
        <a:schemeClr val="bg1"/>
      </a:bgClr>
    </a:patt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125E8-6DE0-4B26-AA36-2D66D1B1D5FF}">
      <dsp:nvSpPr>
        <dsp:cNvPr id="0" name=""/>
        <dsp:cNvSpPr/>
      </dsp:nvSpPr>
      <dsp:spPr>
        <a:xfrm>
          <a:off x="2028237" y="170556"/>
          <a:ext cx="5118275" cy="242807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solidFill>
                <a:schemeClr val="tx1"/>
              </a:solidFill>
            </a:rPr>
            <a:t>বীজের প্রকারভেদ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2099353" y="241672"/>
        <a:ext cx="4976043" cy="2285839"/>
      </dsp:txXfrm>
    </dsp:sp>
    <dsp:sp modelId="{10494E66-2577-4E83-811D-BC11EF27B9C0}">
      <dsp:nvSpPr>
        <dsp:cNvPr id="0" name=""/>
        <dsp:cNvSpPr/>
      </dsp:nvSpPr>
      <dsp:spPr>
        <a:xfrm rot="3263829">
          <a:off x="5138437" y="3484680"/>
          <a:ext cx="2337118" cy="603200"/>
        </a:xfrm>
        <a:prstGeom prst="left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319397" y="3605320"/>
        <a:ext cx="1975198" cy="361920"/>
      </dsp:txXfrm>
    </dsp:sp>
    <dsp:sp modelId="{24D0960E-BFF0-4C9F-9F18-0EB1EA06A96B}">
      <dsp:nvSpPr>
        <dsp:cNvPr id="0" name=""/>
        <dsp:cNvSpPr/>
      </dsp:nvSpPr>
      <dsp:spPr>
        <a:xfrm>
          <a:off x="6130922" y="4973934"/>
          <a:ext cx="2953924" cy="125843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solidFill>
                <a:schemeClr val="tx1"/>
              </a:solidFill>
            </a:rPr>
            <a:t>কৃষি তাত্ত্বিক বীজ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6167780" y="5010792"/>
        <a:ext cx="2880208" cy="1184715"/>
      </dsp:txXfrm>
    </dsp:sp>
    <dsp:sp modelId="{D73B2692-B758-4525-9732-2D8B6EE43726}">
      <dsp:nvSpPr>
        <dsp:cNvPr id="0" name=""/>
        <dsp:cNvSpPr/>
      </dsp:nvSpPr>
      <dsp:spPr>
        <a:xfrm rot="10800000">
          <a:off x="3442313" y="5390572"/>
          <a:ext cx="2337118" cy="603200"/>
        </a:xfrm>
        <a:prstGeom prst="left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chemeClr val="tx1"/>
            </a:solidFill>
          </a:endParaRPr>
        </a:p>
      </dsp:txBody>
      <dsp:txXfrm rot="10800000">
        <a:off x="3623273" y="5511212"/>
        <a:ext cx="1975198" cy="361920"/>
      </dsp:txXfrm>
    </dsp:sp>
    <dsp:sp modelId="{E16DD871-8A92-4B3F-9053-B870A4D8A3AF}">
      <dsp:nvSpPr>
        <dsp:cNvPr id="0" name=""/>
        <dsp:cNvSpPr/>
      </dsp:nvSpPr>
      <dsp:spPr>
        <a:xfrm>
          <a:off x="630980" y="5141268"/>
          <a:ext cx="2493216" cy="148278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solidFill>
                <a:schemeClr val="tx1"/>
              </a:solidFill>
            </a:rPr>
            <a:t>উদ্ভিদ তাত্ত্বিক বীজ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674409" y="5184697"/>
        <a:ext cx="2406358" cy="1395929"/>
      </dsp:txXfrm>
    </dsp:sp>
    <dsp:sp modelId="{3ED0D1CE-8364-4F10-BF63-77BA90A4B8D8}">
      <dsp:nvSpPr>
        <dsp:cNvPr id="0" name=""/>
        <dsp:cNvSpPr/>
      </dsp:nvSpPr>
      <dsp:spPr>
        <a:xfrm rot="18063969">
          <a:off x="1921555" y="3568347"/>
          <a:ext cx="2337118" cy="603200"/>
        </a:xfrm>
        <a:prstGeom prst="left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2102515" y="3688987"/>
        <a:ext cx="1975198" cy="361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8DCAF-74AF-40E7-8DE0-F75166B655B8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3BD3B-EB52-410C-A80B-3F3703524D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5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3BD3B-EB52-410C-A80B-3F3703524D9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46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3BD3B-EB52-410C-A80B-3F3703524D9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96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3BD3B-EB52-410C-A80B-3F3703524D9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23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3BD3B-EB52-410C-A80B-3F3703524D9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39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3BD3B-EB52-410C-A80B-3F3703524D9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38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07FB-84EE-452B-83BB-579B82BF0DA6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AD8B-86CA-420E-814B-5FEDC68C6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65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07FB-84EE-452B-83BB-579B82BF0DA6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AD8B-86CA-420E-814B-5FEDC68C6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54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07FB-84EE-452B-83BB-579B82BF0DA6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AD8B-86CA-420E-814B-5FEDC68C6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75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07FB-84EE-452B-83BB-579B82BF0DA6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AD8B-86CA-420E-814B-5FEDC68C6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29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07FB-84EE-452B-83BB-579B82BF0DA6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AD8B-86CA-420E-814B-5FEDC68C6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07FB-84EE-452B-83BB-579B82BF0DA6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AD8B-86CA-420E-814B-5FEDC68C6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37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07FB-84EE-452B-83BB-579B82BF0DA6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AD8B-86CA-420E-814B-5FEDC68C6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64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07FB-84EE-452B-83BB-579B82BF0DA6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AD8B-86CA-420E-814B-5FEDC68C6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0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07FB-84EE-452B-83BB-579B82BF0DA6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AD8B-86CA-420E-814B-5FEDC68C6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07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07FB-84EE-452B-83BB-579B82BF0DA6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AD8B-86CA-420E-814B-5FEDC68C6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71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07FB-84EE-452B-83BB-579B82BF0DA6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AD8B-86CA-420E-814B-5FEDC68C6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43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607FB-84EE-452B-83BB-579B82BF0DA6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8AD8B-86CA-420E-814B-5FEDC68C6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7709"/>
            <a:ext cx="5867400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3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667000"/>
            <a:ext cx="3124200" cy="335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484139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accent5">
                    <a:lumMod val="50000"/>
                  </a:schemeClr>
                </a:solidFill>
              </a:rPr>
              <a:t>ভালো বীজের বৈশিষ্ট্য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752600"/>
            <a:ext cx="3581400" cy="22797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" y="1600981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2400" b="1" dirty="0"/>
              <a:t>১।মিশ্রণবিহীন বীজ ।</a:t>
            </a:r>
          </a:p>
          <a:p>
            <a:endParaRPr lang="bn-BD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2431501"/>
            <a:ext cx="2026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/>
              <a:t>২।সুস্থ বীজ 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" y="3122856"/>
            <a:ext cx="5540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/>
              <a:t>৩। ৮০% অঙ্কুরোদ্গম ক্ষ্মতা্ সম্পন্ন 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5166" y="3906067"/>
            <a:ext cx="2569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/>
              <a:t>৪। সতেজ বীজ ।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1228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11920"/>
            <a:ext cx="3429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6096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           </a:t>
            </a:r>
            <a:r>
              <a:rPr lang="bn-BD" sz="4000" dirty="0" smtClean="0"/>
              <a:t>বীজের কাজ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400373" y="176028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2400" dirty="0"/>
              <a:t>১। বংশবিস্তার করা ।</a:t>
            </a:r>
          </a:p>
          <a:p>
            <a:endParaRPr lang="bn-BD" dirty="0"/>
          </a:p>
        </p:txBody>
      </p:sp>
      <p:sp>
        <p:nvSpPr>
          <p:cNvPr id="8" name="Rectangle 7"/>
          <p:cNvSpPr/>
          <p:nvPr/>
        </p:nvSpPr>
        <p:spPr>
          <a:xfrm>
            <a:off x="410705" y="3109246"/>
            <a:ext cx="4232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/>
              <a:t>২। আপন জাতের স্থায়িত্ব রক্ষা 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395207" y="4379255"/>
            <a:ext cx="4735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/>
              <a:t>৩।মাতৃজাতের গুণাগুন ধারন করা 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599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0800000" flipV="1">
            <a:off x="381000" y="2725579"/>
            <a:ext cx="8382000" cy="144655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4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উন্নত </a:t>
            </a:r>
            <a:r>
              <a:rPr lang="bn-IN" sz="44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সুস্থ </a:t>
            </a:r>
            <a:r>
              <a:rPr lang="bn-IN" sz="44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44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44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4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পোস্টার</a:t>
            </a:r>
            <a:r>
              <a:rPr lang="bn-BD" sz="44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পেপার</a:t>
            </a:r>
            <a:r>
              <a:rPr lang="bn-BD" sz="44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bn-IN" sz="44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প্রদর্শন  কর।</a:t>
            </a:r>
            <a:endParaRPr lang="en-US" sz="44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3429000" y="10508"/>
            <a:ext cx="2819400" cy="1298028"/>
          </a:xfrm>
          <a:prstGeom prst="wedgeRectCallou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</p:txBody>
      </p:sp>
    </p:spTree>
    <p:extLst>
      <p:ext uri="{BB962C8B-B14F-4D97-AF65-F5344CB8AC3E}">
        <p14:creationId xmlns:p14="http://schemas.microsoft.com/office/powerpoint/2010/main" val="348720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407205" y="146762"/>
            <a:ext cx="3276600" cy="1066799"/>
          </a:xfrm>
          <a:prstGeom prst="horizontalScroll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60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 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205154" y="1640974"/>
            <a:ext cx="5486400" cy="685800"/>
          </a:xfrm>
          <a:prstGeom prst="wedgeRectCallou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=&gt;</a:t>
            </a:r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আদা কোন ধরণের বীজ ।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2536573"/>
            <a:ext cx="571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&gt;</a:t>
            </a:r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কৃষি তাত্ত্বিক বীজ।</a:t>
            </a:r>
            <a:endParaRPr lang="en-US" sz="3200" dirty="0"/>
          </a:p>
        </p:txBody>
      </p:sp>
      <p:sp>
        <p:nvSpPr>
          <p:cNvPr id="8" name="Rectangular Callout 7"/>
          <p:cNvSpPr/>
          <p:nvPr/>
        </p:nvSpPr>
        <p:spPr>
          <a:xfrm>
            <a:off x="228600" y="3287586"/>
            <a:ext cx="8647388" cy="685800"/>
          </a:xfrm>
          <a:prstGeom prst="wedgeRectCallou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=&gt;</a:t>
            </a:r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ভালো বীজের 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অঙ্কুরোদ্গমন ক্ষমতা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কত হওয়া উচিত?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6523" y="4724400"/>
            <a:ext cx="88274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&gt;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ভালো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বীজের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অঙ্কুরোদ্গমন ক্ষমতা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অন্তত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৮০%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হওয়া উচিত।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8601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1"/>
      <p:bldP spid="8" grpId="0" animBg="1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03" y="2955235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আমাদের আশেপাশে পাওয়া যায় এমন দশটি কৃষি তাত্ত্বিক ও উদ্ভিদ তাত্ত্বিক বীজ ফসলের নাম লিখ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Bevel 5"/>
          <p:cNvSpPr/>
          <p:nvPr/>
        </p:nvSpPr>
        <p:spPr>
          <a:xfrm>
            <a:off x="2438400" y="21771"/>
            <a:ext cx="4038600" cy="1905000"/>
          </a:xfrm>
          <a:prstGeom prst="bevel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</a:p>
        </p:txBody>
      </p:sp>
    </p:spTree>
    <p:extLst>
      <p:ext uri="{BB962C8B-B14F-4D97-AF65-F5344CB8AC3E}">
        <p14:creationId xmlns:p14="http://schemas.microsoft.com/office/powerpoint/2010/main" val="362622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19400" y="34871"/>
            <a:ext cx="309251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ধণ্যবাদ</a:t>
            </a:r>
            <a:endParaRPr lang="en-US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6596"/>
            <a:ext cx="9204356" cy="552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1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457200"/>
            <a:ext cx="4343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কৃতজ্ঞতা স্বীকার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209800" y="19812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১। গুগল</a:t>
            </a:r>
          </a:p>
          <a:p>
            <a:r>
              <a:rPr lang="bn-BD" sz="2400" dirty="0" smtClean="0"/>
              <a:t>২। এ টু আই</a:t>
            </a:r>
          </a:p>
          <a:p>
            <a:r>
              <a:rPr lang="bn-BD" sz="2400" dirty="0" smtClean="0"/>
              <a:t>৩। এ ন সি টি বি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049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000" y="2554217"/>
            <a:ext cx="4267200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মোহাম্মদ আমজাদ হোসেন রাসেল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শিক্ষক (কৃষি) 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আমরিয়া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ইসলামিয়া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সুনা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মগ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ঞ্জ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সুনামগঞ্জ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itchFamily="2" charset="0"/>
              </a:rPr>
              <a:t>amzadhrasal1981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667000" y="609600"/>
            <a:ext cx="3657600" cy="114641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0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30191"/>
            <a:ext cx="3429000" cy="257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8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057400"/>
            <a:ext cx="3429000" cy="3733800"/>
          </a:xfrm>
          <a:prstGeom prst="snip2Diag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Horizontal Scroll 2"/>
          <p:cNvSpPr/>
          <p:nvPr/>
        </p:nvSpPr>
        <p:spPr>
          <a:xfrm>
            <a:off x="2382715" y="228600"/>
            <a:ext cx="4114800" cy="1295400"/>
          </a:xfrm>
          <a:prstGeom prst="horizontalScroll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057400"/>
            <a:ext cx="3886200" cy="4031873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endParaRPr lang="en-US" sz="3200" i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 8</a:t>
            </a:r>
            <a:r>
              <a:rPr lang="bn-BD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pPr algn="ctr">
              <a:buNone/>
            </a:pPr>
            <a:r>
              <a:rPr lang="bn-BD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কৃষিশিক্ষা</a:t>
            </a:r>
            <a:endParaRPr lang="en-US" sz="3200" i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৩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পাঠ-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7</a:t>
            </a:r>
            <a:r>
              <a:rPr lang="bn-BD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None/>
            </a:pPr>
            <a:r>
              <a:rPr lang="bn-BD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সময়- ৪৫ মিনিট</a:t>
            </a:r>
            <a:endParaRPr lang="en-US" sz="3200" i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3200" i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3200" i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3200" i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39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22" y="990600"/>
            <a:ext cx="3981433" cy="21924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23" y="3282929"/>
            <a:ext cx="3981432" cy="25844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990599"/>
            <a:ext cx="3675743" cy="21924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3282929"/>
            <a:ext cx="3641983" cy="25844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6600" y="6129831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নমুনা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152399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/>
              <a:t>এসো ছবিগুলি দেখি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460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28800"/>
            <a:ext cx="3733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শিক্ষার্থীরা-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667000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endParaRPr lang="bn-BD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arenR"/>
            </a:pP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"</a:t>
            </a:r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"</a:t>
            </a:r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কী তা বলতে পারবে ।</a:t>
            </a:r>
          </a:p>
          <a:p>
            <a:pPr marL="514350" indent="-514350">
              <a:buAutoNum type="arabicParenR"/>
            </a:pPr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বীজের প্রকারভেদ ব্যাখ্যা করতে পারবে।</a:t>
            </a:r>
          </a:p>
          <a:p>
            <a:pPr marL="514350" indent="-514350">
              <a:buAutoNum type="arabicParenR"/>
            </a:pPr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ভাল </a:t>
            </a:r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বীজের গুণাগুণ </a:t>
            </a:r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 করতে পারবে।</a:t>
            </a:r>
          </a:p>
          <a:p>
            <a:r>
              <a:rPr lang="bn-BD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)  </a:t>
            </a:r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বীজের কাজ </a:t>
            </a:r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 পারবে ।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 useBgFill="1">
        <p:nvSpPr>
          <p:cNvPr id="4" name="Rectangle 3"/>
          <p:cNvSpPr/>
          <p:nvPr/>
        </p:nvSpPr>
        <p:spPr>
          <a:xfrm>
            <a:off x="3009900" y="221039"/>
            <a:ext cx="28194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i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Softwares\Wall and Icon\Grond 2012\background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56" y="266685"/>
            <a:ext cx="9135186" cy="6846272"/>
          </a:xfrm>
          <a:prstGeom prst="rect">
            <a:avLst/>
          </a:prstGeom>
          <a:noFill/>
          <a:ln>
            <a:solidFill>
              <a:schemeClr val="lt1">
                <a:hueOff val="0"/>
                <a:satOff val="0"/>
                <a:lumOff val="0"/>
              </a:schemeClr>
            </a:solidFill>
          </a:ln>
          <a:effectLst>
            <a:outerShdw blurRad="50800" dist="50800" dir="5400000" algn="ctr" rotWithShape="0">
              <a:schemeClr val="tx1"/>
            </a:outerShdw>
          </a:effectLst>
          <a:extLst/>
        </p:spPr>
      </p:pic>
      <p:pic>
        <p:nvPicPr>
          <p:cNvPr id="1029" name="Picture 5" descr="D:\BOOK Krishi_Shikkha 6-9\201411110419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4196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24200" y="3798241"/>
            <a:ext cx="3388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চিত্র 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বীজ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712" y="5257800"/>
            <a:ext cx="87458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accent2">
                    <a:lumMod val="75000"/>
                  </a:schemeClr>
                </a:solidFill>
              </a:rPr>
              <a:t>বীজ 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bn-BD" sz="4400" dirty="0" smtClean="0"/>
              <a:t> নিষিক্ত পরিপক্ক ডিম্বককে বীজ বলে ।</a:t>
            </a:r>
          </a:p>
          <a:p>
            <a:endParaRPr lang="bn-BD" sz="4400" dirty="0"/>
          </a:p>
          <a:p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1" y="-43728"/>
            <a:ext cx="4744893" cy="362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4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0611259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082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86162"/>
            <a:ext cx="76962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) কৃষি তাত্ত্বিক বীজ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উদ্ভিদের যে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অনুকূল পরিবেশে নতুন জাতের চারা উৎপন্ন করতে সক্ষম তাকে বীজ বলে ।</a:t>
            </a:r>
            <a:endParaRPr lang="bn-BD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 descr="D:\মডেল কন্টেন\Zingiber_Officinale17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" t="3215" r="5175" b="21044"/>
          <a:stretch/>
        </p:blipFill>
        <p:spPr bwMode="auto">
          <a:xfrm>
            <a:off x="6944366" y="3582937"/>
            <a:ext cx="2148840" cy="238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মডেল কন্টেন\rice-stream-lo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9" r="36933"/>
          <a:stretch/>
        </p:blipFill>
        <p:spPr bwMode="auto">
          <a:xfrm>
            <a:off x="6400800" y="293045"/>
            <a:ext cx="2692406" cy="236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838200"/>
            <a:ext cx="5867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১)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উদ্ভিদ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তাত্ত্বিক বীজ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নিষিক্ত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পরিপক্ক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ডিম্বককে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বীজ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বলে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75220" y="2854409"/>
            <a:ext cx="1207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75220" y="6174601"/>
            <a:ext cx="149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/>
              <a:t>আদা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8702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3810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</a:rPr>
              <a:t>একক কাজ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7122" y="1524000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</a:rPr>
              <a:t>নিন্মোক্ত  বীজগুলো হইতে  উদ্ভিদ তাত্ত্বিক ও কৃষি তাত্ত্বিক বীজগুলো আলাদা করে খাতায় লিখ?</a:t>
            </a:r>
          </a:p>
          <a:p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3810000"/>
            <a:ext cx="5943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/>
              <a:t>ধান, আদা, পাথরকুচি, আম, লেবু, জাম, আনারস, গোলাপ, পিয়াজ, শিম</a:t>
            </a:r>
            <a:r>
              <a:rPr lang="en-US" sz="2800" b="1" dirty="0"/>
              <a:t>|</a:t>
            </a:r>
            <a:endParaRPr lang="bn-BD" sz="28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62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2505</TotalTime>
  <Words>312</Words>
  <Application>Microsoft Office PowerPoint</Application>
  <PresentationFormat>On-screen Show (4:3)</PresentationFormat>
  <Paragraphs>65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SOHAG</dc:creator>
  <cp:lastModifiedBy>Rasel</cp:lastModifiedBy>
  <cp:revision>360</cp:revision>
  <dcterms:created xsi:type="dcterms:W3CDTF">2015-03-28T04:05:54Z</dcterms:created>
  <dcterms:modified xsi:type="dcterms:W3CDTF">2020-02-07T12:25:16Z</dcterms:modified>
</cp:coreProperties>
</file>