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0" r:id="rId5"/>
    <p:sldId id="266" r:id="rId6"/>
    <p:sldId id="264" r:id="rId7"/>
    <p:sldId id="265" r:id="rId8"/>
    <p:sldId id="271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2133600"/>
            <a:ext cx="61722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1419046" y="228599"/>
            <a:ext cx="6147495" cy="12828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বাড়ীর কাজ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055" y="1905000"/>
            <a:ext cx="86953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সৃজনশীলপ্রশ্নঃ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4+7+10+13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latin typeface="Algerian"/>
                <a:cs typeface="Times New Roman" pitchFamily="18" charset="0"/>
              </a:rPr>
              <a:t>•••</a:t>
            </a:r>
            <a:r>
              <a:rPr lang="bn-IN" sz="4400" b="1" dirty="0">
                <a:latin typeface="Algerian"/>
                <a:cs typeface="Times New Roman" pitchFamily="18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একটি সমান্তর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ধারার </a:t>
            </a:r>
            <a:endParaRPr lang="bn-IN" sz="4400" b="1" dirty="0" smtClean="0">
              <a:latin typeface="Algerian"/>
              <a:cs typeface="Times New Roman" pitchFamily="18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ধারাটির ১ম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পদ 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সাধারণ অন্তর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কত ?</a:t>
            </a:r>
            <a:endParaRPr lang="bn-IN" sz="4000" b="1" dirty="0" smtClean="0">
              <a:latin typeface="Algerian"/>
              <a:cs typeface="Times New Roman" pitchFamily="18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খ)ধারাটির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কোন পদ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301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কোনো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সমান্তর ধারার 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তম পদ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তম পদ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হলে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, ধারাটির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m+n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তম পদ কত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lower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800600"/>
            <a:ext cx="3505200" cy="1752600"/>
          </a:xfrm>
          <a:prstGeom prst="rect">
            <a:avLst/>
          </a:prstGeom>
        </p:spPr>
      </p:pic>
      <p:pic>
        <p:nvPicPr>
          <p:cNvPr id="28" name="Picture 27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21116">
            <a:off x="7666937" y="5171097"/>
            <a:ext cx="1814512" cy="995850"/>
          </a:xfrm>
          <a:prstGeom prst="rect">
            <a:avLst/>
          </a:prstGeom>
        </p:spPr>
      </p:pic>
      <p:pic>
        <p:nvPicPr>
          <p:cNvPr id="30" name="Picture 29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2315" flipV="1">
            <a:off x="-216918" y="5180511"/>
            <a:ext cx="1814512" cy="1066800"/>
          </a:xfrm>
          <a:prstGeom prst="rect">
            <a:avLst/>
          </a:prstGeom>
        </p:spPr>
      </p:pic>
      <p:pic>
        <p:nvPicPr>
          <p:cNvPr id="16" name="Picture 15" descr="wal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3999" y="1905000"/>
            <a:ext cx="1614487" cy="2276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953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সবাইকে ধন্যবাদ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1" name="Picture 20" descr="animation-running-car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905000"/>
          </a:xfrm>
          <a:prstGeom prst="rect">
            <a:avLst/>
          </a:prstGeom>
        </p:spPr>
      </p:pic>
      <p:pic>
        <p:nvPicPr>
          <p:cNvPr id="26" name="Picture 25" descr="sdgrdf.jpg"/>
          <p:cNvPicPr>
            <a:picLocks noChangeAspect="1"/>
          </p:cNvPicPr>
          <p:nvPr/>
        </p:nvPicPr>
        <p:blipFill>
          <a:blip r:embed="rId6"/>
          <a:srcRect l="7843" t="11823" r="5882" b="29064"/>
          <a:stretch>
            <a:fillRect/>
          </a:stretch>
        </p:blipFill>
        <p:spPr>
          <a:xfrm flipH="1">
            <a:off x="4876800" y="304800"/>
            <a:ext cx="2971800" cy="1143000"/>
          </a:xfrm>
          <a:prstGeom prst="rect">
            <a:avLst/>
          </a:prstGeom>
        </p:spPr>
      </p:pic>
      <p:pic>
        <p:nvPicPr>
          <p:cNvPr id="29" name="Picture 28" descr="field.jpg"/>
          <p:cNvPicPr>
            <a:picLocks noChangeAspect="1"/>
          </p:cNvPicPr>
          <p:nvPr/>
        </p:nvPicPr>
        <p:blipFill>
          <a:blip r:embed="rId7"/>
          <a:srcRect t="88761"/>
          <a:stretch>
            <a:fillRect/>
          </a:stretch>
        </p:blipFill>
        <p:spPr>
          <a:xfrm>
            <a:off x="0" y="4114800"/>
            <a:ext cx="9144000" cy="685800"/>
          </a:xfrm>
          <a:prstGeom prst="rect">
            <a:avLst/>
          </a:prstGeom>
        </p:spPr>
      </p:pic>
      <p:pic>
        <p:nvPicPr>
          <p:cNvPr id="32" name="Picture 31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8915400" y="0"/>
            <a:ext cx="228600" cy="6858000"/>
          </a:xfrm>
          <a:prstGeom prst="rect">
            <a:avLst/>
          </a:prstGeom>
        </p:spPr>
      </p:pic>
      <p:pic>
        <p:nvPicPr>
          <p:cNvPr id="33" name="Picture 32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-1" y="0"/>
            <a:ext cx="228600" cy="6858000"/>
          </a:xfrm>
          <a:prstGeom prst="rect">
            <a:avLst/>
          </a:prstGeom>
        </p:spPr>
      </p:pic>
      <p:pic>
        <p:nvPicPr>
          <p:cNvPr id="36" name="Picture 35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19600" y="2133600"/>
            <a:ext cx="304800" cy="9144000"/>
          </a:xfrm>
          <a:prstGeom prst="rect">
            <a:avLst/>
          </a:prstGeom>
        </p:spPr>
      </p:pic>
      <p:pic>
        <p:nvPicPr>
          <p:cNvPr id="37" name="Picture 36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35475" y="-4435475"/>
            <a:ext cx="273050" cy="914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9200" y="4146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9934" r="15874"/>
          <a:stretch/>
        </p:blipFill>
        <p:spPr>
          <a:xfrm>
            <a:off x="1981200" y="1844353"/>
            <a:ext cx="6934200" cy="22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6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5300" y="304800"/>
            <a:ext cx="8229600" cy="1123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5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532" y="4020607"/>
            <a:ext cx="3333668" cy="20005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জিয়াউল হক ভূঁঞা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01830123185</a:t>
            </a:r>
            <a:endParaRPr lang="bn-IN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4" y="1572682"/>
            <a:ext cx="1932572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610100" y="2105618"/>
            <a:ext cx="3838327" cy="3416320"/>
            <a:chOff x="4610100" y="2105618"/>
            <a:chExt cx="3838327" cy="3416320"/>
          </a:xfrm>
        </p:grpSpPr>
        <p:sp>
          <p:nvSpPr>
            <p:cNvPr id="6" name="TextBox 5"/>
            <p:cNvSpPr txBox="1"/>
            <p:nvPr/>
          </p:nvSpPr>
          <p:spPr>
            <a:xfrm>
              <a:off x="4790827" y="2105618"/>
              <a:ext cx="3657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নবম-দশম শ্রেণি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বিষয়ঃ গণিত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অধ্যায়ঃ ১৩</a:t>
              </a:r>
              <a:endParaRPr lang="bn-IN" sz="2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সময়ঃ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৪</a:t>
              </a:r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৫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মিনিট</a:t>
              </a:r>
              <a:endParaRPr lang="bn-IN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তারিখঃ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০৯/০২/১৯</a:t>
              </a:r>
              <a:endParaRPr lang="en-US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bn-IN" sz="28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10100" y="2128837"/>
              <a:ext cx="36576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04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600200"/>
            <a:ext cx="61722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সমান্তর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ধারার  ক্ষেত্রে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n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তম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নির্ণয়ের  সূত্র টি  বল ?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1676400" y="1704109"/>
            <a:ext cx="61722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সমান্তর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ধারার  ক্ষেত্রে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n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তম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পদের সমষ্টি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নির্ণয়ের  সূত্র টি  বল 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20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381000"/>
            <a:ext cx="8005761" cy="2179162"/>
            <a:chOff x="990600" y="381000"/>
            <a:chExt cx="8005761" cy="2179162"/>
          </a:xfrm>
        </p:grpSpPr>
        <p:sp>
          <p:nvSpPr>
            <p:cNvPr id="3" name="Rounded Rectangle 2"/>
            <p:cNvSpPr/>
            <p:nvPr/>
          </p:nvSpPr>
          <p:spPr>
            <a:xfrm>
              <a:off x="990600" y="408709"/>
              <a:ext cx="6781800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6400" y="399871"/>
              <a:ext cx="399019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7200" b="1" dirty="0"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7200" dirty="0"/>
            </a:p>
          </p:txBody>
        </p:sp>
        <p:pic>
          <p:nvPicPr>
            <p:cNvPr id="5" name="Picture 2" descr="C:\Users\DOEL\Pictures\Book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48436" y="381000"/>
              <a:ext cx="2447925" cy="217916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grpSp>
        <p:nvGrpSpPr>
          <p:cNvPr id="6" name="Group 5"/>
          <p:cNvGrpSpPr/>
          <p:nvPr/>
        </p:nvGrpSpPr>
        <p:grpSpPr>
          <a:xfrm>
            <a:off x="-275562" y="3352800"/>
            <a:ext cx="9695123" cy="1676400"/>
            <a:chOff x="373076" y="3352800"/>
            <a:chExt cx="8321647" cy="1676400"/>
          </a:xfrm>
        </p:grpSpPr>
        <p:sp>
          <p:nvSpPr>
            <p:cNvPr id="7" name="Parallelogram 6"/>
            <p:cNvSpPr/>
            <p:nvPr/>
          </p:nvSpPr>
          <p:spPr>
            <a:xfrm>
              <a:off x="609600" y="3352800"/>
              <a:ext cx="7848600" cy="1676400"/>
            </a:xfrm>
            <a:prstGeom prst="parallelogram">
              <a:avLst/>
            </a:prstGeom>
            <a:solidFill>
              <a:srgbClr val="92D05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076" y="3683168"/>
              <a:ext cx="83216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সসীম ধারা (</a:t>
              </a:r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সমান্তর ধারা</a:t>
              </a:r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8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noFill/>
        </p:grpSpPr>
        <p:sp>
          <p:nvSpPr>
            <p:cNvPr id="2" name="Flowchart: Internal Storage 1"/>
            <p:cNvSpPr/>
            <p:nvPr/>
          </p:nvSpPr>
          <p:spPr>
            <a:xfrm>
              <a:off x="0" y="0"/>
              <a:ext cx="9144000" cy="6858000"/>
            </a:xfrm>
            <a:prstGeom prst="flowChartInternalStorage">
              <a:avLst/>
            </a:prstGeom>
            <a:grpFill/>
            <a:ln w="76200" cmpd="tri">
              <a:solidFill>
                <a:schemeClr val="tx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0" y="207818"/>
              <a:ext cx="54102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" pitchFamily="2" charset="0"/>
                  <a:cs typeface="Nikosh" pitchFamily="2" charset="0"/>
                </a:rPr>
                <a:t>পাঠ শেষে শিক্ষার্থীরা</a:t>
              </a:r>
              <a:r>
                <a:rPr lang="bn-IN" sz="4000" b="1" dirty="0">
                  <a:latin typeface="Nikosh" pitchFamily="2" charset="0"/>
                  <a:cs typeface="Nikosh" pitchFamily="2" charset="0"/>
                </a:rPr>
                <a:t>------ 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95400" y="12192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সমান্তর ধারার নিদিষ্টতম পদ ও নির্দিষ্ট সংখ্যক পদের সমষ্টি নির্ণয়ের সূত্র প্রয়োগ করে গাণিতিক সমস্যা সমাধান করতে পারবে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9" y="381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8+11+14+17+</a:t>
            </a:r>
            <a:r>
              <a:rPr lang="en-US" sz="3200" b="1" dirty="0" smtClean="0">
                <a:latin typeface="Algerian"/>
                <a:cs typeface="Times New Roman" pitchFamily="18" charset="0"/>
              </a:rPr>
              <a:t>•••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ধারাটির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পদ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392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691" y="1856235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সাধারন অন্তর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d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২য় পদ – ১ম পদ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55" y="965775"/>
            <a:ext cx="838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মনে করি </a:t>
            </a: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ধারার ১ম পদ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618" y="2328153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11-8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618" y="274053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11728" y="3298815"/>
                <a:ext cx="838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তম পদ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) d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8" y="3298815"/>
                <a:ext cx="838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5116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4128" y="3822035"/>
            <a:ext cx="448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প্রশ্নমতে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 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( n-1)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392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823659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8+(n-1) 3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392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33432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(n-1) 3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392</a:t>
            </a:r>
            <a:r>
              <a:rPr lang="bn-IN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bn-I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844017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(n-1) 3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384</a:t>
            </a:r>
            <a:endParaRPr lang="bn-I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62600" y="1435134"/>
            <a:ext cx="0" cy="511806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694219" y="2117845"/>
                <a:ext cx="2971800" cy="77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n-1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cs typeface="Times New Roman" pitchFamily="18" charset="0"/>
                          </a:rPr>
                          <m:t>384</m:t>
                        </m:r>
                        <m:r>
                          <m:rPr>
                            <m:nor/>
                          </m:rPr>
                          <a:rPr lang="bn-IN" sz="2800" b="1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bn-IN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219" y="2117845"/>
                <a:ext cx="2971800" cy="778483"/>
              </a:xfrm>
              <a:prstGeom prst="rect">
                <a:avLst/>
              </a:prstGeom>
              <a:blipFill rotWithShape="1">
                <a:blip r:embed="rId3"/>
                <a:stretch>
                  <a:fillRect l="-409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721928" y="2892491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n-1 =128</a:t>
            </a:r>
            <a:endParaRPr lang="bn-I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7346" y="339874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  = 128+1</a:t>
            </a:r>
            <a:endParaRPr lang="bn-I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694219" y="4514532"/>
                <a:ext cx="2971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∴ 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129 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তম পদ 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392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219" y="4514532"/>
                <a:ext cx="297180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5294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929746" y="4055905"/>
                <a:ext cx="2971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∴ 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n =129</a:t>
                </a:r>
                <a:endParaRPr lang="bn-IN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746" y="4055905"/>
                <a:ext cx="297180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58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9375" y="1748786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মিনিট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29785" y="729753"/>
            <a:ext cx="4562545" cy="1175247"/>
            <a:chOff x="2362200" y="914400"/>
            <a:chExt cx="4562545" cy="1175247"/>
          </a:xfrm>
        </p:grpSpPr>
        <p:sp>
          <p:nvSpPr>
            <p:cNvPr id="4" name="Rounded Rectangle 3"/>
            <p:cNvSpPr/>
            <p:nvPr/>
          </p:nvSpPr>
          <p:spPr>
            <a:xfrm>
              <a:off x="2362200" y="914400"/>
              <a:ext cx="4562545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67490" y="1043207"/>
              <a:ext cx="426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একক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কাজ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0057" y="27432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+7+10+13+</a:t>
            </a:r>
            <a:r>
              <a:rPr lang="en-US" sz="4400" b="1" dirty="0" smtClean="0">
                <a:latin typeface="Algerian"/>
                <a:cs typeface="Times New Roman" pitchFamily="18" charset="0"/>
              </a:rPr>
              <a:t>•••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ধারাটির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পদ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301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0999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কোনো সমান্তর ধারার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তম পদ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তম পদ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হলে , ধারাটির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m+n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তম পদ কত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58799"/>
            <a:ext cx="4191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মনে করি </a:t>
            </a: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ধারার ১ম পদ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536" y="2379455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সাধারন অন্তর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d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2400" y="2790883"/>
                <a:ext cx="419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তম পদ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+(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) d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90883"/>
                <a:ext cx="4191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5116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52400" y="3298815"/>
                <a:ext cx="419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তম 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পদ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) d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298815"/>
                <a:ext cx="4191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5116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2400" y="373156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শর্তমতে ,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255" y="4036136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+(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bn-IN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 …….(i)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764" y="4450146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+(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bn-IN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 …….(ii)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4300" y="4973366"/>
            <a:ext cx="42291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782" y="4986805"/>
            <a:ext cx="432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(-)       (m-n)d = n-m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510025"/>
            <a:ext cx="3844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(m-n)d =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b="1" dirty="0" smtClean="0">
                <a:latin typeface="Times New Roman" pitchFamily="18" charset="0"/>
                <a:cs typeface="Times New Roman" pitchFamily="18" charset="0"/>
              </a:rPr>
              <a:t>-(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bn-IN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62000" y="5933420"/>
                <a:ext cx="2971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𝐝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= -1</a:t>
                </a:r>
                <a:endParaRPr lang="bn-IN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933420"/>
                <a:ext cx="297180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925291" y="1581328"/>
            <a:ext cx="0" cy="4652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738255" y="1684405"/>
                <a:ext cx="37060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m:t>ধারাটির </m:t>
                      </m:r>
                      <m:r>
                        <m:rPr>
                          <m:nor/>
                        </m:rP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m:t>তম পদ</m:t>
                      </m:r>
                    </m:oMath>
                  </m:oMathPara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+(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m+n-1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) d</a:t>
                </a:r>
                <a:r>
                  <a:rPr lang="bn-IN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bn-IN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255" y="1684405"/>
                <a:ext cx="3706092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3289" t="-6369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472547" y="2638512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+(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m-1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endParaRPr lang="bn-I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72547" y="3178482"/>
            <a:ext cx="199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n(-1)</a:t>
            </a:r>
            <a:endParaRPr lang="bn-I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9947" y="316173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(i)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হতে</a:t>
            </a:r>
            <a:endParaRPr lang="bn-I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1039" y="3646093"/>
            <a:ext cx="199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n </a:t>
            </a:r>
            <a:r>
              <a:rPr lang="bn-IN" sz="2800" b="1" dirty="0" smtClean="0">
                <a:latin typeface="Times New Roman" pitchFamily="18" charset="0"/>
                <a:cs typeface="NikoshBAN" pitchFamily="2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n </a:t>
            </a:r>
            <a:endParaRPr lang="bn-I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2546" y="4036136"/>
            <a:ext cx="199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0</a:t>
            </a:r>
            <a:endParaRPr lang="bn-I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8869"/>
            <a:ext cx="8839200" cy="1524000"/>
            <a:chOff x="76200" y="241995"/>
            <a:chExt cx="8839200" cy="1715869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76200" y="241995"/>
              <a:ext cx="8839200" cy="15240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65673" y="381000"/>
              <a:ext cx="201048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89618" y="1219200"/>
              <a:ext cx="16833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সময়ঃ ৩ মিনিট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6309" y="1828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1)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8+11+14+17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Algerian"/>
                <a:cs typeface="Times New Roman" pitchFamily="18" charset="0"/>
              </a:rPr>
              <a:t>•••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ধারাটির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সাধারণ অন্তর কত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ঘ)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69" y="3124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8+11+14+17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Algerian"/>
                <a:cs typeface="Times New Roman" pitchFamily="18" charset="0"/>
              </a:rPr>
              <a:t>•••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ধারাটির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১ম পদ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কত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ঘ)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434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23</cp:revision>
  <dcterms:created xsi:type="dcterms:W3CDTF">2006-08-16T00:00:00Z</dcterms:created>
  <dcterms:modified xsi:type="dcterms:W3CDTF">2020-02-10T15:52:54Z</dcterms:modified>
</cp:coreProperties>
</file>