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90" r:id="rId4"/>
    <p:sldId id="291" r:id="rId5"/>
    <p:sldId id="275" r:id="rId6"/>
    <p:sldId id="261" r:id="rId7"/>
    <p:sldId id="284" r:id="rId8"/>
    <p:sldId id="283" r:id="rId9"/>
    <p:sldId id="292" r:id="rId10"/>
    <p:sldId id="297" r:id="rId11"/>
    <p:sldId id="293" r:id="rId12"/>
    <p:sldId id="294" r:id="rId13"/>
    <p:sldId id="295" r:id="rId14"/>
    <p:sldId id="296" r:id="rId15"/>
    <p:sldId id="271" r:id="rId16"/>
    <p:sldId id="274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756" y="-90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D80FB-9752-44AE-9843-8D288F206FB9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3AFB9-4339-4F09-82F2-3213DFAFB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31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3AFB9-4339-4F09-82F2-3213DFAFB0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8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7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3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4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3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5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0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63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125D8-A191-4463-AE11-8BF4EA591C1B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1957E-CCA5-43D1-9BFB-2F1F4E1DC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52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633"/>
          <a:stretch/>
        </p:blipFill>
        <p:spPr bwMode="auto">
          <a:xfrm>
            <a:off x="853440" y="424814"/>
            <a:ext cx="10896600" cy="5975985"/>
          </a:xfrm>
          <a:prstGeom prst="rect">
            <a:avLst/>
          </a:prstGeom>
          <a:solidFill>
            <a:srgbClr val="94F49F"/>
          </a:solidFill>
          <a:ln w="76200">
            <a:solidFill>
              <a:srgbClr val="00B0F0"/>
            </a:solidFill>
            <a:miter lim="800000"/>
            <a:headEnd/>
            <a:tailEnd/>
          </a:ln>
          <a:effectLst/>
          <a:extLst/>
        </p:spPr>
      </p:pic>
      <p:sp>
        <p:nvSpPr>
          <p:cNvPr id="5" name="Rectangle 4"/>
          <p:cNvSpPr/>
          <p:nvPr/>
        </p:nvSpPr>
        <p:spPr>
          <a:xfrm>
            <a:off x="6920864" y="634364"/>
            <a:ext cx="4600575" cy="2596515"/>
          </a:xfrm>
          <a:prstGeom prst="rect">
            <a:avLst/>
          </a:prstGeom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spc="50" dirty="0" smtClean="0">
                <a:ln w="11430"/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spc="50" dirty="0">
              <a:ln w="11430"/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2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17301" y="1147359"/>
            <a:ext cx="7978259" cy="711716"/>
            <a:chOff x="390160" y="358689"/>
            <a:chExt cx="7763239" cy="711716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8" name="Rounded Rectangle 17"/>
            <p:cNvSpPr/>
            <p:nvPr/>
          </p:nvSpPr>
          <p:spPr>
            <a:xfrm>
              <a:off x="390160" y="358689"/>
              <a:ext cx="7763239" cy="711716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sz="40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424903" y="393432"/>
              <a:ext cx="7693753" cy="64223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১। প্রতিটি হিসাবের পৃথক শিরোনাম</a:t>
              </a:r>
              <a:endParaRPr lang="en-US" sz="4000" b="1" kern="1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17301" y="2016040"/>
            <a:ext cx="7978259" cy="666678"/>
            <a:chOff x="390160" y="1181650"/>
            <a:chExt cx="7763239" cy="666678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6" name="Rounded Rectangle 15"/>
            <p:cNvSpPr/>
            <p:nvPr/>
          </p:nvSpPr>
          <p:spPr>
            <a:xfrm>
              <a:off x="390160" y="1181650"/>
              <a:ext cx="7763239" cy="666678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7" name="Rounded Rectangle 6"/>
            <p:cNvSpPr/>
            <p:nvPr/>
          </p:nvSpPr>
          <p:spPr>
            <a:xfrm>
              <a:off x="422705" y="1214195"/>
              <a:ext cx="7698149" cy="60158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latin typeface="Nikosh" pitchFamily="2" charset="0"/>
                  <a:cs typeface="Nikosh" pitchFamily="2" charset="0"/>
                </a:rPr>
                <a:t>২। </a:t>
              </a:r>
              <a:r>
                <a:rPr lang="en-US" sz="4000" b="1" kern="1200" dirty="0" smtClean="0">
                  <a:latin typeface="Nikosh" pitchFamily="2" charset="0"/>
                  <a:cs typeface="Nikosh" pitchFamily="2" charset="0"/>
                </a:rPr>
                <a:t>T </a:t>
              </a:r>
              <a:r>
                <a:rPr lang="bn-BD" sz="4000" b="1" kern="1200" dirty="0" smtClean="0">
                  <a:latin typeface="NikoshBAN" pitchFamily="2" charset="0"/>
                  <a:cs typeface="NikoshBAN" pitchFamily="2" charset="0"/>
                </a:rPr>
                <a:t>বা চলমান জের ছক অনুসরণ</a:t>
              </a:r>
              <a:endParaRPr lang="en-US" sz="4000" b="1" kern="1200" dirty="0">
                <a:latin typeface="Nikosh" pitchFamily="2" charset="0"/>
                <a:cs typeface="Nikosh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27279" y="2905080"/>
            <a:ext cx="7968281" cy="636242"/>
            <a:chOff x="384319" y="1936028"/>
            <a:chExt cx="7763239" cy="63624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384319" y="1936028"/>
              <a:ext cx="7763239" cy="636242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5" name="Rounded Rectangle 8"/>
            <p:cNvSpPr/>
            <p:nvPr/>
          </p:nvSpPr>
          <p:spPr>
            <a:xfrm>
              <a:off x="415378" y="1967087"/>
              <a:ext cx="7701121" cy="57412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৩। প্রতিটি হিসাবের পৃথক জের নির্ণয়</a:t>
              </a:r>
              <a:endParaRPr lang="en-US" sz="4000" b="1" kern="1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42519" y="3782658"/>
            <a:ext cx="7953041" cy="999203"/>
            <a:chOff x="403633" y="2690409"/>
            <a:chExt cx="7747481" cy="799824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403633" y="2690409"/>
              <a:ext cx="7747481" cy="799824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442677" y="2766050"/>
              <a:ext cx="7669393" cy="72173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৪। জাবেদা সহায়ক বহি স্বরূপ খতিয়ানে জাবেদা পৃঃ নং উল্লেখ  করা হয়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215008" y="4949502"/>
            <a:ext cx="7980552" cy="739549"/>
            <a:chOff x="387867" y="3674492"/>
            <a:chExt cx="7758885" cy="739549"/>
          </a:xfr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387867" y="3674492"/>
              <a:ext cx="7758885" cy="739549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Rounded Rectangle 12"/>
            <p:cNvSpPr/>
            <p:nvPr/>
          </p:nvSpPr>
          <p:spPr>
            <a:xfrm>
              <a:off x="423969" y="3710594"/>
              <a:ext cx="7686681" cy="66734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৫। হিসাবের গাণিতিক শুদ্ধতা যাচাইয়ে সহায়তা</a:t>
              </a:r>
              <a:endParaRPr lang="en-US" sz="4000" b="1" kern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15303" y="5863591"/>
            <a:ext cx="7948377" cy="822409"/>
            <a:chOff x="388162" y="4678681"/>
            <a:chExt cx="7763239" cy="822409"/>
          </a:xfrm>
          <a:solidFill>
            <a:schemeClr val="bg2">
              <a:lumMod val="9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8" name="Rounded Rectangle 7"/>
            <p:cNvSpPr/>
            <p:nvPr/>
          </p:nvSpPr>
          <p:spPr>
            <a:xfrm>
              <a:off x="388162" y="4678681"/>
              <a:ext cx="7763239" cy="822409"/>
            </a:xfrm>
            <a:prstGeom prst="roundRect">
              <a:avLst/>
            </a:prstGeom>
            <a:grpFill/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9" name="Rounded Rectangle 14"/>
            <p:cNvSpPr/>
            <p:nvPr/>
          </p:nvSpPr>
          <p:spPr>
            <a:xfrm>
              <a:off x="428309" y="4718828"/>
              <a:ext cx="7682945" cy="74211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15725" tIns="0" rIns="215725" bIns="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৬। খতিয়ানের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উদ্ধৃত্ত</a:t>
              </a:r>
              <a:r>
                <a:rPr lang="en-US" sz="4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kern="1200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দ্বারা রেওয়ামিল প্রস্তুত</a:t>
              </a:r>
              <a:endParaRPr lang="en-US" sz="4000" b="1" kern="1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581400" y="182879"/>
            <a:ext cx="5987660" cy="82296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895" y="3014891"/>
            <a:ext cx="2137265" cy="1909260"/>
          </a:xfrm>
          <a:prstGeom prst="rect">
            <a:avLst/>
          </a:prstGeom>
        </p:spPr>
      </p:pic>
      <p:pic>
        <p:nvPicPr>
          <p:cNvPr id="2050" name="Picture 2" descr="D:\01913\Accounting\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80" y="2866539"/>
            <a:ext cx="2110740" cy="223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14" y="2956560"/>
            <a:ext cx="2206366" cy="192187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315" y="2775101"/>
            <a:ext cx="2190989" cy="2210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910840"/>
            <a:ext cx="2346960" cy="23012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983480" y="272534"/>
            <a:ext cx="2072640" cy="1754386"/>
            <a:chOff x="4983480" y="272534"/>
            <a:chExt cx="2072640" cy="1754386"/>
          </a:xfrm>
        </p:grpSpPr>
        <p:sp>
          <p:nvSpPr>
            <p:cNvPr id="2" name="Rectangle 1"/>
            <p:cNvSpPr/>
            <p:nvPr/>
          </p:nvSpPr>
          <p:spPr>
            <a:xfrm>
              <a:off x="4983480" y="272534"/>
              <a:ext cx="2072640" cy="120032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00B0F0"/>
              </a:solidFill>
            </a:ln>
          </p:spPr>
          <p:txBody>
            <a:bodyPr wrap="square">
              <a:spAutoFit/>
            </a:bodyPr>
            <a:lstStyle/>
            <a:p>
              <a:r>
                <a:rPr lang="bn-BD" sz="72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হিসাব</a:t>
              </a:r>
              <a:endParaRPr lang="en-US" sz="7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5913120" y="1486317"/>
              <a:ext cx="375888" cy="540603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37160" y="2912472"/>
            <a:ext cx="2240280" cy="21929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6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37460" y="2912472"/>
            <a:ext cx="2065020" cy="225551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দায়</a:t>
            </a:r>
            <a:endParaRPr lang="en-US" sz="600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46320" y="2927500"/>
            <a:ext cx="2209800" cy="21169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endParaRPr lang="en-US" sz="4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271197" y="2880360"/>
            <a:ext cx="2362200" cy="21199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আয়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810895" y="2897231"/>
            <a:ext cx="2133600" cy="208788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822960" y="2057400"/>
            <a:ext cx="10485120" cy="807720"/>
            <a:chOff x="822960" y="2057400"/>
            <a:chExt cx="10485120" cy="80772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60120" y="2103120"/>
              <a:ext cx="10226040" cy="0"/>
            </a:xfrm>
            <a:prstGeom prst="line">
              <a:avLst/>
            </a:prstGeom>
            <a:ln w="1301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own Arrow 7"/>
            <p:cNvSpPr/>
            <p:nvPr/>
          </p:nvSpPr>
          <p:spPr>
            <a:xfrm>
              <a:off x="822960" y="2072640"/>
              <a:ext cx="518160" cy="79248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474720" y="2057400"/>
              <a:ext cx="518160" cy="79248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5897880" y="2072640"/>
              <a:ext cx="518160" cy="79248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8321040" y="2057400"/>
              <a:ext cx="518160" cy="79248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0789920" y="2057400"/>
              <a:ext cx="518160" cy="79248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930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izan\Desktop\বিজ্ঞান    গতি\giphy 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720" y="3802379"/>
            <a:ext cx="3688080" cy="247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779520" y="441960"/>
            <a:ext cx="4069080" cy="2194560"/>
            <a:chOff x="3779520" y="441960"/>
            <a:chExt cx="4069080" cy="2194560"/>
          </a:xfrm>
        </p:grpSpPr>
        <p:sp>
          <p:nvSpPr>
            <p:cNvPr id="2" name="TextBox 1"/>
            <p:cNvSpPr txBox="1"/>
            <p:nvPr/>
          </p:nvSpPr>
          <p:spPr>
            <a:xfrm>
              <a:off x="3779520" y="441960"/>
              <a:ext cx="4069080" cy="110799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খতিয়ানের ছক </a:t>
              </a:r>
              <a:endParaRPr lang="en-US" sz="6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5410200" y="1549956"/>
              <a:ext cx="579120" cy="108656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28800" y="2621280"/>
            <a:ext cx="7863840" cy="1173480"/>
            <a:chOff x="1828800" y="2621280"/>
            <a:chExt cx="7863840" cy="11734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935480" y="2651760"/>
              <a:ext cx="7467600" cy="45720"/>
            </a:xfrm>
            <a:prstGeom prst="line">
              <a:avLst/>
            </a:prstGeom>
            <a:ln w="1428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own Arrow 7"/>
            <p:cNvSpPr/>
            <p:nvPr/>
          </p:nvSpPr>
          <p:spPr>
            <a:xfrm>
              <a:off x="1828800" y="2708196"/>
              <a:ext cx="579120" cy="108656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wn Arrow 8"/>
            <p:cNvSpPr/>
            <p:nvPr/>
          </p:nvSpPr>
          <p:spPr>
            <a:xfrm>
              <a:off x="9113520" y="2621280"/>
              <a:ext cx="579120" cy="1086564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13360" y="3596610"/>
            <a:ext cx="4069080" cy="3154710"/>
            <a:chOff x="274320" y="3627090"/>
            <a:chExt cx="2733194" cy="3154710"/>
          </a:xfrm>
        </p:grpSpPr>
        <p:sp>
          <p:nvSpPr>
            <p:cNvPr id="12" name="Rounded Rectangle 11"/>
            <p:cNvSpPr/>
            <p:nvPr/>
          </p:nvSpPr>
          <p:spPr>
            <a:xfrm>
              <a:off x="274320" y="3901440"/>
              <a:ext cx="2712720" cy="217932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5354" y="3627090"/>
              <a:ext cx="204216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T</a:t>
              </a:r>
              <a:endParaRPr lang="en-US" sz="199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528560" y="3699671"/>
            <a:ext cx="4084320" cy="2680485"/>
            <a:chOff x="7498080" y="3811756"/>
            <a:chExt cx="4084320" cy="2284244"/>
          </a:xfrm>
        </p:grpSpPr>
        <p:sp>
          <p:nvSpPr>
            <p:cNvPr id="16" name="Rounded Rectangle 15"/>
            <p:cNvSpPr/>
            <p:nvPr/>
          </p:nvSpPr>
          <p:spPr>
            <a:xfrm>
              <a:off x="7513320" y="3811756"/>
              <a:ext cx="3916680" cy="228424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98080" y="4100231"/>
              <a:ext cx="4084320" cy="19670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চলমান</a:t>
              </a:r>
              <a:r>
                <a:rPr lang="en-US" sz="7200" b="1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জের</a:t>
              </a:r>
              <a:r>
                <a:rPr lang="en-US" sz="7200" b="1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72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ছক</a:t>
              </a:r>
              <a:endParaRPr lang="en-US" sz="72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8125" y="3787080"/>
            <a:ext cx="4038599" cy="2628960"/>
            <a:chOff x="274320" y="3809970"/>
            <a:chExt cx="2712720" cy="2628960"/>
          </a:xfrm>
        </p:grpSpPr>
        <p:sp>
          <p:nvSpPr>
            <p:cNvPr id="24" name="Rounded Rectangle 23"/>
            <p:cNvSpPr/>
            <p:nvPr/>
          </p:nvSpPr>
          <p:spPr>
            <a:xfrm>
              <a:off x="274320" y="3901440"/>
              <a:ext cx="2712720" cy="253749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4703" y="4084350"/>
              <a:ext cx="936599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T</a:t>
              </a:r>
              <a:endPara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02725" y="3809970"/>
              <a:ext cx="143313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ছক</a:t>
              </a:r>
              <a:endParaRPr lang="en-US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95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>
          <a:xfrm>
            <a:off x="335280" y="1341120"/>
            <a:ext cx="11582400" cy="7620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ডেবিট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	       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হিসাবের নাম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ক্রেডট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087790"/>
              </p:ext>
            </p:extLst>
          </p:nvPr>
        </p:nvGraphicFramePr>
        <p:xfrm>
          <a:off x="335278" y="2103120"/>
          <a:ext cx="11628123" cy="4455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8064"/>
                <a:gridCol w="2828462"/>
                <a:gridCol w="838063"/>
                <a:gridCol w="1361852"/>
                <a:gridCol w="733305"/>
                <a:gridCol w="2828462"/>
                <a:gridCol w="838063"/>
                <a:gridCol w="1361852"/>
              </a:tblGrid>
              <a:tr h="1289913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bn-BD" sz="4000" dirty="0" smtClean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40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bn-BD" sz="4000" dirty="0" smtClean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40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4400" b="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14492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152400"/>
            <a:ext cx="19812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/>
          </p:cNvSpPr>
          <p:nvPr/>
        </p:nvSpPr>
        <p:spPr>
          <a:xfrm>
            <a:off x="152400" y="1447800"/>
            <a:ext cx="117348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হিসাবের নাম     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হিসাবের কোড নং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022520"/>
              </p:ext>
            </p:extLst>
          </p:nvPr>
        </p:nvGraphicFramePr>
        <p:xfrm>
          <a:off x="381001" y="2362201"/>
          <a:ext cx="11567158" cy="4282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206"/>
                <a:gridCol w="3501984"/>
                <a:gridCol w="955087"/>
                <a:gridCol w="1485690"/>
                <a:gridCol w="1485690"/>
                <a:gridCol w="1591811"/>
                <a:gridCol w="1485690"/>
              </a:tblGrid>
              <a:tr h="800630">
                <a:tc rowSpan="2">
                  <a:txBody>
                    <a:bodyPr/>
                    <a:lstStyle/>
                    <a:p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তাং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জা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bn-BD" sz="4000" dirty="0" smtClean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পৃ</a:t>
                      </a:r>
                      <a:r>
                        <a:rPr lang="en-US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: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 টাকা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</a:p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টাকা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accent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উদ্বৃত্ত/জের</a:t>
                      </a:r>
                      <a:endParaRPr lang="en-US" sz="4000" dirty="0">
                        <a:solidFill>
                          <a:schemeClr val="accent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753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rgbClr val="0070C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4000" dirty="0">
                        <a:solidFill>
                          <a:srgbClr val="0070C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77427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51960" y="152400"/>
            <a:ext cx="451104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7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1162" y="560696"/>
            <a:ext cx="4754198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>
                  <a:solidFill>
                    <a:schemeClr val="tx1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9600" b="1" dirty="0">
              <a:ln>
                <a:solidFill>
                  <a:schemeClr val="tx1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" y="3593941"/>
            <a:ext cx="1117092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6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8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52068" y="124851"/>
            <a:ext cx="2638568" cy="1184564"/>
            <a:chOff x="5133068" y="79131"/>
            <a:chExt cx="2638568" cy="1184564"/>
          </a:xfrm>
        </p:grpSpPr>
        <p:sp>
          <p:nvSpPr>
            <p:cNvPr id="3" name="Flowchart: Magnetic Disk 2"/>
            <p:cNvSpPr/>
            <p:nvPr/>
          </p:nvSpPr>
          <p:spPr>
            <a:xfrm>
              <a:off x="5380626" y="79131"/>
              <a:ext cx="2167394" cy="1184564"/>
            </a:xfrm>
            <a:prstGeom prst="flowChartMagneticDisk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133068" y="307236"/>
              <a:ext cx="2638568" cy="831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r>
                <a:rPr lang="en-US" sz="60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24847" y="1312628"/>
            <a:ext cx="10329476" cy="943006"/>
            <a:chOff x="3377018" y="1946783"/>
            <a:chExt cx="5775380" cy="943006"/>
          </a:xfrm>
        </p:grpSpPr>
        <p:sp>
          <p:nvSpPr>
            <p:cNvPr id="11" name="Rounded Rectangle 10"/>
            <p:cNvSpPr/>
            <p:nvPr/>
          </p:nvSpPr>
          <p:spPr>
            <a:xfrm>
              <a:off x="3597759" y="2111867"/>
              <a:ext cx="5554639" cy="77792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77018" y="1946783"/>
              <a:ext cx="1684262" cy="854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   1.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খতিয়ান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?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27574" y="2254679"/>
            <a:ext cx="9878626" cy="902412"/>
            <a:chOff x="2966135" y="2183286"/>
            <a:chExt cx="8014822" cy="902412"/>
          </a:xfrm>
        </p:grpSpPr>
        <p:sp>
          <p:nvSpPr>
            <p:cNvPr id="18" name="Rounded Rectangle 17"/>
            <p:cNvSpPr/>
            <p:nvPr/>
          </p:nvSpPr>
          <p:spPr>
            <a:xfrm>
              <a:off x="2966136" y="2360469"/>
              <a:ext cx="8014821" cy="72522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966135" y="2183286"/>
              <a:ext cx="779403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2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জাবেদার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সুশৃঙ্খল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শ্রেণিবদ্ধ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বিন্যাসকে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খতিয়ান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বলে</a:t>
              </a:r>
              <a:r>
                <a:rPr lang="en-US" sz="32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।  </a:t>
              </a:r>
              <a:endParaRPr lang="en-US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53254" y="3319525"/>
            <a:ext cx="10152945" cy="734897"/>
            <a:chOff x="1353254" y="3215530"/>
            <a:chExt cx="10152945" cy="734897"/>
          </a:xfrm>
        </p:grpSpPr>
        <p:sp>
          <p:nvSpPr>
            <p:cNvPr id="27" name="Rounded Rectangle 26"/>
            <p:cNvSpPr/>
            <p:nvPr/>
          </p:nvSpPr>
          <p:spPr>
            <a:xfrm>
              <a:off x="1627574" y="3215530"/>
              <a:ext cx="9878625" cy="73489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53254" y="3215530"/>
              <a:ext cx="797589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2.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খতিয়ানের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ছকের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পদ্ধতি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কয়টি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? </a:t>
              </a:r>
              <a:endParaRPr lang="en-US" sz="40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82377" y="4961658"/>
            <a:ext cx="9871945" cy="738302"/>
            <a:chOff x="3343182" y="3684290"/>
            <a:chExt cx="5215780" cy="921153"/>
          </a:xfrm>
        </p:grpSpPr>
        <p:sp>
          <p:nvSpPr>
            <p:cNvPr id="34" name="Rounded Rectangle 33"/>
            <p:cNvSpPr/>
            <p:nvPr/>
          </p:nvSpPr>
          <p:spPr>
            <a:xfrm>
              <a:off x="3343182" y="3684290"/>
              <a:ext cx="5215780" cy="92115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401734" y="3702082"/>
              <a:ext cx="1900695" cy="88320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3.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হিসাব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কত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600" b="1" dirty="0" smtClean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? </a:t>
              </a:r>
              <a:endParaRPr lang="en-US" sz="40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662395" y="5711281"/>
            <a:ext cx="9843804" cy="922485"/>
            <a:chOff x="3343182" y="3002360"/>
            <a:chExt cx="5828884" cy="922485"/>
          </a:xfrm>
        </p:grpSpPr>
        <p:sp>
          <p:nvSpPr>
            <p:cNvPr id="38" name="Rounded Rectangle 37"/>
            <p:cNvSpPr/>
            <p:nvPr/>
          </p:nvSpPr>
          <p:spPr>
            <a:xfrm>
              <a:off x="3343182" y="3146923"/>
              <a:ext cx="5828884" cy="77792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endPara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355014" y="3002360"/>
              <a:ext cx="1522704" cy="8540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36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:</a:t>
              </a:r>
              <a:r>
                <a:rPr lang="en-US" sz="3600" b="1" dirty="0" smtClean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৫ </a:t>
              </a:r>
              <a:r>
                <a:rPr lang="en-US" sz="36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প্রকার</a:t>
              </a:r>
              <a:r>
                <a:rPr lang="en-US" sz="36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61806" y="3977369"/>
            <a:ext cx="9876109" cy="854080"/>
            <a:chOff x="1661806" y="3977369"/>
            <a:chExt cx="9876109" cy="854080"/>
          </a:xfrm>
        </p:grpSpPr>
        <p:grpSp>
          <p:nvGrpSpPr>
            <p:cNvPr id="28" name="Group 27"/>
            <p:cNvGrpSpPr/>
            <p:nvPr/>
          </p:nvGrpSpPr>
          <p:grpSpPr>
            <a:xfrm>
              <a:off x="1661806" y="3977369"/>
              <a:ext cx="9876109" cy="854080"/>
              <a:chOff x="3343182" y="2891334"/>
              <a:chExt cx="5828884" cy="1047893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3343182" y="3146923"/>
                <a:ext cx="5828884" cy="77792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endParaRPr lang="en-US" sz="4000" b="1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400688" y="2891334"/>
                <a:ext cx="706921" cy="10478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উত্তর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:</a:t>
                </a:r>
                <a:endParaRPr lang="en-US" sz="3600" b="1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788844" y="4112665"/>
              <a:ext cx="8717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২ </a:t>
              </a:r>
              <a:r>
                <a:rPr lang="en-US" sz="36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টি</a:t>
              </a:r>
              <a:endPara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38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5920" y="3504767"/>
            <a:ext cx="9646920" cy="29854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‘T’-</a:t>
            </a:r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ছকে খতিয়ান কর –</a:t>
            </a:r>
          </a:p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জানুঃ ০২  </a:t>
            </a:r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পণ্য ক্রয় ৬,০০০ টাকা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জানুঃ ১১  </a:t>
            </a:r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মাল বিক্রয় ১৩,০০০ টাকা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জানুঃ ২৪  </a:t>
            </a:r>
            <a:r>
              <a:rPr lang="bn-BD" sz="4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কমিশন প্রদান ১,০০০ টাকা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838" y="522430"/>
            <a:ext cx="3291840" cy="246888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Group 1"/>
          <p:cNvGrpSpPr/>
          <p:nvPr/>
        </p:nvGrpSpPr>
        <p:grpSpPr>
          <a:xfrm>
            <a:off x="7280896" y="522430"/>
            <a:ext cx="2363731" cy="2219657"/>
            <a:chOff x="6284401" y="550790"/>
            <a:chExt cx="2363731" cy="2219657"/>
          </a:xfrm>
        </p:grpSpPr>
        <p:grpSp>
          <p:nvGrpSpPr>
            <p:cNvPr id="6" name="Group 5"/>
            <p:cNvGrpSpPr/>
            <p:nvPr/>
          </p:nvGrpSpPr>
          <p:grpSpPr>
            <a:xfrm>
              <a:off x="6284401" y="550790"/>
              <a:ext cx="2363731" cy="2219657"/>
              <a:chOff x="4488776" y="909471"/>
              <a:chExt cx="2363731" cy="2219657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872249" y="2109334"/>
                <a:ext cx="1665028" cy="101979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488776" y="909471"/>
                <a:ext cx="2363731" cy="1199863"/>
              </a:xfrm>
              <a:prstGeom prst="triangle">
                <a:avLst/>
              </a:prstGeom>
              <a:solidFill>
                <a:schemeClr val="bg2">
                  <a:lumMod val="90000"/>
                </a:schemeClr>
              </a:solidFill>
              <a:ln w="38100"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ln>
                      <a:solidFill>
                        <a:srgbClr val="002060"/>
                      </a:solidFill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bn-IN" sz="4000" b="1" dirty="0" smtClean="0">
                    <a:ln>
                      <a:solidFill>
                        <a:srgbClr val="002060"/>
                      </a:solidFill>
                    </a:ln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</a:t>
                </a:r>
                <a:endParaRPr lang="en-US" sz="4000" b="1" dirty="0">
                  <a:solidFill>
                    <a:schemeClr val="accent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6873153" y="1097139"/>
              <a:ext cx="1069144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n>
                    <a:solidFill>
                      <a:srgbClr val="002060"/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</a:t>
              </a:r>
              <a:endParaRPr lang="en-US" sz="4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65816" y="1824960"/>
              <a:ext cx="1069144" cy="707886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IN" sz="4000" b="1" dirty="0" smtClean="0">
                  <a:ln>
                    <a:solidFill>
                      <a:srgbClr val="002060"/>
                    </a:solidFill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"/>
            <a:ext cx="12192000" cy="6858002"/>
            <a:chOff x="0" y="-1"/>
            <a:chExt cx="12192000" cy="6858002"/>
          </a:xfrm>
        </p:grpSpPr>
        <p:pic>
          <p:nvPicPr>
            <p:cNvPr id="4099" name="Picture 3" descr="C:\Users\Mizan\Desktop\Ledger\srana28_18560848165396d79a2bf364.98078445_xlarg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-1"/>
              <a:ext cx="6477000" cy="383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C:\Users\Mizan\Desktop\Ledger\222252063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15000" cy="3838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C:\Users\Mizan\Desktop\Ledger\1468440256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8560"/>
              <a:ext cx="5334000" cy="31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1" name="Picture 5" descr="C:\Users\Mizan\Desktop\Ledger\c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3718561"/>
              <a:ext cx="6858000" cy="31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 rot="19452531">
            <a:off x="-54700" y="801345"/>
            <a:ext cx="4060804" cy="1790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7856250" y="2354610"/>
            <a:ext cx="6568440" cy="21030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50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95623" y="3481437"/>
            <a:ext cx="6300962" cy="26045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877791" y="841505"/>
            <a:ext cx="6443003" cy="144163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9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9600" b="1" dirty="0" smtClean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623" y="3316024"/>
            <a:ext cx="609624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44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</a:t>
            </a:r>
            <a:r>
              <a:rPr lang="en-US" sz="4400" b="1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4400" b="1" dirty="0" smtClean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হিসাববিজ্ঞান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রায়ের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১২০৯</a:t>
            </a:r>
            <a:endParaRPr lang="en-US" sz="3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178722" y="3327678"/>
            <a:ext cx="4449171" cy="3100417"/>
            <a:chOff x="7316702" y="2510494"/>
            <a:chExt cx="3543791" cy="2511838"/>
          </a:xfrm>
        </p:grpSpPr>
        <p:sp>
          <p:nvSpPr>
            <p:cNvPr id="8" name="Rounded Rectangle 7"/>
            <p:cNvSpPr/>
            <p:nvPr/>
          </p:nvSpPr>
          <p:spPr>
            <a:xfrm>
              <a:off x="7316702" y="2593071"/>
              <a:ext cx="3376693" cy="242926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55925" y="2510494"/>
              <a:ext cx="3504568" cy="2468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2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: </a:t>
              </a:r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</a:t>
              </a:r>
              <a:endPara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en-US" sz="3200" b="1" dirty="0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: </a:t>
              </a:r>
              <a:r>
                <a:rPr lang="en-US" sz="3200" b="1" dirty="0" err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হিসাববিজ্ঞান</a:t>
              </a:r>
              <a:endPara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r>
                <a:rPr lang="en-US" sz="3200" b="1" dirty="0" smtClean="0">
                  <a:solidFill>
                    <a:schemeClr val="accent4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: </a:t>
              </a:r>
              <a:r>
                <a:rPr lang="en-US" sz="3200" b="1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en-US" sz="32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en-US" sz="3200" b="1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en-US" sz="3200" b="1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en-US" sz="32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তারিখ</a:t>
              </a:r>
              <a:r>
                <a:rPr lang="en-US" sz="32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: </a:t>
              </a:r>
              <a:r>
                <a:rPr lang="en-US" sz="3200" b="1" dirty="0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১6 </a:t>
              </a:r>
              <a:r>
                <a:rPr lang="en-US" sz="3200" b="1" smtClean="0">
                  <a:solidFill>
                    <a:schemeClr val="accent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/ ০1 / ২০20</a:t>
              </a:r>
              <a:endParaRPr lang="en-US" sz="3200" b="1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3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Mizan\Desktop\Ledger\images (3)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2" y="-114998"/>
            <a:ext cx="4572000" cy="676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5480" y="5910992"/>
            <a:ext cx="128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সেলফ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izan\Desktop\Ledger\Blueberry+Ledge.03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348392"/>
            <a:ext cx="542544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1240" y="6032912"/>
            <a:ext cx="5913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সুশৃঙ্খলভাবে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ডাইনিং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zan\Desktop\Ledger\New folder\লে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9" y="369570"/>
            <a:ext cx="4014471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8904" y="5450622"/>
            <a:ext cx="123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লেজ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7560" y="5584686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তাক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সেলফ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69570"/>
            <a:ext cx="3200400" cy="4872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411480"/>
            <a:ext cx="3429000" cy="48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69720" y="1127760"/>
            <a:ext cx="9037320" cy="4200014"/>
            <a:chOff x="320040" y="1219200"/>
            <a:chExt cx="15334599" cy="3352054"/>
          </a:xfrm>
        </p:grpSpPr>
        <p:sp>
          <p:nvSpPr>
            <p:cNvPr id="3" name="Horizontal Scroll 2"/>
            <p:cNvSpPr/>
            <p:nvPr/>
          </p:nvSpPr>
          <p:spPr>
            <a:xfrm>
              <a:off x="320040" y="1219200"/>
              <a:ext cx="15334599" cy="3352054"/>
            </a:xfrm>
            <a:prstGeom prst="horizontalScroll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40373" y="1511423"/>
              <a:ext cx="14914266" cy="30090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3900" b="1" dirty="0" err="1" smtClean="0">
                  <a:blipFill dpi="0"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latin typeface="NikoshBAN" pitchFamily="2" charset="0"/>
                  <a:cs typeface="NikoshBAN" pitchFamily="2" charset="0"/>
                </a:rPr>
                <a:t>খতিয়ান</a:t>
              </a:r>
              <a:endParaRPr lang="en-US" sz="23900" b="1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0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2831" y="840104"/>
            <a:ext cx="10268165" cy="5262979"/>
            <a:chOff x="807720" y="2197982"/>
            <a:chExt cx="10268165" cy="5262979"/>
          </a:xfrm>
        </p:grpSpPr>
        <p:sp>
          <p:nvSpPr>
            <p:cNvPr id="6" name="Rounded Rectangle 5"/>
            <p:cNvSpPr/>
            <p:nvPr/>
          </p:nvSpPr>
          <p:spPr>
            <a:xfrm>
              <a:off x="807720" y="2367292"/>
              <a:ext cx="10268165" cy="451752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56796" y="2197982"/>
              <a:ext cx="8401659" cy="52629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  <a:r>
                <a:rPr lang="en-US" sz="40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40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40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…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খতিয়ান</a:t>
              </a:r>
              <a:r>
                <a:rPr lang="en-US" sz="40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করতে পারবে</a:t>
              </a:r>
              <a:endPara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4000" b="1" dirty="0" smtClean="0">
                  <a:solidFill>
                    <a:schemeClr val="accent1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b="1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খতিয়ানের </a:t>
              </a:r>
              <a:r>
                <a:rPr lang="bn-BD" sz="4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বৈশিষ্ট্য</a:t>
              </a:r>
              <a:r>
                <a:rPr lang="en-US" sz="4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4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b="1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bn-IN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জাবেদা</a:t>
              </a:r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খতিয়ানের</a:t>
              </a:r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পার্থক্য</a:t>
              </a:r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নির্ণয়</a:t>
              </a:r>
              <a:r>
                <a:rPr lang="en-US" sz="4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করতে পারবে</a:t>
              </a:r>
              <a:endParaRPr lang="en-US" sz="4000" b="1" dirty="0" smtClean="0">
                <a:latin typeface="NikoshBAN" pitchFamily="2" charset="0"/>
                <a:cs typeface="NikoshBAN" pitchFamily="2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খতিয়ানের</a:t>
              </a:r>
              <a:r>
                <a:rPr lang="en-US" sz="4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ছক</a:t>
              </a:r>
              <a:r>
                <a:rPr lang="en-US" sz="40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অংকন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000" b="1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endParaRPr lang="en-US" sz="36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-BOOKS-facebook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" y="0"/>
            <a:ext cx="4663440" cy="3627403"/>
          </a:xfrm>
          <a:prstGeom prst="rect">
            <a:avLst/>
          </a:prstGeom>
        </p:spPr>
      </p:pic>
      <p:pic>
        <p:nvPicPr>
          <p:cNvPr id="10" name="Picture 9" descr="Old_Book_Spines.pngced84352-d6c9-45d1-bb61-443f32b447f0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78880" y="301060"/>
            <a:ext cx="5125719" cy="323864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" y="4550628"/>
            <a:ext cx="11369040" cy="2123658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লেনদেন প্রাথমিকভাবে জাবেদায় লেখা হয় এবং জাবেদা হতে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সারিবদ্ধ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বদ্ধ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 ভিন্ন শিরোনামের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অধীনে সাজিয়ে যে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স্থায়ী/পাকা বই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তে লেখা হয় তাকে খতিয়ান বলে।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3040" y="3673123"/>
            <a:ext cx="333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অগোছালো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জাবেদা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3657600"/>
            <a:ext cx="4709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সারিবদ্ধ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খতিয়ান</a:t>
            </a:r>
            <a:r>
              <a:rPr lang="en-US" sz="36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36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83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zan\Desktop\Ledger\2_71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40" y="275271"/>
            <a:ext cx="3886200" cy="50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5508841"/>
            <a:ext cx="1110996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খতিয়ানকে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বহির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Mizan\Desktop\Ledger\New folder\librar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2" y="275272"/>
            <a:ext cx="3734118" cy="504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zan\Desktop\Ledger\New folder\Gmat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64" y="275272"/>
            <a:ext cx="3510915" cy="504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3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Mizan\Desktop\Ledger\New fold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468" y="189712"/>
            <a:ext cx="4452572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izan\Desktop\Ledger\jasper-ledgestone-earthtone-crop-u20163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4" y="189712"/>
            <a:ext cx="54864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17320" y="4986889"/>
            <a:ext cx="2270760" cy="707886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66192" y="4986889"/>
            <a:ext cx="953123" cy="707886"/>
          </a:xfrm>
          <a:prstGeom prst="rect">
            <a:avLst/>
          </a:prstGeom>
          <a:noFill/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8240" y="5821680"/>
            <a:ext cx="8961120" cy="923330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খতিয়ানকে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পাকা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51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331</Words>
  <Application>Microsoft Office PowerPoint</Application>
  <PresentationFormat>Custom</PresentationFormat>
  <Paragraphs>90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331</cp:revision>
  <dcterms:created xsi:type="dcterms:W3CDTF">2016-09-02T16:05:49Z</dcterms:created>
  <dcterms:modified xsi:type="dcterms:W3CDTF">2020-02-11T17:26:31Z</dcterms:modified>
</cp:coreProperties>
</file>