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5" r:id="rId13"/>
    <p:sldId id="267" r:id="rId14"/>
    <p:sldId id="268" r:id="rId15"/>
    <p:sldId id="269" r:id="rId16"/>
    <p:sldId id="274" r:id="rId17"/>
    <p:sldId id="270" r:id="rId18"/>
    <p:sldId id="271" r:id="rId19"/>
    <p:sldId id="272" r:id="rId20"/>
    <p:sldId id="273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66FFCC"/>
    <a:srgbClr val="99FF33"/>
    <a:srgbClr val="FF33CC"/>
    <a:srgbClr val="CCFF66"/>
    <a:srgbClr val="0000CC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820" y="649287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885E9042-987F-4DFD-ADC9-E50A25789CD7}" type="datetimeFigureOut">
              <a:rPr lang="en-US" smtClean="0"/>
              <a:pPr/>
              <a:t>2/11/2020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1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34181" y="353961"/>
            <a:ext cx="10928554" cy="6105833"/>
          </a:xfrm>
          <a:prstGeom prst="rect">
            <a:avLst/>
          </a:prstGeom>
          <a:pattFill prst="pct25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459794"/>
            <a:ext cx="1497162" cy="353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1" y="353961"/>
            <a:ext cx="874579" cy="819519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8" y="5836921"/>
            <a:ext cx="1173481" cy="7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12" Type="http://schemas.openxmlformats.org/officeDocument/2006/relationships/image" Target="../media/image35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11" Type="http://schemas.openxmlformats.org/officeDocument/2006/relationships/image" Target="../media/image32.jpg"/><Relationship Id="rId5" Type="http://schemas.openxmlformats.org/officeDocument/2006/relationships/image" Target="../media/image40.jpg"/><Relationship Id="rId10" Type="http://schemas.openxmlformats.org/officeDocument/2006/relationships/image" Target="../media/image45.jpe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2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44" y="1903752"/>
            <a:ext cx="4572000" cy="3702570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05" y="1903752"/>
            <a:ext cx="4575982" cy="3702570"/>
          </a:xfrm>
          <a:prstGeom prst="rect">
            <a:avLst/>
          </a:prstGeom>
          <a:ln w="88900" cap="sq" cmpd="thickThin">
            <a:solidFill>
              <a:srgbClr val="99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69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681231" y="1653446"/>
            <a:ext cx="8626950" cy="4674906"/>
            <a:chOff x="1681231" y="1653446"/>
            <a:chExt cx="8626950" cy="4674906"/>
          </a:xfrm>
        </p:grpSpPr>
        <p:grpSp>
          <p:nvGrpSpPr>
            <p:cNvPr id="51" name="Group 50"/>
            <p:cNvGrpSpPr/>
            <p:nvPr/>
          </p:nvGrpSpPr>
          <p:grpSpPr>
            <a:xfrm>
              <a:off x="2048568" y="3238506"/>
              <a:ext cx="7942265" cy="1422203"/>
              <a:chOff x="1933731" y="3198111"/>
              <a:chExt cx="7942265" cy="1279756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933731" y="3198111"/>
                <a:ext cx="7942265" cy="127975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2028475" y="3268004"/>
                <a:ext cx="7729228" cy="995020"/>
                <a:chOff x="2028475" y="3268004"/>
                <a:chExt cx="7729228" cy="995020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2028475" y="3268004"/>
                  <a:ext cx="7729228" cy="995020"/>
                  <a:chOff x="1568395" y="935694"/>
                  <a:chExt cx="8434232" cy="2207319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38911" y="1134919"/>
                    <a:ext cx="2137036" cy="1404206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74491" y="1453144"/>
                    <a:ext cx="866537" cy="985019"/>
                  </a:xfrm>
                  <a:prstGeom prst="rect">
                    <a:avLst/>
                  </a:prstGeom>
                </p:spPr>
              </p:pic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29250" y="935694"/>
                    <a:ext cx="2473377" cy="1783830"/>
                  </a:xfrm>
                  <a:prstGeom prst="rect">
                    <a:avLst/>
                  </a:prstGeom>
                </p:spPr>
              </p:pic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568395" y="2272417"/>
                    <a:ext cx="148274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ফল  </a:t>
                    </a:r>
                    <a:r>
                      <a:rPr lang="bn-BD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366058" y="2386023"/>
                    <a:ext cx="148274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পাখি   </a:t>
                    </a:r>
                    <a:r>
                      <a:rPr lang="bn-BD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7941765" y="2496682"/>
                    <a:ext cx="148274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বাজ পাখি  </a:t>
                    </a:r>
                    <a:r>
                      <a:rPr lang="bn-BD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34" name="Right Arrow 33"/>
                <p:cNvSpPr/>
                <p:nvPr/>
              </p:nvSpPr>
              <p:spPr>
                <a:xfrm>
                  <a:off x="3298084" y="3650706"/>
                  <a:ext cx="870466" cy="118517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Arrow 34"/>
                <p:cNvSpPr/>
                <p:nvPr/>
              </p:nvSpPr>
              <p:spPr>
                <a:xfrm>
                  <a:off x="6301186" y="3662513"/>
                  <a:ext cx="1158111" cy="9490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1681231" y="1653446"/>
              <a:ext cx="8626950" cy="1428193"/>
              <a:chOff x="2218536" y="1724854"/>
              <a:chExt cx="8064708" cy="1428193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218536" y="1724854"/>
                <a:ext cx="8064708" cy="142819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2306393" y="1769918"/>
                <a:ext cx="7888994" cy="1023919"/>
                <a:chOff x="2083666" y="1512025"/>
                <a:chExt cx="7888994" cy="1023919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2083666" y="1512025"/>
                  <a:ext cx="7888994" cy="1023919"/>
                  <a:chOff x="1664008" y="4423362"/>
                  <a:chExt cx="8087945" cy="1888313"/>
                </a:xfrm>
              </p:grpSpPr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64008" y="4662715"/>
                    <a:ext cx="1124162" cy="755180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6240" y="4570265"/>
                    <a:ext cx="1294641" cy="940078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381155" y="4512643"/>
                    <a:ext cx="1589584" cy="1124979"/>
                    <a:chOff x="5979825" y="4521104"/>
                    <a:chExt cx="2101320" cy="1124979"/>
                  </a:xfrm>
                </p:grpSpPr>
                <p:pic>
                  <p:nvPicPr>
                    <p:cNvPr id="11" name="Picture 10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21775" y="4521104"/>
                      <a:ext cx="1259370" cy="11249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16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979825" y="4521104"/>
                      <a:ext cx="841950" cy="112497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01523" y="4423362"/>
                    <a:ext cx="1950430" cy="1303539"/>
                  </a:xfrm>
                  <a:prstGeom prst="rect">
                    <a:avLst/>
                  </a:prstGeom>
                </p:spPr>
              </p:pic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664108" y="5403735"/>
                    <a:ext cx="112416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ঘাস</a:t>
                    </a:r>
                    <a:r>
                      <a:rPr lang="bn-BD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490784" y="5637620"/>
                    <a:ext cx="131009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গরু</a:t>
                    </a:r>
                    <a:r>
                      <a:rPr lang="bn-BD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bn-BD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411822" y="5637622"/>
                    <a:ext cx="148615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দুধ মাংস </a:t>
                    </a:r>
                    <a:r>
                      <a:rPr lang="bn-BD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938356" y="5726900"/>
                    <a:ext cx="148615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মানুষ  </a:t>
                    </a:r>
                    <a:r>
                      <a:rPr lang="bn-BD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36" name="Right Arrow 35"/>
                <p:cNvSpPr/>
                <p:nvPr/>
              </p:nvSpPr>
              <p:spPr>
                <a:xfrm>
                  <a:off x="3217506" y="1775368"/>
                  <a:ext cx="538508" cy="180143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ight Arrow 36"/>
                <p:cNvSpPr/>
                <p:nvPr/>
              </p:nvSpPr>
              <p:spPr>
                <a:xfrm>
                  <a:off x="5178194" y="1758444"/>
                  <a:ext cx="459721" cy="197067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ight Arrow 37"/>
                <p:cNvSpPr/>
                <p:nvPr/>
              </p:nvSpPr>
              <p:spPr>
                <a:xfrm>
                  <a:off x="7353411" y="1846556"/>
                  <a:ext cx="617886" cy="197067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3000779" y="4809637"/>
              <a:ext cx="6071016" cy="1518715"/>
              <a:chOff x="2604899" y="4684904"/>
              <a:chExt cx="6071016" cy="1587838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604899" y="4684904"/>
                <a:ext cx="6071016" cy="15876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2671136" y="4750421"/>
                <a:ext cx="5876146" cy="1522321"/>
                <a:chOff x="2400626" y="4467682"/>
                <a:chExt cx="5876146" cy="1522321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4086494" y="5343672"/>
                  <a:ext cx="148274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8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হরিণ </a:t>
                  </a:r>
                  <a:r>
                    <a:rPr lang="bn-BD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2400626" y="4467682"/>
                  <a:ext cx="5876146" cy="1341528"/>
                  <a:chOff x="1618151" y="3063725"/>
                  <a:chExt cx="7660759" cy="1715350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64009" y="3319481"/>
                    <a:ext cx="1124162" cy="645044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38911" y="3097860"/>
                    <a:ext cx="1612381" cy="1085954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20327" y="3063725"/>
                    <a:ext cx="2158583" cy="1323849"/>
                  </a:xfrm>
                  <a:prstGeom prst="rect">
                    <a:avLst/>
                  </a:prstGeom>
                </p:spPr>
              </p:pic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618151" y="3945918"/>
                    <a:ext cx="1124162" cy="4757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ঘাস</a:t>
                    </a:r>
                    <a:r>
                      <a:rPr lang="bn-BD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7458247" y="4132744"/>
                    <a:ext cx="148274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BD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বাঘ </a:t>
                    </a:r>
                    <a:r>
                      <a:rPr lang="bn-BD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39" name="Right Arrow 38"/>
                <p:cNvSpPr/>
                <p:nvPr/>
              </p:nvSpPr>
              <p:spPr>
                <a:xfrm>
                  <a:off x="3403407" y="4852695"/>
                  <a:ext cx="781273" cy="13266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ight Arrow 39"/>
                <p:cNvSpPr/>
                <p:nvPr/>
              </p:nvSpPr>
              <p:spPr>
                <a:xfrm>
                  <a:off x="5569236" y="4822975"/>
                  <a:ext cx="1037907" cy="19401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5" name="TextBox 54"/>
          <p:cNvSpPr txBox="1"/>
          <p:nvPr/>
        </p:nvSpPr>
        <p:spPr>
          <a:xfrm>
            <a:off x="1775213" y="659567"/>
            <a:ext cx="8882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খাদ্য ও খাদকের মধ্যে সম্পর্ক লক্ষ কর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1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627621" y="1591963"/>
            <a:ext cx="4646950" cy="2668249"/>
            <a:chOff x="4452079" y="1918741"/>
            <a:chExt cx="3207895" cy="2293495"/>
          </a:xfrm>
        </p:grpSpPr>
        <p:sp>
          <p:nvSpPr>
            <p:cNvPr id="3" name="Rectangle 2"/>
            <p:cNvSpPr/>
            <p:nvPr/>
          </p:nvSpPr>
          <p:spPr>
            <a:xfrm>
              <a:off x="4452079" y="1918741"/>
              <a:ext cx="3207895" cy="22934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93357" y="2016567"/>
              <a:ext cx="3095357" cy="2097841"/>
              <a:chOff x="3883366" y="2764201"/>
              <a:chExt cx="4737436" cy="167811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3366" y="2775443"/>
                <a:ext cx="2089555" cy="1666875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31" t="18327" r="11078" b="5697"/>
              <a:stretch/>
            </p:blipFill>
            <p:spPr>
              <a:xfrm>
                <a:off x="5972920" y="2764201"/>
                <a:ext cx="1252339" cy="167811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5261" y="2764201"/>
                <a:ext cx="1395541" cy="1666875"/>
              </a:xfrm>
              <a:prstGeom prst="rect">
                <a:avLst/>
              </a:prstGeom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1832550" y="600675"/>
            <a:ext cx="262327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9213" y="4452079"/>
            <a:ext cx="9923489" cy="1200329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ছবিগুলো লক্ষ কর। এবং দলে আলোচনা করে বল। এখানে খাদ্য এবং খাদক কে বা কারা?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6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458387" y="1702338"/>
            <a:ext cx="3837483" cy="3507699"/>
            <a:chOff x="3522688" y="1199214"/>
            <a:chExt cx="4886793" cy="4407108"/>
          </a:xfrm>
        </p:grpSpPr>
        <p:sp>
          <p:nvSpPr>
            <p:cNvPr id="18" name="Oval 17"/>
            <p:cNvSpPr/>
            <p:nvPr/>
          </p:nvSpPr>
          <p:spPr>
            <a:xfrm>
              <a:off x="3522688" y="1199214"/>
              <a:ext cx="4886793" cy="44071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rgbClr val="00B05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702570" y="1394085"/>
              <a:ext cx="4527576" cy="4033977"/>
              <a:chOff x="2803161" y="588244"/>
              <a:chExt cx="6206474" cy="566427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49925" y="2518347"/>
                <a:ext cx="1962490" cy="1920972"/>
                <a:chOff x="4527028" y="1908847"/>
                <a:chExt cx="2518348" cy="2380571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4527028" y="1938828"/>
                  <a:ext cx="2518347" cy="2333675"/>
                </a:xfrm>
                <a:prstGeom prst="ellipse">
                  <a:avLst/>
                </a:prstGeom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27028" y="1908847"/>
                  <a:ext cx="2518348" cy="2380571"/>
                </a:xfrm>
                <a:prstGeom prst="ellipse">
                  <a:avLst/>
                </a:prstGeom>
                <a:ln w="57150">
                  <a:solidFill>
                    <a:schemeClr val="accent2"/>
                  </a:solidFill>
                </a:ln>
                <a:effectLst>
                  <a:softEdge rad="112500"/>
                </a:effectLst>
              </p:spPr>
            </p:pic>
          </p:grpSp>
          <p:sp>
            <p:nvSpPr>
              <p:cNvPr id="8" name="Up Arrow 7"/>
              <p:cNvSpPr/>
              <p:nvPr/>
            </p:nvSpPr>
            <p:spPr>
              <a:xfrm>
                <a:off x="5696262" y="1964735"/>
                <a:ext cx="224852" cy="477855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646" y="588244"/>
                <a:ext cx="1406898" cy="1300734"/>
              </a:xfrm>
              <a:prstGeom prst="ellipse">
                <a:avLst/>
              </a:prstGeom>
              <a:ln w="63500" cap="rnd">
                <a:solidFill>
                  <a:srgbClr val="00B05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4" t="8513" r="23726"/>
              <a:stretch/>
            </p:blipFill>
            <p:spPr>
              <a:xfrm>
                <a:off x="5080577" y="4963758"/>
                <a:ext cx="1469036" cy="1288763"/>
              </a:xfrm>
              <a:prstGeom prst="ellips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12" name="Down Arrow 11"/>
              <p:cNvSpPr/>
              <p:nvPr/>
            </p:nvSpPr>
            <p:spPr>
              <a:xfrm>
                <a:off x="5733730" y="4463512"/>
                <a:ext cx="194877" cy="38804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0131" y="2753588"/>
                <a:ext cx="1589504" cy="1450489"/>
              </a:xfrm>
              <a:prstGeom prst="ellipse">
                <a:avLst/>
              </a:prstGeom>
              <a:ln w="63500" cap="rnd">
                <a:solidFill>
                  <a:schemeClr val="accent2">
                    <a:lumMod val="75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14" name="Right Arrow 13"/>
              <p:cNvSpPr/>
              <p:nvPr/>
            </p:nvSpPr>
            <p:spPr>
              <a:xfrm>
                <a:off x="6842394" y="3419429"/>
                <a:ext cx="517776" cy="17821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3161" y="2782268"/>
                <a:ext cx="1439048" cy="1393128"/>
              </a:xfrm>
              <a:prstGeom prst="ellipse">
                <a:avLst/>
              </a:prstGeom>
              <a:ln w="63500" cap="rnd">
                <a:solidFill>
                  <a:srgbClr val="7030A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16" name="Left Arrow 15"/>
              <p:cNvSpPr/>
              <p:nvPr/>
            </p:nvSpPr>
            <p:spPr>
              <a:xfrm>
                <a:off x="4302170" y="3382789"/>
                <a:ext cx="487794" cy="19208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903751" y="578081"/>
            <a:ext cx="5411450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 করঃ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1816" y="550129"/>
            <a:ext cx="724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তোমরা কী বুঝতে পারছ?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8056" y="2211938"/>
            <a:ext cx="4272197" cy="206210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মানুষ কে খাবার খেতে হয় এবং নির্ভর করতে হয় বিভিন্ন প্রাণী ও উদ্ভিদের উপর।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0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54441" y="1689171"/>
            <a:ext cx="5016410" cy="4097919"/>
            <a:chOff x="1753850" y="1602557"/>
            <a:chExt cx="5494684" cy="4097919"/>
          </a:xfrm>
        </p:grpSpPr>
        <p:grpSp>
          <p:nvGrpSpPr>
            <p:cNvPr id="20" name="Group 19"/>
            <p:cNvGrpSpPr/>
            <p:nvPr/>
          </p:nvGrpSpPr>
          <p:grpSpPr>
            <a:xfrm>
              <a:off x="1753850" y="1602557"/>
              <a:ext cx="5494684" cy="4097919"/>
              <a:chOff x="1723869" y="1497626"/>
              <a:chExt cx="5494684" cy="409791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723869" y="2293495"/>
                <a:ext cx="5494684" cy="3302050"/>
                <a:chOff x="2994495" y="1163375"/>
                <a:chExt cx="6877317" cy="4567082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994495" y="1163375"/>
                  <a:ext cx="6877317" cy="4567082"/>
                  <a:chOff x="2994495" y="1163375"/>
                  <a:chExt cx="6877317" cy="4567082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63717" y="2488365"/>
                    <a:ext cx="1289153" cy="1499017"/>
                  </a:xfrm>
                  <a:prstGeom prst="ellipse">
                    <a:avLst/>
                  </a:prstGeom>
                  <a:ln w="63500" cap="rnd">
                    <a:solidFill>
                      <a:srgbClr val="333333"/>
                    </a:solidFill>
                  </a:ln>
                  <a:effectLst>
                    <a:outerShdw blurRad="381000" dist="292100" dir="5400000" sx="-80000" sy="-18000" rotWithShape="0">
                      <a:srgbClr val="000000">
                        <a:alpha val="22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3000000"/>
                    </a:lightRig>
                  </a:scene3d>
                  <a:sp3d contourW="7620">
                    <a:bevelT w="95250" h="31750"/>
                    <a:contourClr>
                      <a:srgbClr val="333333"/>
                    </a:contourClr>
                  </a:sp3d>
                </p:spPr>
              </p:pic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29198" y="3987382"/>
                    <a:ext cx="2042614" cy="1743075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06164" y="1163376"/>
                    <a:ext cx="2018636" cy="1743075"/>
                  </a:xfrm>
                  <a:prstGeom prst="rect">
                    <a:avLst/>
                  </a:prstGeom>
                </p:spPr>
              </p:pic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69214" y="1163375"/>
                    <a:ext cx="1941210" cy="1743075"/>
                  </a:xfrm>
                  <a:prstGeom prst="rect">
                    <a:avLst/>
                  </a:prstGeom>
                </p:spPr>
              </p:pic>
              <p:sp>
                <p:nvSpPr>
                  <p:cNvPr id="3" name="Right Arrow 2"/>
                  <p:cNvSpPr/>
                  <p:nvPr/>
                </p:nvSpPr>
                <p:spPr>
                  <a:xfrm rot="12301132">
                    <a:off x="5004905" y="2465186"/>
                    <a:ext cx="856714" cy="272907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Right Arrow 3"/>
                  <p:cNvSpPr/>
                  <p:nvPr/>
                </p:nvSpPr>
                <p:spPr>
                  <a:xfrm rot="19690467">
                    <a:off x="6943344" y="2507326"/>
                    <a:ext cx="841332" cy="230416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Left Arrow 5"/>
                  <p:cNvSpPr/>
                  <p:nvPr/>
                </p:nvSpPr>
                <p:spPr>
                  <a:xfrm rot="19666107">
                    <a:off x="4976272" y="3865580"/>
                    <a:ext cx="953612" cy="231036"/>
                  </a:xfrm>
                  <a:prstGeom prst="lef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ight Arrow 6"/>
                  <p:cNvSpPr/>
                  <p:nvPr/>
                </p:nvSpPr>
                <p:spPr>
                  <a:xfrm rot="2228515">
                    <a:off x="6832274" y="3894738"/>
                    <a:ext cx="1065570" cy="256894"/>
                  </a:xfrm>
                  <a:prstGeom prst="rightArrow">
                    <a:avLst>
                      <a:gd name="adj1" fmla="val 45349"/>
                      <a:gd name="adj2" fmla="val 50000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94495" y="3987382"/>
                    <a:ext cx="1978745" cy="174307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" name="Down Arrow 13"/>
                <p:cNvSpPr/>
                <p:nvPr/>
              </p:nvSpPr>
              <p:spPr>
                <a:xfrm>
                  <a:off x="8739266" y="2942254"/>
                  <a:ext cx="225037" cy="955189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Left Arrow 14"/>
                <p:cNvSpPr/>
                <p:nvPr/>
              </p:nvSpPr>
              <p:spPr>
                <a:xfrm>
                  <a:off x="5010425" y="5111646"/>
                  <a:ext cx="2771762" cy="224852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Arrow 15"/>
                <p:cNvSpPr/>
                <p:nvPr/>
              </p:nvSpPr>
              <p:spPr>
                <a:xfrm rot="16200000">
                  <a:off x="3559802" y="3267337"/>
                  <a:ext cx="1038031" cy="31625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7580" y="1497626"/>
                <a:ext cx="1588958" cy="1396563"/>
              </a:xfrm>
              <a:prstGeom prst="rect">
                <a:avLst/>
              </a:prstGeom>
            </p:spPr>
          </p:pic>
        </p:grpSp>
        <p:sp>
          <p:nvSpPr>
            <p:cNvPr id="21" name="Right Arrow 20"/>
            <p:cNvSpPr/>
            <p:nvPr/>
          </p:nvSpPr>
          <p:spPr>
            <a:xfrm>
              <a:off x="3388263" y="2574324"/>
              <a:ext cx="329298" cy="1725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13547" y="629587"/>
            <a:ext cx="7000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দেখে তোমরা কী বুঝতে পারছ?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5512" y="1630964"/>
            <a:ext cx="4806394" cy="267765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দেখে আমরা এটাই বুঝতে পারি যে,মানুষের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 জন্য পোশাকের প্রয়োজন হয়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।আর পোশাক তৈরির জন্য মানুষকে নির্ভর করতে হয় বিভিন্ন উদ্ভিদ ও প্রানীর উপর।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7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398427" y="1768839"/>
            <a:ext cx="4498601" cy="3993180"/>
            <a:chOff x="3072652" y="1768838"/>
            <a:chExt cx="5863038" cy="4487857"/>
          </a:xfrm>
        </p:grpSpPr>
        <p:grpSp>
          <p:nvGrpSpPr>
            <p:cNvPr id="12" name="Group 11"/>
            <p:cNvGrpSpPr/>
            <p:nvPr/>
          </p:nvGrpSpPr>
          <p:grpSpPr>
            <a:xfrm>
              <a:off x="3327815" y="1768838"/>
              <a:ext cx="5607875" cy="3837483"/>
              <a:chOff x="2653259" y="1053060"/>
              <a:chExt cx="6462314" cy="431341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1469" y="2653260"/>
                <a:ext cx="1229194" cy="1233018"/>
              </a:xfrm>
              <a:prstGeom prst="rect">
                <a:avLst/>
              </a:prstGeom>
              <a:ln w="88900" cap="sq" cmpd="thickThin">
                <a:solidFill>
                  <a:srgbClr val="00B05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0209" y="1053060"/>
                <a:ext cx="1815364" cy="1600200"/>
              </a:xfrm>
              <a:prstGeom prst="rect">
                <a:avLst/>
              </a:prstGeom>
              <a:ln w="88900" cap="sq" cmpd="thickThin">
                <a:solidFill>
                  <a:srgbClr val="00B05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3259" y="1053060"/>
                <a:ext cx="1873458" cy="1600200"/>
              </a:xfrm>
              <a:prstGeom prst="rect">
                <a:avLst/>
              </a:prstGeom>
              <a:ln w="88900" cap="sq" cmpd="thickThin">
                <a:solidFill>
                  <a:srgbClr val="00B05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0209" y="3747541"/>
                <a:ext cx="1815364" cy="1618938"/>
              </a:xfrm>
              <a:prstGeom prst="rect">
                <a:avLst/>
              </a:prstGeom>
              <a:ln w="88900" cap="sq" cmpd="thickThin">
                <a:solidFill>
                  <a:srgbClr val="00B05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43" t="9126" r="15246"/>
              <a:stretch/>
            </p:blipFill>
            <p:spPr>
              <a:xfrm>
                <a:off x="2653259" y="3747541"/>
                <a:ext cx="1873458" cy="1618938"/>
              </a:xfrm>
              <a:prstGeom prst="rect">
                <a:avLst/>
              </a:prstGeom>
              <a:ln w="88900" cap="sq" cmpd="thickThin">
                <a:solidFill>
                  <a:srgbClr val="00B05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8" name="Right Arrow 7"/>
              <p:cNvSpPr/>
              <p:nvPr/>
            </p:nvSpPr>
            <p:spPr>
              <a:xfrm rot="19370257">
                <a:off x="6610662" y="2510852"/>
                <a:ext cx="689546" cy="284814"/>
              </a:xfrm>
              <a:prstGeom prst="rightArrow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 rot="2239809">
                <a:off x="6550702" y="3840559"/>
                <a:ext cx="749507" cy="281736"/>
              </a:xfrm>
              <a:prstGeom prst="rightArrow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wn Arrow 9"/>
              <p:cNvSpPr/>
              <p:nvPr/>
            </p:nvSpPr>
            <p:spPr>
              <a:xfrm rot="3362485">
                <a:off x="4791062" y="3331733"/>
                <a:ext cx="305564" cy="851841"/>
              </a:xfrm>
              <a:prstGeom prst="downArrow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eft Arrow 10"/>
              <p:cNvSpPr/>
              <p:nvPr/>
            </p:nvSpPr>
            <p:spPr>
              <a:xfrm rot="2034661">
                <a:off x="4529457" y="2567076"/>
                <a:ext cx="854752" cy="258933"/>
              </a:xfrm>
              <a:prstGeom prst="leftArrow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490667" y="3192474"/>
              <a:ext cx="122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76126" y="5610364"/>
              <a:ext cx="122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বস্ত্র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72652" y="3210315"/>
              <a:ext cx="2254161" cy="726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আসবাবপত্র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9409" y="5592523"/>
              <a:ext cx="17236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বাসস্থান 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26813" y="4347787"/>
              <a:ext cx="17236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উদ্ভিদ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563592" y="1815421"/>
            <a:ext cx="37325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আমরা আর পাই খাদ্য,ঘরবাড়ি তৈরির উপকরণ, আসবাবপত্র ও অন্যান্য প্রয়োজনীয় জিনিস তৈরির উপাদানসমূহ।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39304" y="659567"/>
            <a:ext cx="478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39304" y="659567"/>
            <a:ext cx="426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69232" y="1708985"/>
            <a:ext cx="6100997" cy="3972874"/>
            <a:chOff x="1124262" y="1349221"/>
            <a:chExt cx="6100997" cy="3972874"/>
          </a:xfrm>
        </p:grpSpPr>
        <p:grpSp>
          <p:nvGrpSpPr>
            <p:cNvPr id="11" name="Group 10"/>
            <p:cNvGrpSpPr/>
            <p:nvPr/>
          </p:nvGrpSpPr>
          <p:grpSpPr>
            <a:xfrm>
              <a:off x="1124262" y="2008682"/>
              <a:ext cx="6100997" cy="3313413"/>
              <a:chOff x="2012405" y="849863"/>
              <a:chExt cx="7206546" cy="457716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1642" y="2353457"/>
                <a:ext cx="1799040" cy="171266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2405" y="849863"/>
                <a:ext cx="2128603" cy="175195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4" name="Picture 3" descr="0217307_PE373644_S5.JPG"/>
              <p:cNvPicPr>
                <a:picLocks noChangeAspect="1"/>
              </p:cNvPicPr>
              <p:nvPr/>
            </p:nvPicPr>
            <p:blipFill>
              <a:blip r:embed="rId4" cstate="print">
                <a:lum bright="10000" contrast="40000"/>
              </a:blip>
              <a:srcRect l="7778" t="2989" r="7165" b="3218"/>
              <a:stretch>
                <a:fillRect/>
              </a:stretch>
            </p:blipFill>
            <p:spPr>
              <a:xfrm>
                <a:off x="7097429" y="935071"/>
                <a:ext cx="2121522" cy="167700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2406" y="3578142"/>
                <a:ext cx="2128603" cy="1835472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7429" y="3591554"/>
                <a:ext cx="2121522" cy="1835472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7" name="Right Arrow 6"/>
              <p:cNvSpPr/>
              <p:nvPr/>
            </p:nvSpPr>
            <p:spPr>
              <a:xfrm rot="19701796">
                <a:off x="6348547" y="2280855"/>
                <a:ext cx="809469" cy="38652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own Arrow 7"/>
              <p:cNvSpPr/>
              <p:nvPr/>
            </p:nvSpPr>
            <p:spPr>
              <a:xfrm rot="19007176">
                <a:off x="6531344" y="3662922"/>
                <a:ext cx="360919" cy="8206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Left Arrow 8"/>
              <p:cNvSpPr/>
              <p:nvPr/>
            </p:nvSpPr>
            <p:spPr>
              <a:xfrm rot="19293930">
                <a:off x="4171772" y="3497218"/>
                <a:ext cx="662473" cy="336918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Left Arrow 9"/>
              <p:cNvSpPr/>
              <p:nvPr/>
            </p:nvSpPr>
            <p:spPr>
              <a:xfrm rot="2314690">
                <a:off x="4178766" y="2275487"/>
                <a:ext cx="796030" cy="328904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19" y="1349221"/>
              <a:ext cx="1702078" cy="130744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5" name="Up Arrow 14"/>
            <p:cNvSpPr/>
            <p:nvPr/>
          </p:nvSpPr>
          <p:spPr>
            <a:xfrm>
              <a:off x="4000745" y="2646664"/>
              <a:ext cx="251861" cy="41977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480093" y="2404458"/>
            <a:ext cx="4002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 থেকে আমরা খাদ্য, বস্ত্র,ব্যাগ,জুতা ইত্যাদি পেয়ে থাকি।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505" y="659567"/>
            <a:ext cx="727023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33CC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121" y="2953064"/>
            <a:ext cx="2068643" cy="264501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13620" y="2953063"/>
            <a:ext cx="2223277" cy="264501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78505" y="1687352"/>
            <a:ext cx="727023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33CC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১৪ নং পৃষ্ঠা খোল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11" y="2493987"/>
            <a:ext cx="3907125" cy="272258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682739" y="749507"/>
            <a:ext cx="4407108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আদর্শ পাঠ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38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3692" y="719528"/>
            <a:ext cx="2728210" cy="830997"/>
          </a:xfrm>
          <a:prstGeom prst="rect">
            <a:avLst/>
          </a:prstGeom>
          <a:solidFill>
            <a:srgbClr val="00CC66"/>
          </a:solidFill>
          <a:ln w="57150">
            <a:solidFill>
              <a:srgbClr val="9900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4085" y="2443398"/>
            <a:ext cx="8919148" cy="1200329"/>
          </a:xfrm>
          <a:prstGeom prst="rect">
            <a:avLst/>
          </a:prstGeom>
          <a:solidFill>
            <a:srgbClr val="CCFF66"/>
          </a:solidFill>
          <a:ln w="57150"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কীভাবে উদ্ভিদ ও প্রাণীর উপর নির্ভরশীল তা জোড়ায় আলোচনা  করে ৪টি বাক্যে লিখ?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689548"/>
            <a:ext cx="2923082" cy="923330"/>
          </a:xfrm>
          <a:prstGeom prst="rect">
            <a:avLst/>
          </a:prstGeom>
          <a:solidFill>
            <a:srgbClr val="99FF33"/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3948" y="2143593"/>
            <a:ext cx="9653665" cy="3416320"/>
          </a:xfrm>
          <a:prstGeom prst="rect">
            <a:avLst/>
          </a:prstGeom>
          <a:solidFill>
            <a:srgbClr val="66FFCC"/>
          </a:solidFill>
          <a:ln w="5715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বেঁচে থাকার জন্য কী কী প্রয়োজন?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কীভাবে উদ্ভিদের উপর নির্ভরশীল?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উদ্ভিদ থকে কী সংগ্রহ করে?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বাঘের দুইটি খাদ্যের নাম লেখ?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আমরা কী কী আসবাবপত্র তৈরি করতে পারি? 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9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46" y="2068643"/>
            <a:ext cx="5261548" cy="412229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89" y="2068643"/>
            <a:ext cx="3716858" cy="4122296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653258" y="387910"/>
            <a:ext cx="674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সোনামনিরা কেমন আছ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770" y="974361"/>
            <a:ext cx="830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50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689548"/>
            <a:ext cx="2923082" cy="923330"/>
          </a:xfrm>
          <a:prstGeom prst="rect">
            <a:avLst/>
          </a:prstGeom>
          <a:solidFill>
            <a:srgbClr val="99FF33"/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213" y="1993692"/>
            <a:ext cx="102083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মানুষ,পশুপাখি এবং গাছপালা হচ্ছে ---------------------।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নিজের ----------------নিজে তৈরি করতে পারে।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 এবং ঘাস ---------------।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হরিণ,খরগোশ  ----------- ও -----------খায়।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উপর মানুষ ------------------।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338" y="1772455"/>
            <a:ext cx="248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9861" y="2418786"/>
            <a:ext cx="197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1984" y="2843880"/>
            <a:ext cx="197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9861" y="3526781"/>
            <a:ext cx="197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6065" y="3490211"/>
            <a:ext cx="197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7484" y="3995541"/>
            <a:ext cx="197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29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99649" y="610021"/>
            <a:ext cx="5369990" cy="1571625"/>
            <a:chOff x="2799649" y="610021"/>
            <a:chExt cx="5369990" cy="1571625"/>
          </a:xfrm>
        </p:grpSpPr>
        <p:sp>
          <p:nvSpPr>
            <p:cNvPr id="2" name="TextBox 1"/>
            <p:cNvSpPr txBox="1"/>
            <p:nvPr/>
          </p:nvSpPr>
          <p:spPr>
            <a:xfrm>
              <a:off x="3732550" y="811565"/>
              <a:ext cx="4437089" cy="1168539"/>
            </a:xfrm>
            <a:prstGeom prst="flowChartTerminator">
              <a:avLst/>
            </a:prstGeom>
            <a:solidFill>
              <a:srgbClr val="CCFF66"/>
            </a:solidFill>
            <a:ln w="57150">
              <a:solidFill>
                <a:srgbClr val="0000CC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পরিকল্পিত কাজ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649" y="610021"/>
              <a:ext cx="1607460" cy="1571625"/>
            </a:xfrm>
            <a:prstGeom prst="ellipse">
              <a:avLst/>
            </a:prstGeom>
            <a:ln w="63500" cap="rnd">
              <a:solidFill>
                <a:schemeClr val="accent2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1041815" y="3043003"/>
            <a:ext cx="9818558" cy="1200329"/>
          </a:xfrm>
          <a:prstGeom prst="rect">
            <a:avLst/>
          </a:prstGeom>
          <a:solidFill>
            <a:srgbClr val="92D050"/>
          </a:solidFill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 হতে প্রাপ্ত জিনিস এবং এগুলো ব্যাবহারে উদ্দেশ্য সমুহের একটি তালিকা বাড়ি থেকে তৈরি করে খাতায় লিখে আনবে?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65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27" y="2321759"/>
            <a:ext cx="4554278" cy="3492708"/>
          </a:xfrm>
          <a:prstGeom prst="rect">
            <a:avLst/>
          </a:prstGeom>
          <a:ln w="88900" cap="sq" cmpd="thickThin">
            <a:solidFill>
              <a:srgbClr val="FF33CC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89" y="2321759"/>
            <a:ext cx="4781863" cy="3329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91640" y="569626"/>
            <a:ext cx="9506012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blipFill dpi="0" rotWithShape="1">
                  <a:blip r:embed="rId4"/>
                  <a:srcRect/>
                  <a:tile tx="82550" ty="177800" sx="100000" sy="100000" flip="none" algn="tl"/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5400" b="1" dirty="0">
              <a:blipFill dpi="0" rotWithShape="1">
                <a:blip r:embed="rId4"/>
                <a:srcRect/>
                <a:tile tx="82550" ty="177800" sx="100000" sy="100000" flip="none" algn="tl"/>
              </a:blip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32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21115" y="1993691"/>
            <a:ext cx="389743" cy="4092315"/>
            <a:chOff x="5816184" y="1214204"/>
            <a:chExt cx="344773" cy="4856813"/>
          </a:xfrm>
        </p:grpSpPr>
        <p:sp>
          <p:nvSpPr>
            <p:cNvPr id="2" name="Up-Down Arrow 1"/>
            <p:cNvSpPr/>
            <p:nvPr/>
          </p:nvSpPr>
          <p:spPr>
            <a:xfrm>
              <a:off x="5816184" y="1214204"/>
              <a:ext cx="344773" cy="4856813"/>
            </a:xfrm>
            <a:prstGeom prst="upDownArrow">
              <a:avLst/>
            </a:prstGeom>
            <a:solidFill>
              <a:srgbClr val="00B050"/>
            </a:solidFill>
            <a:ln w="5715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2" idx="1"/>
              <a:endCxn id="2" idx="3"/>
            </p:cNvCxnSpPr>
            <p:nvPr/>
          </p:nvCxnSpPr>
          <p:spPr>
            <a:xfrm>
              <a:off x="5816184" y="1386591"/>
              <a:ext cx="0" cy="451204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2" idx="7"/>
              <a:endCxn id="2" idx="5"/>
            </p:cNvCxnSpPr>
            <p:nvPr/>
          </p:nvCxnSpPr>
          <p:spPr>
            <a:xfrm>
              <a:off x="6160957" y="1386591"/>
              <a:ext cx="0" cy="451204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957402" y="648111"/>
            <a:ext cx="431716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>
                <a:rot lat="0" lon="0" rev="0"/>
              </a:camera>
              <a:lightRig rig="threePt" dir="t">
                <a:rot lat="0" lon="0" rev="1200000"/>
              </a:lightRig>
            </a:scene3d>
            <a:sp3d extrusionH="88900" contourW="57150" prstMaterial="translucentPowder">
              <a:bevelT w="95250" h="44450" prst="relaxedInset"/>
              <a:bevelB w="19050"/>
              <a:extrusionClr>
                <a:srgbClr val="00B050"/>
              </a:extrusionClr>
              <a:contourClr>
                <a:srgbClr val="7030A0"/>
              </a:contourClr>
            </a:sp3d>
          </a:bodyPr>
          <a:lstStyle/>
          <a:p>
            <a:pPr algn="ctr"/>
            <a:r>
              <a:rPr lang="en-US" sz="7200" b="1" dirty="0" smtClean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glow rad="2794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effectLst>
                  <a:glow rad="2794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glow rad="2794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9277" y="648111"/>
            <a:ext cx="4876966" cy="4739457"/>
            <a:chOff x="856038" y="918228"/>
            <a:chExt cx="4682096" cy="40193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233" y="918228"/>
              <a:ext cx="1288984" cy="1310640"/>
            </a:xfrm>
            <a:prstGeom prst="ellipse">
              <a:avLst/>
            </a:prstGeom>
            <a:ln w="63500" cap="rnd">
              <a:solidFill>
                <a:schemeClr val="accent2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856038" y="2259943"/>
              <a:ext cx="4682096" cy="26776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মোঃশাহবাজ</a:t>
              </a:r>
              <a:r>
                <a:rPr lang="bn-BD" sz="40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উদ্দিন</a:t>
              </a:r>
            </a:p>
            <a:p>
              <a:pPr algn="ctr"/>
              <a:r>
                <a:rPr lang="bn-BD" sz="32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BD" sz="32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আনুজানি সরকারি প্রাথমিক বিদ্যালয় </a:t>
              </a:r>
            </a:p>
            <a:p>
              <a:pPr algn="ctr"/>
              <a:r>
                <a:rPr lang="bn-BD" sz="32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ছাতক,সুনামগঞ্জ। </a:t>
              </a:r>
            </a:p>
            <a:p>
              <a:pPr algn="ctr"/>
              <a:r>
                <a:rPr lang="bn-BD" sz="32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মোবাঃ ০১৩০৩৪২৩৬৭৫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05731" y="2252705"/>
            <a:ext cx="4871804" cy="2677656"/>
            <a:chOff x="6505731" y="2252705"/>
            <a:chExt cx="4871804" cy="2677656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6505731" y="2252705"/>
              <a:ext cx="4871804" cy="2677656"/>
            </a:xfrm>
            <a:prstGeom prst="rect">
              <a:avLst/>
            </a:prstGeom>
            <a:gradFill>
              <a:gsLst>
                <a:gs pos="60000">
                  <a:schemeClr val="accent1">
                    <a:lumMod val="60000"/>
                    <a:lumOff val="40000"/>
                  </a:schemeClr>
                </a:gs>
                <a:gs pos="86000">
                  <a:schemeClr val="accent1">
                    <a:lumMod val="40000"/>
                    <a:lumOff val="60000"/>
                  </a:schemeClr>
                </a:gs>
                <a:gs pos="90000">
                  <a:schemeClr val="bg2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ln w="76200">
              <a:solidFill>
                <a:srgbClr val="CC0000">
                  <a:alpha val="89020"/>
                </a:srgb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reflection stA="43000" endPos="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bn-BD" sz="24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 তৃতীয়</a:t>
              </a:r>
            </a:p>
            <a:p>
              <a:pPr algn="ctr"/>
              <a:r>
                <a:rPr lang="bn-BD" sz="24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প্রাথমিক বিজ্ঞান</a:t>
              </a:r>
            </a:p>
            <a:p>
              <a:pPr algn="ctr"/>
              <a:r>
                <a:rPr lang="bn-BD" sz="20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২</a:t>
              </a:r>
            </a:p>
            <a:p>
              <a:pPr algn="ctr"/>
              <a:r>
                <a:rPr lang="bn-BD" sz="20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শিরোনামঃ জীব ও জড়</a:t>
              </a:r>
            </a:p>
            <a:p>
              <a:pPr algn="ctr"/>
              <a:r>
                <a:rPr lang="bn-BD" sz="20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উদ্ভিদ ও প্রানী ।</a:t>
              </a:r>
            </a:p>
            <a:p>
              <a:pPr algn="ctr"/>
              <a:r>
                <a:rPr lang="bn-BD" sz="20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পৃষ্ঠাঃ ৮ </a:t>
              </a:r>
            </a:p>
            <a:p>
              <a:pPr algn="ctr"/>
              <a:r>
                <a:rPr lang="bn-BD" sz="20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২১/১১/২০১৯ইং</a:t>
              </a:r>
            </a:p>
            <a:p>
              <a:pPr algn="ctr"/>
              <a:r>
                <a:rPr lang="bn-BD" sz="20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মিনিট 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625650" y="2497202"/>
              <a:ext cx="1093260" cy="14302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11159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54441" y="1753847"/>
            <a:ext cx="3854719" cy="2620033"/>
            <a:chOff x="794479" y="1663907"/>
            <a:chExt cx="4317167" cy="21585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79" y="1663907"/>
              <a:ext cx="2098623" cy="111661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102" y="1663907"/>
              <a:ext cx="2218544" cy="11600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80" y="2780519"/>
              <a:ext cx="1484026" cy="10419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506" y="2824006"/>
              <a:ext cx="1424064" cy="9984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570" y="2780518"/>
              <a:ext cx="1409076" cy="10419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93298" y="674557"/>
            <a:ext cx="3492709" cy="707886"/>
          </a:xfrm>
          <a:prstGeom prst="rect">
            <a:avLst/>
          </a:prstGeom>
          <a:gradFill>
            <a:gsLst>
              <a:gs pos="11000">
                <a:schemeClr val="accent2">
                  <a:lumMod val="60000"/>
                  <a:lumOff val="40000"/>
                </a:schemeClr>
              </a:gs>
              <a:gs pos="28000">
                <a:schemeClr val="accent6">
                  <a:lumMod val="60000"/>
                  <a:lumOff val="40000"/>
                </a:schemeClr>
              </a:gs>
              <a:gs pos="85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5715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2040" y="1753847"/>
            <a:ext cx="644652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প্রাণীকে কয়টি ভাগে ভাগ করা যায়?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45502" y="4114999"/>
            <a:ext cx="5412058" cy="2041961"/>
            <a:chOff x="854441" y="4426664"/>
            <a:chExt cx="3854719" cy="112069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41" y="4426665"/>
              <a:ext cx="1873822" cy="11206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4" r="3079" b="5312"/>
            <a:stretch/>
          </p:blipFill>
          <p:spPr>
            <a:xfrm>
              <a:off x="2728263" y="4426664"/>
              <a:ext cx="1980897" cy="1120697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770573" y="2635600"/>
            <a:ext cx="6674667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পরিবেশের কয়েকটি উপাদানের নাম বল?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17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89" t="14863" r="32189" b="18251"/>
          <a:stretch/>
        </p:blipFill>
        <p:spPr>
          <a:xfrm>
            <a:off x="3702945" y="1584960"/>
            <a:ext cx="5700510" cy="2788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840" y="619640"/>
            <a:ext cx="9570720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মধ্যে তোমরা কোন সম্পর্ক খুজে পাচ্ছ?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920" y="4692869"/>
            <a:ext cx="10454640" cy="107721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এটাই বোঝা যাচ্ছে যে, প্রতিটি উদ্ভিদ ও প্রাণী একে অন্যের উপর নির্ভরশীল। প্রত্যেকের সাথেই রয়েছে প্রত্যেকের সম্পর্ক।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03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07720"/>
            <a:ext cx="515112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পড়ব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2141" y="5032073"/>
            <a:ext cx="7955280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জীবের সাথে আমাদের সম্পর্ক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40352" y="2068642"/>
            <a:ext cx="8588989" cy="2578308"/>
            <a:chOff x="1850411" y="2121781"/>
            <a:chExt cx="8588989" cy="3049657"/>
          </a:xfrm>
        </p:grpSpPr>
        <p:grpSp>
          <p:nvGrpSpPr>
            <p:cNvPr id="18" name="Group 17"/>
            <p:cNvGrpSpPr/>
            <p:nvPr/>
          </p:nvGrpSpPr>
          <p:grpSpPr>
            <a:xfrm>
              <a:off x="2011680" y="2121781"/>
              <a:ext cx="8427720" cy="2546238"/>
              <a:chOff x="2209800" y="2152261"/>
              <a:chExt cx="8427720" cy="254623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9800" y="2956559"/>
                <a:ext cx="1066800" cy="84391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2880" y="2750818"/>
                <a:ext cx="1661160" cy="125730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62"/>
              <a:stretch/>
            </p:blipFill>
            <p:spPr>
              <a:xfrm>
                <a:off x="6659880" y="2152261"/>
                <a:ext cx="1257300" cy="101155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1300" y="3596640"/>
                <a:ext cx="1257300" cy="110185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/>
              <a:srcRect l="10787" t="2010" r="6297" b="2435"/>
              <a:stretch/>
            </p:blipFill>
            <p:spPr>
              <a:xfrm>
                <a:off x="9037320" y="2152261"/>
                <a:ext cx="1600200" cy="2546238"/>
              </a:xfrm>
              <a:prstGeom prst="rect">
                <a:avLst/>
              </a:prstGeom>
            </p:spPr>
          </p:pic>
          <p:sp>
            <p:nvSpPr>
              <p:cNvPr id="17" name="Right Arrow 16"/>
              <p:cNvSpPr/>
              <p:nvPr/>
            </p:nvSpPr>
            <p:spPr>
              <a:xfrm>
                <a:off x="7781483" y="3692082"/>
                <a:ext cx="1473007" cy="27089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3329940" y="3316318"/>
                <a:ext cx="609600" cy="2181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20468043">
                <a:off x="5687615" y="2733967"/>
                <a:ext cx="924352" cy="30443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1508726">
                <a:off x="5644396" y="3690559"/>
                <a:ext cx="937260" cy="26130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7917180" y="2721668"/>
                <a:ext cx="1326542" cy="23489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850411" y="3705285"/>
              <a:ext cx="1228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ঘাস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27621" y="3932495"/>
              <a:ext cx="1881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গরু ঘাস খায়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39840" y="4525107"/>
              <a:ext cx="1228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মাংস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65775" y="2930074"/>
              <a:ext cx="9387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দুধ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85091" y="2969912"/>
              <a:ext cx="12347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উৎপাদন</a:t>
              </a: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03712" y="3015271"/>
              <a:ext cx="1370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মানুষ খায়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970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945" y="1828801"/>
            <a:ext cx="8964119" cy="32316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2.3.1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মানুষ অন্যান্য প্রাণী ও উদ্ভিদের ওপর নির্ভরশীল তা পর্যবেক্ষণ ও অনুসন্ধানের মাধ্যমে বর্ণনা করতে পারবে। 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2.3.3 দৈনন্দিন প্রয়োজনীয় ব্যবহার্য জিনিস ও আসবাবপত্রের জন্য মানুষ উদ্ভিদের উপর নির্বরশীল তা ব্যাখ্যা করতে পারবে। </a:t>
            </a:r>
            <a:endPara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5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49313" y="1753848"/>
            <a:ext cx="4811841" cy="3717561"/>
            <a:chOff x="1633929" y="1738858"/>
            <a:chExt cx="6370820" cy="3717561"/>
          </a:xfrm>
        </p:grpSpPr>
        <p:grpSp>
          <p:nvGrpSpPr>
            <p:cNvPr id="14" name="Group 13"/>
            <p:cNvGrpSpPr/>
            <p:nvPr/>
          </p:nvGrpSpPr>
          <p:grpSpPr>
            <a:xfrm>
              <a:off x="1693887" y="1768837"/>
              <a:ext cx="6303690" cy="3687582"/>
              <a:chOff x="1693887" y="1768837"/>
              <a:chExt cx="6303690" cy="368758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51" r="3333" b="11858"/>
              <a:stretch/>
            </p:blipFill>
            <p:spPr>
              <a:xfrm>
                <a:off x="5966087" y="1768837"/>
                <a:ext cx="2031490" cy="3687580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1693887" y="1768837"/>
                <a:ext cx="4272199" cy="3687582"/>
                <a:chOff x="3327816" y="765279"/>
                <a:chExt cx="5012336" cy="4781083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7816" y="765279"/>
                  <a:ext cx="2383436" cy="2382654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1251" y="3955842"/>
                  <a:ext cx="2628901" cy="1590520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7816" y="3147934"/>
                  <a:ext cx="2383435" cy="239842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8728"/>
                <a:stretch/>
              </p:blipFill>
              <p:spPr>
                <a:xfrm>
                  <a:off x="5711252" y="765279"/>
                  <a:ext cx="2628900" cy="1648137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1252" y="2426882"/>
                  <a:ext cx="2628900" cy="1528959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Rectangle 7"/>
            <p:cNvSpPr/>
            <p:nvPr/>
          </p:nvSpPr>
          <p:spPr>
            <a:xfrm>
              <a:off x="1633929" y="1738858"/>
              <a:ext cx="6370820" cy="371756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93887" y="671836"/>
            <a:ext cx="6056028" cy="70788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 করঃ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5909" y="2419419"/>
            <a:ext cx="518659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মানুষ ও অন্যান্য প্রাণীকে খাবার খেতে হয়। কোন কোন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প্রাণী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খাদ্য হিসেবে অন্য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খায়। কিছু প্রাণী উদ্ভিদ,ফল এবং ঘাস খেয়ে থাকে।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2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469037" y="1424066"/>
            <a:ext cx="4257206" cy="2068642"/>
            <a:chOff x="1469036" y="1424066"/>
            <a:chExt cx="4197247" cy="1671702"/>
          </a:xfrm>
        </p:grpSpPr>
        <p:sp>
          <p:nvSpPr>
            <p:cNvPr id="19" name="Rectangle 18"/>
            <p:cNvSpPr/>
            <p:nvPr/>
          </p:nvSpPr>
          <p:spPr>
            <a:xfrm>
              <a:off x="1469036" y="1424066"/>
              <a:ext cx="4197247" cy="16717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573968" y="1513346"/>
              <a:ext cx="4032353" cy="1514667"/>
              <a:chOff x="1379095" y="1468375"/>
              <a:chExt cx="4197246" cy="260895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9095" y="1468376"/>
                <a:ext cx="1708880" cy="134298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9096" y="2811358"/>
                <a:ext cx="1708880" cy="126596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975" y="1468375"/>
                <a:ext cx="2488366" cy="2608949"/>
              </a:xfrm>
              <a:prstGeom prst="rect">
                <a:avLst/>
              </a:prstGeom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109272" y="3773523"/>
            <a:ext cx="4976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হরিণ,খরগোশ ও ছোট পাখি ঘাস এবং ফল খায়।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0506" y="1472933"/>
            <a:ext cx="4332158" cy="2019775"/>
            <a:chOff x="1469037" y="3342807"/>
            <a:chExt cx="4002373" cy="1918741"/>
          </a:xfrm>
        </p:grpSpPr>
        <p:sp>
          <p:nvSpPr>
            <p:cNvPr id="21" name="Rectangle 20"/>
            <p:cNvSpPr/>
            <p:nvPr/>
          </p:nvSpPr>
          <p:spPr>
            <a:xfrm>
              <a:off x="1469037" y="3342807"/>
              <a:ext cx="4002373" cy="19187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3968" y="3447739"/>
              <a:ext cx="3782249" cy="1663908"/>
              <a:chOff x="1719141" y="3537679"/>
              <a:chExt cx="4711639" cy="223353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719141" y="3537679"/>
                <a:ext cx="1684250" cy="2233534"/>
                <a:chOff x="1719141" y="3537679"/>
                <a:chExt cx="1684250" cy="2233534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9141" y="3537679"/>
                  <a:ext cx="1684250" cy="1043299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19141" y="4580978"/>
                  <a:ext cx="1684250" cy="1190235"/>
                </a:xfrm>
                <a:prstGeom prst="rect">
                  <a:avLst/>
                </a:prstGeom>
              </p:spPr>
            </p:pic>
          </p:grpSp>
          <p:sp>
            <p:nvSpPr>
              <p:cNvPr id="13" name="Right Arrow 12"/>
              <p:cNvSpPr/>
              <p:nvPr/>
            </p:nvSpPr>
            <p:spPr>
              <a:xfrm>
                <a:off x="3486148" y="4580978"/>
                <a:ext cx="1183599" cy="39575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2504" y="3537679"/>
                <a:ext cx="1678276" cy="10882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2504" y="4625950"/>
                <a:ext cx="1678276" cy="1145264"/>
              </a:xfrm>
              <a:prstGeom prst="rect">
                <a:avLst/>
              </a:prstGeom>
            </p:spPr>
          </p:pic>
        </p:grpSp>
      </p:grpSp>
      <p:sp>
        <p:nvSpPr>
          <p:cNvPr id="23" name="TextBox 22"/>
          <p:cNvSpPr txBox="1"/>
          <p:nvPr/>
        </p:nvSpPr>
        <p:spPr>
          <a:xfrm>
            <a:off x="6220918" y="3565302"/>
            <a:ext cx="5281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হরিণ ও খরগোশ আবার বাঘের খাদ্য।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9370" y="4973852"/>
            <a:ext cx="104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 জীবজগতের সর্বত্রই খাদ্য এবং খাদকের মধ্যে সম্পর্ক রয়েছে।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3056" y="565051"/>
            <a:ext cx="6056028" cy="70788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 করঃ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7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494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66</cp:revision>
  <dcterms:created xsi:type="dcterms:W3CDTF">2020-01-30T16:35:36Z</dcterms:created>
  <dcterms:modified xsi:type="dcterms:W3CDTF">2020-02-11T02:52:41Z</dcterms:modified>
</cp:coreProperties>
</file>