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7" r:id="rId2"/>
    <p:sldId id="288" r:id="rId3"/>
    <p:sldId id="289" r:id="rId4"/>
    <p:sldId id="259" r:id="rId5"/>
    <p:sldId id="260" r:id="rId6"/>
    <p:sldId id="261" r:id="rId7"/>
    <p:sldId id="286" r:id="rId8"/>
    <p:sldId id="262" r:id="rId9"/>
    <p:sldId id="283" r:id="rId10"/>
    <p:sldId id="269" r:id="rId11"/>
    <p:sldId id="284" r:id="rId12"/>
    <p:sldId id="263" r:id="rId13"/>
    <p:sldId id="285" r:id="rId14"/>
    <p:sldId id="280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B30D8F"/>
    <a:srgbClr val="B9BD03"/>
    <a:srgbClr val="1A9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7275"/>
            <a:ext cx="12192000" cy="68369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199" y="0"/>
            <a:ext cx="63235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bn-BD" sz="9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9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9600" b="1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528836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7018" cy="15175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9499" y="1628023"/>
            <a:ext cx="102917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হাইড্রোকার্বনসমুহ শুধু কার্বন ও হাইড্রোজেন সমন্ময়ে গঠিত। এতে কার্বন ও হাইড্রোজেন সমযোজী বন্ধনে আবদ্ধ থাকে। হাইড্রোকার্বনসমুহকে (</a:t>
            </a:r>
            <a:r>
              <a:rPr lang="en-US" sz="2800" b="1" dirty="0" err="1" smtClean="0"/>
              <a:t>CxHy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হিসাবে লেখা হয়। যেমন; মিথেন(</a:t>
            </a:r>
            <a:r>
              <a:rPr lang="en-US" sz="2800" b="1" dirty="0" smtClean="0"/>
              <a:t>CH</a:t>
            </a:r>
            <a:r>
              <a:rPr lang="en-US" sz="2000" b="1" dirty="0" smtClean="0"/>
              <a:t>4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ইথেন(</a:t>
            </a:r>
            <a:r>
              <a:rPr lang="en-US" sz="2800" b="1" dirty="0" smtClean="0"/>
              <a:t>C</a:t>
            </a:r>
            <a:r>
              <a:rPr lang="en-US" sz="2000" b="1" dirty="0" smtClean="0"/>
              <a:t>2</a:t>
            </a:r>
            <a:r>
              <a:rPr lang="en-US" sz="2800" b="1" dirty="0" smtClean="0"/>
              <a:t>H</a:t>
            </a:r>
            <a:r>
              <a:rPr lang="en-US" sz="2000" b="1" dirty="0" smtClean="0"/>
              <a:t>6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ইথিন(</a:t>
            </a:r>
            <a:r>
              <a:rPr lang="en-US" sz="2800" b="1" dirty="0" smtClean="0"/>
              <a:t>C</a:t>
            </a:r>
            <a:r>
              <a:rPr lang="en-US" sz="2000" b="1" dirty="0" smtClean="0"/>
              <a:t>2</a:t>
            </a:r>
            <a:r>
              <a:rPr lang="en-US" sz="2800" b="1" dirty="0" smtClean="0"/>
              <a:t>H</a:t>
            </a:r>
            <a:r>
              <a:rPr lang="en-US" sz="2000" b="1" dirty="0" smtClean="0"/>
              <a:t>4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সাইক্লোহেক্সেন(</a:t>
            </a:r>
            <a:r>
              <a:rPr lang="en-US" sz="2800" b="1" dirty="0" smtClean="0"/>
              <a:t>C</a:t>
            </a:r>
            <a:r>
              <a:rPr lang="en-US" sz="2000" b="1" dirty="0" smtClean="0"/>
              <a:t>6</a:t>
            </a:r>
            <a:r>
              <a:rPr lang="en-US" sz="2800" b="1" dirty="0" smtClean="0"/>
              <a:t>H</a:t>
            </a:r>
            <a:r>
              <a:rPr lang="en-US" sz="2000" b="1" dirty="0" smtClean="0"/>
              <a:t>12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বেনজিন(</a:t>
            </a:r>
            <a:r>
              <a:rPr lang="en-US" sz="2800" b="1" dirty="0" smtClean="0"/>
              <a:t>C</a:t>
            </a:r>
            <a:r>
              <a:rPr lang="en-US" sz="2000" b="1" dirty="0" smtClean="0"/>
              <a:t>6</a:t>
            </a:r>
            <a:r>
              <a:rPr lang="en-US" sz="2800" b="1" dirty="0" smtClean="0"/>
              <a:t>H</a:t>
            </a:r>
            <a:r>
              <a:rPr lang="en-US" sz="2000" b="1" dirty="0" smtClean="0"/>
              <a:t>6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হাইড্রোকার্বনকে প্রধানত দুই ভাগে ভাগ করা হয়। 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অ্যালিফেটিক হাইড্রোকার্বন ও 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অ্যারোমেটিক হাইড্রোকার্বন।</a:t>
            </a:r>
          </a:p>
          <a:p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অ্যালিফেটিক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হাইড্রোকার্বনঃ- তোমরা আলমারিতে ন্যাপথলিন এবং সাপ তাড়াতে ফেনল ব্যবহার কর যা অ্যারোমেটিক যৌগ যেমন;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8955" y="115851"/>
            <a:ext cx="7744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5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হাইড্রোকার্বনের ধারণা ও শ্রেণীবিভাগ</a:t>
            </a:r>
            <a:endParaRPr lang="en-US" sz="54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307305" y="4596063"/>
            <a:ext cx="5534526" cy="72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252" y="5134708"/>
            <a:ext cx="2188746" cy="1145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759" y="5092505"/>
            <a:ext cx="2524125" cy="11518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746" y="5064369"/>
            <a:ext cx="2410327" cy="12844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76349" y="6244390"/>
            <a:ext cx="154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ন্যাপথলিন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168192" y="6334780"/>
            <a:ext cx="1952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বেনজিন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472989" y="6334780"/>
            <a:ext cx="1299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ফেনল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342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7018" cy="13161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5466" y="1274164"/>
            <a:ext cx="9891463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bn-BD" sz="320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অ্যারোমেটিক যৌগসমুহ সাধারনত ৫,৬ বা ৭ সদস্যের সমতলীয় চক্রীয় যৌগ। এতে একান্তর </a:t>
            </a:r>
          </a:p>
          <a:p>
            <a:pPr algn="just"/>
            <a:r>
              <a:rPr lang="bn-BD" sz="320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দ্বি-বন্ধন থাকে, অথাৎ কার্বন-কার্বন একটি একক বন্ধন এবং একটি দ্বি-বন্ধন থাকে। </a:t>
            </a:r>
          </a:p>
          <a:p>
            <a:pPr algn="just"/>
            <a:r>
              <a:rPr lang="bn-BD" sz="320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অ্যারোমেটিক বৈশিষ্ট্যবিহীন হাইড্রোকার্বঙ্কে অ্যালিফেটিক যৌগ বলে। অ্যালিফেটিক হাইড্রোকার্বন দুই প্রকার যথা; (১) মুক্ত শিকল হাইড্রোকার্বন (২) বদ্ধ শিকল হাইড্রোকার্বন </a:t>
            </a:r>
            <a:r>
              <a:rPr lang="bn-BD" sz="280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10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0633" y="959370"/>
            <a:ext cx="10466554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just">
              <a:buAutoNum type="arabicParenBoth"/>
            </a:pPr>
            <a:r>
              <a:rPr lang="bn-BD" sz="3200" b="1" dirty="0" smtClean="0">
                <a:ln w="0"/>
                <a:solidFill>
                  <a:srgbClr val="B30D8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 </a:t>
            </a:r>
            <a:r>
              <a:rPr lang="bn-BD" sz="3200" b="1" dirty="0">
                <a:ln w="0"/>
                <a:solidFill>
                  <a:srgbClr val="B30D8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শিকল </a:t>
            </a:r>
            <a:r>
              <a:rPr lang="bn-BD" sz="3200" b="1" dirty="0" smtClean="0">
                <a:ln w="0"/>
                <a:solidFill>
                  <a:srgbClr val="B30D8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হাইড্রোকার্বনঃ- যে সকল হাইড্রোকার্বনে কার্বন শিকলে কমপক্ষে দুটি প্রান্তীয়</a:t>
            </a:r>
          </a:p>
          <a:p>
            <a:pPr algn="just"/>
            <a:r>
              <a:rPr lang="bn-BD" sz="3200" b="1" dirty="0" smtClean="0">
                <a:ln w="0"/>
                <a:solidFill>
                  <a:srgbClr val="B30D8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 পরমানু থাকে তাদেরকে মুক্ত শিকল হাইড্রোকার্বন বলে। যেমন; মিথেন (</a:t>
            </a:r>
            <a:r>
              <a:rPr lang="en-US" sz="3200" b="1" dirty="0">
                <a:solidFill>
                  <a:srgbClr val="B30D8F"/>
                </a:solidFill>
              </a:rPr>
              <a:t>CH4</a:t>
            </a:r>
            <a:r>
              <a:rPr lang="bn-BD" sz="3200" b="1" dirty="0" smtClean="0">
                <a:ln w="0"/>
                <a:solidFill>
                  <a:srgbClr val="B30D8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ইথেন (</a:t>
            </a:r>
            <a:r>
              <a:rPr lang="en-US" sz="3200" b="1" dirty="0" smtClean="0">
                <a:solidFill>
                  <a:srgbClr val="B30D8F"/>
                </a:solidFill>
              </a:rPr>
              <a:t>H3C</a:t>
            </a:r>
            <a:r>
              <a:rPr lang="en-US" sz="3200" b="1" dirty="0">
                <a:solidFill>
                  <a:srgbClr val="B30D8F"/>
                </a:solidFill>
              </a:rPr>
              <a:t>–</a:t>
            </a:r>
            <a:r>
              <a:rPr lang="en-US" sz="3200" b="1" dirty="0" smtClean="0">
                <a:solidFill>
                  <a:srgbClr val="B30D8F"/>
                </a:solidFill>
              </a:rPr>
              <a:t> CH</a:t>
            </a:r>
            <a:r>
              <a:rPr lang="en-US" sz="3200" b="1" dirty="0">
                <a:solidFill>
                  <a:srgbClr val="B30D8F"/>
                </a:solidFill>
              </a:rPr>
              <a:t>3</a:t>
            </a:r>
            <a:r>
              <a:rPr lang="bn-BD" sz="3200" b="1" dirty="0" smtClean="0">
                <a:ln w="0"/>
                <a:solidFill>
                  <a:srgbClr val="B30D8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3200" b="1" dirty="0" smtClean="0">
                <a:ln w="0"/>
                <a:solidFill>
                  <a:srgbClr val="B30D8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0"/>
                <a:solidFill>
                  <a:srgbClr val="B30D8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ইথিন (</a:t>
            </a:r>
            <a:r>
              <a:rPr lang="en-US" sz="3200" b="1" dirty="0" smtClean="0">
                <a:solidFill>
                  <a:srgbClr val="B30D8F"/>
                </a:solidFill>
              </a:rPr>
              <a:t>H2C </a:t>
            </a:r>
            <a:r>
              <a:rPr lang="el-GR" sz="3200" b="1" dirty="0">
                <a:solidFill>
                  <a:srgbClr val="B30D8F"/>
                </a:solidFill>
              </a:rPr>
              <a:t>=</a:t>
            </a:r>
            <a:r>
              <a:rPr lang="en-US" sz="3200" b="1" dirty="0" smtClean="0">
                <a:solidFill>
                  <a:srgbClr val="B30D8F"/>
                </a:solidFill>
              </a:rPr>
              <a:t> CH2</a:t>
            </a:r>
            <a:r>
              <a:rPr lang="bn-BD" sz="3200" b="1" dirty="0" smtClean="0">
                <a:ln w="0"/>
                <a:solidFill>
                  <a:srgbClr val="B30D8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।</a:t>
            </a:r>
          </a:p>
          <a:p>
            <a:pPr algn="ctr"/>
            <a:r>
              <a:rPr lang="bn-BD" sz="3200" b="1" cap="none" spc="0" dirty="0" smtClean="0">
                <a:ln w="0"/>
                <a:solidFill>
                  <a:srgbClr val="B30D8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 শিকল হাইড্রোকার্বনকে দুই ভাগে ভাগ করা হয়। (ক) সম্পৃক্ত ও (খ) অসম্পৃক্ত হাইড্রোকার্বন</a:t>
            </a:r>
          </a:p>
          <a:p>
            <a:pPr algn="ctr"/>
            <a:r>
              <a:rPr lang="bn-BD" sz="3200" b="1" dirty="0">
                <a:ln w="0"/>
                <a:solidFill>
                  <a:srgbClr val="B30D8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3200" b="1" dirty="0" smtClean="0">
                <a:ln w="0"/>
                <a:solidFill>
                  <a:srgbClr val="B30D8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সম্পৃক্ত হাইড্রোকার্বনঃ- কার্বন শিকলে কার্বন পরমানুসমুহ একক সমযোজী বন্ধনে আবদ্ধ থাকে এবং কার্বনের অবশিষ্ট যোজ্যতা হাইড্রোজেন দ্বারা পুর্ণ হয়। এদের অ্যালকেন বলা হয়।</a:t>
            </a:r>
          </a:p>
          <a:p>
            <a:pPr algn="ctr"/>
            <a:r>
              <a:rPr lang="bn-BD" sz="3200" b="1" cap="none" spc="0" dirty="0" smtClean="0">
                <a:ln w="0"/>
                <a:solidFill>
                  <a:srgbClr val="B30D8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যেমন;- </a:t>
            </a:r>
            <a:r>
              <a:rPr lang="en-US" sz="3200" b="1" dirty="0" smtClean="0">
                <a:solidFill>
                  <a:srgbClr val="B30D8F"/>
                </a:solidFill>
              </a:rPr>
              <a:t>H3C– CH3</a:t>
            </a:r>
            <a:r>
              <a:rPr lang="bn-BD" sz="3200" b="1" dirty="0" smtClean="0">
                <a:solidFill>
                  <a:srgbClr val="B30D8F"/>
                </a:solidFill>
              </a:rPr>
              <a:t>,</a:t>
            </a:r>
            <a:r>
              <a:rPr lang="en-US" sz="3200" b="1" dirty="0" smtClean="0">
                <a:solidFill>
                  <a:srgbClr val="B30D8F"/>
                </a:solidFill>
              </a:rPr>
              <a:t> </a:t>
            </a:r>
            <a:r>
              <a:rPr lang="bn-BD" sz="3200" b="1" dirty="0" smtClean="0">
                <a:solidFill>
                  <a:srgbClr val="B30D8F"/>
                </a:solidFill>
              </a:rPr>
              <a:t> </a:t>
            </a:r>
            <a:r>
              <a:rPr lang="en-US" sz="3200" b="1" dirty="0" smtClean="0">
                <a:solidFill>
                  <a:srgbClr val="B30D8F"/>
                </a:solidFill>
              </a:rPr>
              <a:t>H3C–CH2– </a:t>
            </a:r>
            <a:r>
              <a:rPr lang="en-US" sz="3200" b="1" dirty="0">
                <a:solidFill>
                  <a:srgbClr val="B30D8F"/>
                </a:solidFill>
              </a:rPr>
              <a:t>CH3</a:t>
            </a:r>
            <a:r>
              <a:rPr lang="bn-BD" sz="3200" b="1" dirty="0">
                <a:solidFill>
                  <a:srgbClr val="B30D8F"/>
                </a:solidFill>
              </a:rPr>
              <a:t>, 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B30D8F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10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4264" y="1455821"/>
            <a:ext cx="97914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অসম্পৃক্ত </a:t>
            </a:r>
            <a:r>
              <a:rPr lang="bn-BD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হাইড্রোকার্বন;- কার্বন শিকল অন্তত দুটি কার্বন পরমানু দ্বি-বন্ধন অথবা ত্রিবন্ধনে আবদ্ধ থাকে এবং </a:t>
            </a:r>
            <a:r>
              <a:rPr lang="bn-BD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কার্বনের অবশিষ্ট যোজ্যতা হাইড্রোজেন দ্বারা পুর্ণ হয়। </a:t>
            </a:r>
            <a:r>
              <a:rPr lang="bn-BD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যেমন;- </a:t>
            </a:r>
            <a:r>
              <a:rPr lang="bn-BD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ইথিন (</a:t>
            </a:r>
            <a:r>
              <a:rPr lang="en-US" sz="3200" b="1" dirty="0">
                <a:solidFill>
                  <a:srgbClr val="FF0000"/>
                </a:solidFill>
              </a:rPr>
              <a:t>H2C </a:t>
            </a:r>
            <a:r>
              <a:rPr lang="el-GR" sz="3200" b="1" dirty="0">
                <a:solidFill>
                  <a:srgbClr val="FF0000"/>
                </a:solidFill>
              </a:rPr>
              <a:t>=</a:t>
            </a:r>
            <a:r>
              <a:rPr lang="en-US" sz="3200" b="1" dirty="0">
                <a:solidFill>
                  <a:srgbClr val="FF0000"/>
                </a:solidFill>
              </a:rPr>
              <a:t> CH2</a:t>
            </a:r>
            <a:r>
              <a:rPr lang="bn-BD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ইথাইন  </a:t>
            </a:r>
            <a:r>
              <a:rPr lang="bn-BD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</a:rPr>
              <a:t>HC Ξ CH</a:t>
            </a:r>
            <a:r>
              <a:rPr lang="bn-BD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, প্রোপিন (</a:t>
            </a:r>
            <a:r>
              <a:rPr lang="en-US" sz="3200" b="1" dirty="0">
                <a:solidFill>
                  <a:srgbClr val="FF0000"/>
                </a:solidFill>
              </a:rPr>
              <a:t>H3C </a:t>
            </a:r>
            <a:r>
              <a:rPr lang="en-US" sz="3200" b="1" dirty="0" smtClean="0">
                <a:solidFill>
                  <a:srgbClr val="FF0000"/>
                </a:solidFill>
              </a:rPr>
              <a:t>–HC </a:t>
            </a:r>
            <a:r>
              <a:rPr lang="el-GR" sz="3200" b="1" dirty="0">
                <a:solidFill>
                  <a:srgbClr val="FF0000"/>
                </a:solidFill>
              </a:rPr>
              <a:t>=</a:t>
            </a:r>
            <a:r>
              <a:rPr lang="en-US" sz="3200" b="1" dirty="0">
                <a:solidFill>
                  <a:srgbClr val="FF0000"/>
                </a:solidFill>
              </a:rPr>
              <a:t> CH2</a:t>
            </a:r>
            <a:r>
              <a:rPr lang="bn-BD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 আবার দুই ভাগে ভাগ করা হয়। যথা;- (১) অ্যালকিন ও (২) অ্যালকাইন</a:t>
            </a:r>
          </a:p>
          <a:p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(১)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অ্যালকিন;- দ্বিবন্ধন যুক্ত হাইড্রোকার্বন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(২)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অ্যালকাইন;- ত্রিবন্ধন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হাইড্রোকার্বন।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254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4264" y="1455821"/>
            <a:ext cx="979144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বদ্ধ শিকল অসম্পৃক্ত হাইড্রোকার্বনকে অ্যালিসাক্লিক যৌগ বলে। বদ্ধ শিকল বিশিষ্ট অ্যালিসাইক্লিক হাইড্রোকার্বনের কার্বন শিকলে এক বা একাধিক একক বন্ধন বা দ্বিবন্ধন থাকতে পারে। এদেরকে দুই ভাগে ভাগ করা যায়। </a:t>
            </a:r>
            <a:endParaRPr lang="en-US" sz="3200" b="1" dirty="0" smtClean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যথা- (ক) সম্পৃক্ত </a:t>
            </a:r>
            <a:r>
              <a:rPr lang="bn-BD" sz="3200" b="1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অ্যালিসাক্লিক </a:t>
            </a:r>
            <a:r>
              <a:rPr lang="bn-BD" sz="3200" b="1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3200" b="1" dirty="0" smtClean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BD" sz="3200" b="1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অসম্পৃক্ত অ্যালিসাক্লিক হাইড্রোকার্বন।</a:t>
            </a:r>
            <a:endParaRPr lang="bn-BD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254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474" y="193963"/>
            <a:ext cx="56919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873490" y="2871496"/>
            <a:ext cx="273132" cy="35625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704646" y="2789351"/>
            <a:ext cx="7938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" pitchFamily="2" charset="0"/>
                <a:cs typeface="Nikosh" pitchFamily="2" charset="0"/>
              </a:rPr>
              <a:t>বেনজিন অ্যারোমেটিক হাইড্রোকার্বন কেন?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76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 173"/>
          <p:cNvGrpSpPr/>
          <p:nvPr/>
        </p:nvGrpSpPr>
        <p:grpSpPr>
          <a:xfrm>
            <a:off x="2391508" y="732675"/>
            <a:ext cx="7090116" cy="5561351"/>
            <a:chOff x="-1030019" y="3226303"/>
            <a:chExt cx="10843859" cy="3331079"/>
          </a:xfrm>
        </p:grpSpPr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30019" y="3226303"/>
              <a:ext cx="10843859" cy="3331079"/>
            </a:xfrm>
            <a:prstGeom prst="rect">
              <a:avLst/>
            </a:prstGeom>
          </p:spPr>
        </p:pic>
        <p:sp>
          <p:nvSpPr>
            <p:cNvPr id="176" name="TextBox 175"/>
            <p:cNvSpPr txBox="1"/>
            <p:nvPr/>
          </p:nvSpPr>
          <p:spPr>
            <a:xfrm>
              <a:off x="88490" y="4144700"/>
              <a:ext cx="9032935" cy="1419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3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</a:t>
              </a:r>
              <a:r>
                <a:rPr lang="bn-IN" sz="40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কাজ </a:t>
              </a:r>
            </a:p>
            <a:p>
              <a:pPr algn="just"/>
              <a:endPara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bn-IN" sz="3600" b="1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হাইড্রোকার্বন-এর প্রকারভেদ </a:t>
              </a:r>
            </a:p>
            <a:p>
              <a:pPr algn="just"/>
              <a:r>
                <a:rPr lang="bn-IN" sz="3600" b="1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আলোচনা</a:t>
              </a:r>
              <a:r>
                <a:rPr lang="bn-BD" sz="3600" b="1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কর। </a:t>
              </a:r>
              <a:endPara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44004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1" y="2330329"/>
            <a:ext cx="4468969" cy="4289412"/>
          </a:xfrm>
          <a:prstGeom prst="round2DiagRect">
            <a:avLst>
              <a:gd name="adj1" fmla="val 16667"/>
              <a:gd name="adj2" fmla="val 10646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557029" y="279844"/>
            <a:ext cx="5499278" cy="12621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57029" y="352217"/>
            <a:ext cx="54992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/>
              <a:t>ধন্যবাদ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6170742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465293" y="-44669"/>
            <a:ext cx="7696200" cy="1752600"/>
          </a:xfrm>
          <a:prstGeom prst="horizontalScroll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GB" sz="6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 descr="Abu Yousho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3532" y="2176620"/>
            <a:ext cx="4803820" cy="335476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61585" y="2176620"/>
            <a:ext cx="6096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/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মোহাম্মদ আবু ইউসুফ</a:t>
            </a:r>
          </a:p>
          <a:p>
            <a:pPr lvl="0" algn="ctr" defTabSz="914400"/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অধ্যক্ষ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 defTabSz="914400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নবারূণ উচ্চ বিদ্যালয়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 defTabSz="914400"/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দক্ষিণসুরমা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 defTabSz="914400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মোবাঃ ০১৭১৮৩৫০৭৯০</a:t>
            </a:r>
          </a:p>
          <a:p>
            <a:pPr lvl="0" algn="ctr" defTabSz="914400"/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E</a:t>
            </a:r>
            <a:r>
              <a:rPr lang="bn-BD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m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ail: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mayoushof@gmail.com</a:t>
            </a:r>
            <a:endParaRPr lang="en-GB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9981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75786" y="476519"/>
            <a:ext cx="2577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38830" y="1803042"/>
            <a:ext cx="11174128" cy="4377902"/>
            <a:chOff x="762000" y="3352800"/>
            <a:chExt cx="6638925" cy="2819400"/>
          </a:xfrm>
        </p:grpSpPr>
        <p:sp>
          <p:nvSpPr>
            <p:cNvPr id="4" name="Rounded Rectangle 3"/>
            <p:cNvSpPr/>
            <p:nvPr/>
          </p:nvSpPr>
          <p:spPr>
            <a:xfrm>
              <a:off x="762000" y="3352800"/>
              <a:ext cx="3962400" cy="2819400"/>
            </a:xfrm>
            <a:prstGeom prst="roundRect">
              <a:avLst/>
            </a:prstGeom>
            <a:solidFill>
              <a:srgbClr val="00B0F0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রসায়ন</a:t>
              </a: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একাদশ </a:t>
              </a:r>
            </a:p>
            <a:p>
              <a:pPr algn="ctr"/>
              <a:r>
                <a:rPr lang="bn-BD" sz="280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জীবাশ্ম জালানী</a:t>
              </a:r>
              <a:endPara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15" t="5644"/>
            <a:stretch/>
          </p:blipFill>
          <p:spPr>
            <a:xfrm>
              <a:off x="5410200" y="3505200"/>
              <a:ext cx="1990725" cy="24383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4954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57600" y="260252"/>
            <a:ext cx="5245768" cy="769441"/>
          </a:xfrm>
          <a:prstGeom prst="rect">
            <a:avLst/>
          </a:prstGeom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pPr algn="ctr"/>
            <a:r>
              <a:rPr lang="bn-BD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আচরনিক উদ্দেশ্য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5073" y="1706802"/>
            <a:ext cx="773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জীবাশ্ম জ্বালানীর ধারণা ব্যাখ্যা করতে পারবে 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6676" y="2569143"/>
            <a:ext cx="9534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হাইড্রোকার্বনের ধারনা ও শ্রেণীবিভাগ ব্যাখ্যা করতে পারবে </a:t>
            </a:r>
            <a:endParaRPr lang="en-US" sz="24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4679" y="3339911"/>
            <a:ext cx="917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সম্পৃক্ত ও অসম্পৃক্ত হাইড্রোকার্বনের প্রস্তুতের বিক্রিয়া ও ধর্ম ব্যাখ্যা করতে পারবে  </a:t>
            </a:r>
            <a:r>
              <a:rPr lang="bn-BD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7443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96856" y="246743"/>
            <a:ext cx="69617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গুলো</a:t>
            </a:r>
            <a:r>
              <a:rPr lang="bn-BD" sz="4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লক্ষ্য কর। </a:t>
            </a:r>
            <a:endParaRPr lang="en-US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979" y="1082842"/>
            <a:ext cx="4543926" cy="525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031" y="1114926"/>
            <a:ext cx="4475747" cy="527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808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6126" y="1515737"/>
            <a:ext cx="4730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 সম্পদ- জীবাশ্ম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6518" y="344452"/>
            <a:ext cx="3199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bn-BD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আজি</a:t>
            </a:r>
            <a:r>
              <a:rPr lang="bn-BD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 পাঠ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48" y="2923674"/>
            <a:ext cx="8121316" cy="377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752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2116" y="505326"/>
            <a:ext cx="6304547" cy="646331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bn-BD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জীবাশ্ম জ্বালানীর ধারণা</a:t>
            </a:r>
            <a:endParaRPr lang="en-US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8484" y="2117558"/>
            <a:ext cx="97576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কয়লা ,তেল ও প্রাকৃতিক গ্যাস জীবাশ্ম জ্বালানীর উদাহরন। প্রাগৈতিহাসসিক কালে উদ্ভিদ ও জলাভুমির প্রাণী প্রাকৃতিক বিপর্যয়ে কাঁদামাটির স্তরে চাপা পড়ে।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কাঁদামাটির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 মৃত উদ্ভিদ ও প্রাণিদেহের বায়ুর উপস্থিতজনিত ক্ষয় রোধ করে। ভু-প্রকৃতি ও জলবায়ুর পরিবর্তনে উদ্ভিদ ও প্রাণীদেহ জলাভুমি ও বায়ুস্তরী নিচে ছিদ্রবিহীন শিলাখন্ডের দুটি স্তরের মাঝে আটকা পড়ে।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689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2116" y="505326"/>
            <a:ext cx="6304547" cy="646331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bn-BD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জীবাশ্ম জ্বালানীর ধারণা</a:t>
            </a:r>
            <a:endParaRPr lang="en-US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1761" y="2403038"/>
            <a:ext cx="101483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 তাপ ও চাপে বায়ুর অনুপস্থিতে উদ্ভিদ ও প্রাণীদেহ হাজার হাজার বছরে ক্ষয়প্রাপ্ত হয়ে জীবাশ্ম জ্বালানীতে পরিনত হয়। উদ্ভিদ দেহ মাটির নিচে পরিবর্তিত হয়ে কয়লায় রুপান্তরিত হয়। অপরদিকে জলাভুমির ক্ষুদ্র প্রাণীসত্বা একই ভাবে তেল বা পেট্রোলিয়ামে পরিনত হয়।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23689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8211" y="360948"/>
            <a:ext cx="6870031" cy="646331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bn-BD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ছকটি লক্ষ্য কর</a:t>
            </a:r>
            <a:endParaRPr lang="en-US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642410" y="1347538"/>
            <a:ext cx="9611744" cy="1979040"/>
            <a:chOff x="1642410" y="1347538"/>
            <a:chExt cx="9611744" cy="1979040"/>
          </a:xfrm>
        </p:grpSpPr>
        <p:sp>
          <p:nvSpPr>
            <p:cNvPr id="3" name="TextBox 2"/>
            <p:cNvSpPr txBox="1"/>
            <p:nvPr/>
          </p:nvSpPr>
          <p:spPr>
            <a:xfrm>
              <a:off x="5137485" y="1347538"/>
              <a:ext cx="25386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B9BD0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হাইড্রোকার্বন</a:t>
              </a:r>
              <a:endParaRPr lang="en-US" sz="3600" dirty="0">
                <a:solidFill>
                  <a:srgbClr val="B9BD03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6172200" y="1949116"/>
              <a:ext cx="0" cy="49329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418348" y="2478505"/>
              <a:ext cx="7603958" cy="2406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406315" y="2502569"/>
              <a:ext cx="12032" cy="28875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0034336" y="2514600"/>
              <a:ext cx="0" cy="32485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642410" y="2758387"/>
              <a:ext cx="20836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অ্যারোমেটিক</a:t>
              </a:r>
              <a:endPara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035716" y="2803358"/>
              <a:ext cx="22184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অ্যালিফেটিক</a:t>
              </a:r>
              <a:endPara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74745" y="3118221"/>
            <a:ext cx="6982081" cy="1169037"/>
            <a:chOff x="5519716" y="3148202"/>
            <a:chExt cx="6982081" cy="1169037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9710039" y="3148202"/>
              <a:ext cx="1" cy="336884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7543799" y="3501190"/>
              <a:ext cx="3356811" cy="2406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7543800" y="3537285"/>
              <a:ext cx="12031" cy="28875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0876547" y="3549317"/>
              <a:ext cx="1" cy="28875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519716" y="3763848"/>
              <a:ext cx="33710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মুক্ত শিকল হাইড্রোকার্বন</a:t>
              </a:r>
              <a:endPara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013133" y="3794019"/>
              <a:ext cx="3488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বদ্ধ শিকল হাইড্রোকার্বন</a:t>
              </a:r>
              <a:endPara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895065" y="4199020"/>
            <a:ext cx="6292332" cy="1636578"/>
            <a:chOff x="1895065" y="4199020"/>
            <a:chExt cx="6292332" cy="1636578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6015789" y="4199020"/>
              <a:ext cx="12031" cy="38501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3056021" y="4572001"/>
              <a:ext cx="3935622" cy="5627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3056021" y="4608095"/>
              <a:ext cx="0" cy="2165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6997936" y="4666401"/>
              <a:ext cx="12032" cy="20453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895065" y="4790605"/>
              <a:ext cx="3141630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সম্পৃক্ত হাইড্রোকার্বন </a:t>
              </a:r>
              <a:r>
                <a:rPr lang="en-US" sz="28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BD" sz="28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অ্যালকেন</a:t>
              </a:r>
              <a:endPara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909171" y="4881491"/>
              <a:ext cx="227822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অসম্পৃক্ত হাইড্রোকার্বন</a:t>
              </a:r>
              <a:endPara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784431" y="4160890"/>
            <a:ext cx="4407569" cy="1603812"/>
            <a:chOff x="7784431" y="4160890"/>
            <a:chExt cx="4407569" cy="1603812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10695702" y="4160890"/>
              <a:ext cx="0" cy="2286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049126" y="4427621"/>
              <a:ext cx="3416968" cy="6015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8049125" y="4451684"/>
              <a:ext cx="12032" cy="25266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11454063" y="4523874"/>
              <a:ext cx="1" cy="300789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7784431" y="4692316"/>
              <a:ext cx="2048886" cy="954107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সম্পৃক্ত অ্যালিসাইক্লিক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074442" y="4810595"/>
              <a:ext cx="2117558" cy="954107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অসম্পৃক্ত 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অ্যালিসাইক্লিক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456313" y="5697418"/>
            <a:ext cx="5716666" cy="1160582"/>
            <a:chOff x="4456313" y="5697418"/>
            <a:chExt cx="5716666" cy="1160582"/>
          </a:xfrm>
        </p:grpSpPr>
        <p:grpSp>
          <p:nvGrpSpPr>
            <p:cNvPr id="40" name="Group 39"/>
            <p:cNvGrpSpPr/>
            <p:nvPr/>
          </p:nvGrpSpPr>
          <p:grpSpPr>
            <a:xfrm>
              <a:off x="5232627" y="5903990"/>
              <a:ext cx="4044646" cy="375013"/>
              <a:chOff x="3966534" y="5889923"/>
              <a:chExt cx="4044646" cy="375013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3980601" y="5889923"/>
                <a:ext cx="4030579" cy="84221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3966534" y="5930088"/>
                <a:ext cx="12031" cy="240632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>
                <a:off x="7958983" y="6000241"/>
                <a:ext cx="0" cy="264695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TextBox 55"/>
            <p:cNvSpPr txBox="1"/>
            <p:nvPr/>
          </p:nvSpPr>
          <p:spPr>
            <a:xfrm>
              <a:off x="4456313" y="6334780"/>
              <a:ext cx="1515979" cy="523220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অ্যালকিন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452463" y="6334780"/>
              <a:ext cx="1720516" cy="523220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অ্যালকাইন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5400000">
              <a:off x="6676880" y="5838432"/>
              <a:ext cx="286966" cy="4937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48066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3085</TotalTime>
  <Words>580</Words>
  <Application>Microsoft Office PowerPoint</Application>
  <PresentationFormat>Custom</PresentationFormat>
  <Paragraphs>63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Windows User</cp:lastModifiedBy>
  <cp:revision>485</cp:revision>
  <dcterms:created xsi:type="dcterms:W3CDTF">2013-10-27T03:37:38Z</dcterms:created>
  <dcterms:modified xsi:type="dcterms:W3CDTF">2020-02-11T13:23:49Z</dcterms:modified>
</cp:coreProperties>
</file>