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5" r:id="rId2"/>
  </p:sldMasterIdLst>
  <p:notesMasterIdLst>
    <p:notesMasterId r:id="rId22"/>
  </p:notesMasterIdLst>
  <p:handoutMasterIdLst>
    <p:handoutMasterId r:id="rId23"/>
  </p:handoutMasterIdLst>
  <p:sldIdLst>
    <p:sldId id="271" r:id="rId3"/>
    <p:sldId id="272" r:id="rId4"/>
    <p:sldId id="273" r:id="rId5"/>
    <p:sldId id="269" r:id="rId6"/>
    <p:sldId id="257" r:id="rId7"/>
    <p:sldId id="278" r:id="rId8"/>
    <p:sldId id="267" r:id="rId9"/>
    <p:sldId id="277" r:id="rId10"/>
    <p:sldId id="263" r:id="rId11"/>
    <p:sldId id="280" r:id="rId12"/>
    <p:sldId id="281" r:id="rId13"/>
    <p:sldId id="268" r:id="rId14"/>
    <p:sldId id="264" r:id="rId15"/>
    <p:sldId id="258" r:id="rId16"/>
    <p:sldId id="259" r:id="rId17"/>
    <p:sldId id="260" r:id="rId18"/>
    <p:sldId id="262" r:id="rId19"/>
    <p:sldId id="26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95E9E539-4009-44FC-85F1-9679E8A0E789}">
          <p14:sldIdLst>
            <p14:sldId id="256"/>
            <p14:sldId id="271"/>
            <p14:sldId id="272"/>
            <p14:sldId id="273"/>
            <p14:sldId id="269"/>
            <p14:sldId id="257"/>
            <p14:sldId id="274"/>
            <p14:sldId id="278"/>
            <p14:sldId id="263"/>
            <p14:sldId id="265"/>
            <p14:sldId id="258"/>
            <p14:sldId id="277"/>
            <p14:sldId id="267"/>
            <p14:sldId id="264"/>
            <p14:sldId id="259"/>
            <p14:sldId id="268"/>
            <p14:sldId id="266"/>
            <p14:sldId id="260"/>
            <p14:sldId id="262"/>
            <p14:sldId id="261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660033"/>
    <a:srgbClr val="1A0183"/>
    <a:srgbClr val="00B050"/>
    <a:srgbClr val="92D050"/>
    <a:srgbClr val="BFBFBF"/>
    <a:srgbClr val="000000"/>
    <a:srgbClr val="7F6000"/>
    <a:srgbClr val="FBE5D6"/>
    <a:srgbClr val="C5E0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60" autoAdjust="0"/>
    <p:restoredTop sz="94660"/>
  </p:normalViewPr>
  <p:slideViewPr>
    <p:cSldViewPr snapToGrid="0">
      <p:cViewPr>
        <p:scale>
          <a:sx n="69" d="100"/>
          <a:sy n="69" d="100"/>
        </p:scale>
        <p:origin x="-570" y="-8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AA166-5619-4A89-9933-8CF8E426B6DA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AD95E-2BCE-4709-AB53-BCCE1741A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1197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020E9-F659-4B8D-B284-1B387F2CE08D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2A6F-5597-42BD-98CF-B00EC2516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93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26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A6F-5597-42BD-98CF-B00EC25167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71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A6F-5597-42BD-98CF-B00EC25167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A6F-5597-42BD-98CF-B00EC25167E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37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82196"/>
            <a:ext cx="12192000" cy="951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সুজন চন্দ্র দে,</a:t>
            </a:r>
            <a:r>
              <a:rPr lang="bn-BD" sz="700" dirty="0" smtClean="0"/>
              <a:t> </a:t>
            </a:r>
            <a:r>
              <a:rPr lang="bn-BD" dirty="0" smtClean="0"/>
              <a:t>সহকারি শিক্ষক (বিজ্ঞান),</a:t>
            </a:r>
            <a:r>
              <a:rPr lang="bn-BD" sz="1400" dirty="0" smtClean="0"/>
              <a:t> </a:t>
            </a:r>
            <a:r>
              <a:rPr lang="bn-BD" dirty="0" smtClean="0"/>
              <a:t>রণিখাই হুমায়ূন রশীদ চৌধূরী উচ্চ বিদ্যালয়, কোম্পানীগঞ্জ, সিলেট।</a:t>
            </a:r>
            <a:endParaRPr lang="en-US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420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557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24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93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17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430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3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888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82196"/>
            <a:ext cx="12192000" cy="951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সুজন চন্দ্র দে,</a:t>
            </a:r>
            <a:r>
              <a:rPr lang="bn-BD" sz="700" dirty="0" smtClean="0"/>
              <a:t> </a:t>
            </a:r>
            <a:r>
              <a:rPr lang="bn-BD" dirty="0" smtClean="0"/>
              <a:t>সহকারি শিক্ষক (বিজ্ঞান),</a:t>
            </a:r>
            <a:r>
              <a:rPr lang="bn-BD" sz="1400" dirty="0" smtClean="0"/>
              <a:t> </a:t>
            </a:r>
            <a:r>
              <a:rPr lang="bn-BD" dirty="0" smtClean="0"/>
              <a:t>রণিখাই হুমায়ূন রশীদ চৌধূরী উচ্চ বিদ্যালয়, কোম্পানীগঞ্জ, সিলেট।</a:t>
            </a:r>
            <a:endParaRPr lang="en-US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7730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82196"/>
            <a:ext cx="12192000" cy="951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সুজন চন্দ্র দে,</a:t>
            </a:r>
            <a:r>
              <a:rPr lang="bn-BD" sz="700" dirty="0" smtClean="0"/>
              <a:t> </a:t>
            </a:r>
            <a:r>
              <a:rPr lang="bn-BD" dirty="0" smtClean="0"/>
              <a:t>সহকারি শিক্ষক (বিজ্ঞান),</a:t>
            </a:r>
            <a:r>
              <a:rPr lang="bn-BD" sz="1400" dirty="0" smtClean="0"/>
              <a:t> </a:t>
            </a:r>
            <a:r>
              <a:rPr lang="bn-BD" dirty="0" smtClean="0"/>
              <a:t>রণিখাই হুমায়ূন রশীদ চৌধূরী উচ্চ বিদ্যালয়, কোম্পানীগঞ্জ, সিলেট।</a:t>
            </a:r>
            <a:endParaRPr lang="en-US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6696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82196"/>
            <a:ext cx="12192000" cy="951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সুজন চন্দ্র দে,</a:t>
            </a:r>
            <a:r>
              <a:rPr lang="bn-BD" sz="700" dirty="0" smtClean="0"/>
              <a:t> </a:t>
            </a:r>
            <a:r>
              <a:rPr lang="bn-BD" dirty="0" smtClean="0"/>
              <a:t>সহকারি শিক্ষক (বিজ্ঞান),</a:t>
            </a:r>
            <a:r>
              <a:rPr lang="bn-BD" sz="1400" dirty="0" smtClean="0"/>
              <a:t> </a:t>
            </a:r>
            <a:r>
              <a:rPr lang="bn-BD" dirty="0" smtClean="0"/>
              <a:t>রণিখাই হুমায়ূন রশীদ চৌধূরী উচ্চ বিদ্যালয়, কোম্পানীগঞ্জ, সিলেট।</a:t>
            </a:r>
            <a:endParaRPr lang="en-US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809173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সুজন চন্দ্র দে, সহকারি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341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71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09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14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0000">
                <a:alpha val="10000"/>
              </a:srgbClr>
            </a:gs>
            <a:gs pos="100000">
              <a:schemeClr val="accent6">
                <a:lumMod val="45000"/>
                <a:lumOff val="55000"/>
                <a:alpha val="46000"/>
              </a:schemeClr>
            </a:gs>
            <a:gs pos="100000">
              <a:schemeClr val="accent6">
                <a:lumMod val="45000"/>
                <a:lumOff val="55000"/>
                <a:alpha val="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03876" y="992887"/>
            <a:ext cx="888120" cy="5918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52" y="992889"/>
            <a:ext cx="884525" cy="5918085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5170"/>
            <a:ext cx="12192000" cy="951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সুজন চন্দ্র দে,</a:t>
            </a:r>
            <a:r>
              <a:rPr lang="bn-BD" sz="700" dirty="0" smtClean="0"/>
              <a:t> </a:t>
            </a:r>
            <a:r>
              <a:rPr lang="bn-BD" dirty="0" smtClean="0"/>
              <a:t>সহকারি শিক্ষক (বিজ্ঞান),</a:t>
            </a:r>
            <a:r>
              <a:rPr lang="bn-BD" sz="1400" dirty="0" smtClean="0"/>
              <a:t> </a:t>
            </a:r>
            <a:r>
              <a:rPr lang="bn-BD" dirty="0" smtClean="0"/>
              <a:t>রণিখাই হুমায়ূন রশীদ চৌধূরী উচ্চ বিদ্যালয়, কোম্পানীগঞ্জ, সিলেট।</a:t>
            </a:r>
            <a:endParaRPr lang="en-US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6953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0000">
                <a:alpha val="10000"/>
              </a:srgbClr>
            </a:gs>
            <a:gs pos="100000">
              <a:schemeClr val="accent6">
                <a:lumMod val="45000"/>
                <a:lumOff val="55000"/>
                <a:alpha val="46000"/>
              </a:schemeClr>
            </a:gs>
            <a:gs pos="100000">
              <a:schemeClr val="accent6">
                <a:lumMod val="45000"/>
                <a:lumOff val="55000"/>
                <a:alpha val="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A3DF6-0CBF-4AC0-A997-4B36232F926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2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2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74" t="3911" r="11965"/>
          <a:stretch/>
        </p:blipFill>
        <p:spPr>
          <a:xfrm>
            <a:off x="-102315" y="-185738"/>
            <a:ext cx="12425418" cy="8070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66985">
            <a:off x="10552072" y="9146934"/>
            <a:ext cx="1853968" cy="1295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907" y="-117610"/>
            <a:ext cx="902088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287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35907" y="5049484"/>
            <a:ext cx="370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 আইজ্যাক নিউটন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0" t="1428" r="3999" b="14286"/>
          <a:stretch/>
        </p:blipFill>
        <p:spPr>
          <a:xfrm>
            <a:off x="8666311" y="1052677"/>
            <a:ext cx="3268505" cy="4115201"/>
          </a:xfrm>
          <a:prstGeom prst="ellipse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46" y="179882"/>
            <a:ext cx="11903594" cy="5486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9587" y="3378034"/>
            <a:ext cx="7135318" cy="789232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বিজ্ঞানে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93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8 0.03399 L -0.15618 -0.43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4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-231"/>
          <a:stretch/>
        </p:blipFill>
        <p:spPr>
          <a:xfrm>
            <a:off x="0" y="0"/>
            <a:ext cx="12192000" cy="6887979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3152502" y="3358489"/>
            <a:ext cx="1569400" cy="1627115"/>
            <a:chOff x="3432799" y="2953942"/>
            <a:chExt cx="1723306" cy="172330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32799" y="2953942"/>
              <a:ext cx="1723306" cy="17233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68521" y="3508769"/>
              <a:ext cx="1091579" cy="83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সূর্য</a:t>
              </a:r>
              <a:endParaRPr lang="en-US" sz="3600" dirty="0"/>
            </a:p>
          </p:txBody>
        </p:sp>
      </p:grpSp>
      <p:pic>
        <p:nvPicPr>
          <p:cNvPr id="10" name="Picture 9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24841"/>
            <a:ext cx="709582" cy="740771"/>
          </a:xfrm>
          <a:prstGeom prst="rect">
            <a:avLst/>
          </a:prstGeom>
        </p:spPr>
      </p:pic>
      <p:pic>
        <p:nvPicPr>
          <p:cNvPr id="11" name="Picture 10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14748" y="4542822"/>
            <a:ext cx="1097698" cy="1145946"/>
          </a:xfrm>
          <a:prstGeom prst="rect">
            <a:avLst/>
          </a:prstGeom>
        </p:spPr>
      </p:pic>
      <p:pic>
        <p:nvPicPr>
          <p:cNvPr id="12" name="Picture 11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7546" y="2506275"/>
            <a:ext cx="698758" cy="729471"/>
          </a:xfrm>
          <a:prstGeom prst="rect">
            <a:avLst/>
          </a:prstGeom>
        </p:spPr>
      </p:pic>
      <p:pic>
        <p:nvPicPr>
          <p:cNvPr id="20" name="Picture 19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99089" y="1842077"/>
            <a:ext cx="872751" cy="91111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 rot="647394">
            <a:off x="3121102" y="-5599382"/>
            <a:ext cx="5844293" cy="19463993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                                                               </a:t>
            </a:r>
            <a:endParaRPr lang="en-US" dirty="0"/>
          </a:p>
        </p:txBody>
      </p:sp>
      <p:pic>
        <p:nvPicPr>
          <p:cNvPr id="23" name="Picture 22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9482" y="3118843"/>
            <a:ext cx="698758" cy="729471"/>
          </a:xfrm>
          <a:prstGeom prst="rect">
            <a:avLst/>
          </a:prstGeom>
        </p:spPr>
      </p:pic>
      <p:pic>
        <p:nvPicPr>
          <p:cNvPr id="24" name="Picture 23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638" y="2734367"/>
            <a:ext cx="698758" cy="7294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" t="1320" r="670" b="1613"/>
          <a:stretch/>
        </p:blipFill>
        <p:spPr>
          <a:xfrm>
            <a:off x="5653211" y="5189343"/>
            <a:ext cx="882875" cy="854436"/>
          </a:xfrm>
          <a:prstGeom prst="ellipse">
            <a:avLst/>
          </a:prstGeom>
        </p:spPr>
      </p:pic>
      <p:pic>
        <p:nvPicPr>
          <p:cNvPr id="25" name="Picture 24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58452" y="29185"/>
            <a:ext cx="872751" cy="911111"/>
          </a:xfrm>
          <a:prstGeom prst="rect">
            <a:avLst/>
          </a:prstGeom>
        </p:spPr>
      </p:pic>
      <p:pic>
        <p:nvPicPr>
          <p:cNvPr id="27" name="Picture 26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4598" y="2217872"/>
            <a:ext cx="872751" cy="911111"/>
          </a:xfrm>
          <a:prstGeom prst="rect">
            <a:avLst/>
          </a:prstGeom>
        </p:spPr>
      </p:pic>
      <p:pic>
        <p:nvPicPr>
          <p:cNvPr id="28" name="Picture 27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7414" y="4955487"/>
            <a:ext cx="698758" cy="72947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3927423" y="2978727"/>
            <a:ext cx="7516432" cy="121922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42416" y="4182958"/>
            <a:ext cx="2195148" cy="14835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812151" y="2622947"/>
            <a:ext cx="1692542" cy="143428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86691" y="4210666"/>
            <a:ext cx="3085702" cy="62457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29937" y="3967376"/>
            <a:ext cx="28031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পর্যায়কাল = T</a:t>
            </a:r>
            <a:r>
              <a:rPr lang="bn-BD" sz="40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5567" y="4294464"/>
            <a:ext cx="151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40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baseline="-250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6832" y="2695754"/>
            <a:ext cx="989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44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baseline="-250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18545" y="4302876"/>
            <a:ext cx="989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44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baseline="-250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083212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গড় দূরত্ব</a:t>
            </a:r>
            <a:r>
              <a:rPr lang="bn-BD" sz="4000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, </a:t>
            </a:r>
            <a:r>
              <a:rPr lang="bn-BD" sz="40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28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n-BD" sz="3200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 = </a:t>
            </a:r>
            <a:r>
              <a:rPr lang="bn-BD" sz="4000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(</a:t>
            </a:r>
            <a:r>
              <a:rPr lang="bn-BD" sz="40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28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+</a:t>
            </a:r>
            <a:r>
              <a:rPr lang="bn-BD" sz="40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28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+</a:t>
            </a:r>
            <a:r>
              <a:rPr lang="bn-BD" sz="40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28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+</a:t>
            </a:r>
            <a:r>
              <a:rPr lang="bn-BD" sz="40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32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4000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)/</a:t>
            </a:r>
            <a:r>
              <a:rPr lang="bn-BD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bn-BD" sz="4000" dirty="0" smtClean="0">
              <a:solidFill>
                <a:srgbClr val="70AD47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3547" y="-8197"/>
            <a:ext cx="10852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গ্রহের গতি সম্পর্কিত কেপলারের ৩য় সূত্র-   </a:t>
            </a:r>
            <a:endParaRPr lang="en-US" sz="4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87719" y="2794773"/>
            <a:ext cx="91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44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" t="1320" r="670" b="1613"/>
          <a:stretch/>
        </p:blipFill>
        <p:spPr>
          <a:xfrm>
            <a:off x="10935884" y="2599905"/>
            <a:ext cx="882875" cy="854436"/>
          </a:xfrm>
          <a:prstGeom prst="ellipse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" t="1320" r="670" b="1613"/>
          <a:stretch/>
        </p:blipFill>
        <p:spPr>
          <a:xfrm>
            <a:off x="4888715" y="2162464"/>
            <a:ext cx="882875" cy="854436"/>
          </a:xfrm>
          <a:prstGeom prst="ellipse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" t="1320" r="670" b="1613"/>
          <a:stretch/>
        </p:blipFill>
        <p:spPr>
          <a:xfrm>
            <a:off x="471055" y="4441651"/>
            <a:ext cx="882875" cy="854436"/>
          </a:xfrm>
          <a:prstGeom prst="ellipse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7652152" y="5934569"/>
            <a:ext cx="3820328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সুতরাং </a:t>
            </a:r>
            <a:r>
              <a:rPr lang="bn-BD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T</a:t>
            </a:r>
            <a:r>
              <a:rPr lang="bn-BD" sz="36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bn-BD" sz="3600" b="1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∞</a:t>
            </a:r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bn-BD" sz="44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32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n-BD" sz="44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b="1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8277" y="1473471"/>
            <a:ext cx="28031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গ্রহটি পৃথিবী হলে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97586"/>
            <a:ext cx="121919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bn-BD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প্রতিটি </a:t>
            </a:r>
            <a:r>
              <a:rPr lang="bn-BD" sz="3600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গ্রহের পর্যায়কালের বর্গ সূর্য হতে ঐ গ্রহের গড়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দূরত্বের</a:t>
            </a:r>
            <a:r>
              <a:rPr lang="bn-BD" sz="3600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 ঘনফলের সমানুপাতিক ।</a:t>
            </a:r>
          </a:p>
        </p:txBody>
      </p:sp>
    </p:spTree>
    <p:extLst>
      <p:ext uri="{BB962C8B-B14F-4D97-AF65-F5344CB8AC3E}">
        <p14:creationId xmlns:p14="http://schemas.microsoft.com/office/powerpoint/2010/main" xmlns="" val="291143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0023 C 0.01315 -0.00347 0.02578 -0.00717 0.04935 -0.01597 C 0.07083 -0.02917 0.10417 -0.04467 0.12943 -0.06157 C 0.15951 -0.07801 0.18841 -0.09745 0.21445 -0.11481 C 0.23945 -0.13333 0.25977 -0.15162 0.28529 -0.17014 C 0.30716 -0.18958 0.32839 -0.20903 0.35052 -0.23194 C 0.36901 -0.25463 0.38932 -0.27986 0.40326 -0.30278 C 0.4112 -0.32407 0.42565 -0.35185 0.42852 -0.36944 C 0.43789 -0.38542 0.4349 -0.39676 0.4349 -0.40671 C 0.43216 -0.41597 0.43451 -0.42014 0.43529 -0.43356 C 0.43451 -0.44282 0.43216 -0.45833 0.4224 -0.47037 C 0.41927 -0.48217 0.40859 -0.49097 0.39596 -0.50347 C 0.38307 -0.51227 0.3582 -0.51921 0.33984 -0.52708 C 0.32487 -0.53403 0.30065 -0.53634 0.28268 -0.53935 C 0.25781 -0.53796 0.24258 -0.54074 0.21159 -0.53495 C 0.17995 -0.53009 0.13646 -0.5287 0.09544 -0.51713 C 0.05508 -0.50764 0.00456 -0.49004 -0.03438 -0.47083 C -0.07357 -0.45555 -0.10651 -0.43704 -0.14297 -0.41898 C -0.17852 -0.39745 -0.21719 -0.36991 -0.2526 -0.34375 C -0.28581 -0.31852 -0.31458 -0.29375 -0.33971 -0.26551 C -0.36536 -0.23634 -0.3931 -0.20162 -0.40938 -0.17662 C -0.42396 -0.15046 -0.42773 -0.13287 -0.4319 -0.11435 C -0.44023 -0.09444 -0.43711 -0.075 -0.4388 -0.05995 C -0.43685 -0.04537 -0.43789 -0.0331 -0.43255 -0.02083 C -0.42461 -0.01042 -0.4168 -0.00092 -0.40664 0.00718 C -0.39427 0.01597 -0.38854 0.02546 -0.37279 0.03264 C -0.35378 0.04074 -0.33581 0.04653 -0.30599 0.05 C -0.28359 0.05671 -0.24831 0.05996 -0.2138 0.05671 C -0.18034 0.05394 -0.14219 0.04306 -0.11367 0.03519 C -0.08711 0.03056 -0.06289 0.02222 -0.04544 0.01667 C -0.025 0.00949 -0.01797 0.0088 -0.00195 0.00023 Z " pathEditMode="relative" rAng="-371029" ptsTypes="aaaaaaaaaaaaaaaaaaaaaaaaaaaaaaa">
                                      <p:cBhvr>
                                        <p:cTn id="3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1" grpId="0"/>
      <p:bldP spid="45" grpId="0" animBg="1"/>
      <p:bldP spid="32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-231"/>
          <a:stretch/>
        </p:blipFill>
        <p:spPr>
          <a:xfrm>
            <a:off x="0" y="-16124"/>
            <a:ext cx="12192000" cy="6887979"/>
          </a:xfrm>
          <a:prstGeom prst="rect">
            <a:avLst/>
          </a:prstGeom>
          <a:solidFill>
            <a:srgbClr val="000000">
              <a:alpha val="18039"/>
            </a:srgbClr>
          </a:solidFill>
        </p:spPr>
      </p:pic>
      <p:grpSp>
        <p:nvGrpSpPr>
          <p:cNvPr id="2" name="Group 15"/>
          <p:cNvGrpSpPr/>
          <p:nvPr/>
        </p:nvGrpSpPr>
        <p:grpSpPr>
          <a:xfrm>
            <a:off x="3997658" y="2172017"/>
            <a:ext cx="1364068" cy="1414232"/>
            <a:chOff x="4360854" y="3252779"/>
            <a:chExt cx="1497838" cy="149783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60854" y="3252779"/>
              <a:ext cx="1497838" cy="149783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772644" y="3698019"/>
              <a:ext cx="923077" cy="684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সূর্য</a:t>
              </a:r>
              <a:endParaRPr lang="en-US" sz="3600" dirty="0"/>
            </a:p>
          </p:txBody>
        </p:sp>
      </p:grpSp>
      <p:pic>
        <p:nvPicPr>
          <p:cNvPr id="10" name="Picture 9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661" y="4923060"/>
            <a:ext cx="709582" cy="740771"/>
          </a:xfrm>
          <a:prstGeom prst="rect">
            <a:avLst/>
          </a:prstGeom>
        </p:spPr>
      </p:pic>
      <p:pic>
        <p:nvPicPr>
          <p:cNvPr id="11" name="Picture 10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14748" y="4542822"/>
            <a:ext cx="1097698" cy="1145946"/>
          </a:xfrm>
          <a:prstGeom prst="rect">
            <a:avLst/>
          </a:prstGeom>
        </p:spPr>
      </p:pic>
      <p:pic>
        <p:nvPicPr>
          <p:cNvPr id="12" name="Picture 11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7546" y="2506275"/>
            <a:ext cx="698758" cy="729471"/>
          </a:xfrm>
          <a:prstGeom prst="rect">
            <a:avLst/>
          </a:prstGeom>
        </p:spPr>
      </p:pic>
      <p:pic>
        <p:nvPicPr>
          <p:cNvPr id="20" name="Picture 19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0326" y="872259"/>
            <a:ext cx="872751" cy="91111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 rot="20979395">
            <a:off x="2737127" y="-1824814"/>
            <a:ext cx="7909237" cy="845709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9482" y="3118843"/>
            <a:ext cx="698758" cy="729471"/>
          </a:xfrm>
          <a:prstGeom prst="rect">
            <a:avLst/>
          </a:prstGeom>
        </p:spPr>
      </p:pic>
      <p:pic>
        <p:nvPicPr>
          <p:cNvPr id="24" name="Picture 23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566" y="309821"/>
            <a:ext cx="698758" cy="729471"/>
          </a:xfrm>
          <a:prstGeom prst="rect">
            <a:avLst/>
          </a:prstGeom>
        </p:spPr>
      </p:pic>
      <p:pic>
        <p:nvPicPr>
          <p:cNvPr id="25" name="Picture 24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58452" y="29185"/>
            <a:ext cx="872751" cy="911111"/>
          </a:xfrm>
          <a:prstGeom prst="rect">
            <a:avLst/>
          </a:prstGeom>
        </p:spPr>
      </p:pic>
      <p:pic>
        <p:nvPicPr>
          <p:cNvPr id="27" name="Picture 26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6162" y="278236"/>
            <a:ext cx="872751" cy="911111"/>
          </a:xfrm>
          <a:prstGeom prst="rect">
            <a:avLst/>
          </a:prstGeom>
        </p:spPr>
      </p:pic>
      <p:pic>
        <p:nvPicPr>
          <p:cNvPr id="28" name="Picture 27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0924" y="4498272"/>
            <a:ext cx="698758" cy="72947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4599709" y="1662515"/>
            <a:ext cx="6040582" cy="123305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41272" y="2895600"/>
            <a:ext cx="1496292" cy="94210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565074" y="1170677"/>
            <a:ext cx="1773383" cy="170411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743200" y="2895599"/>
            <a:ext cx="1939637" cy="31865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36545" y="3607131"/>
            <a:ext cx="31694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পর্যায়কাল = T</a:t>
            </a:r>
            <a:r>
              <a:rPr lang="bn-BD" sz="3600" b="1" baseline="-25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n-BD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    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5567" y="3061369"/>
            <a:ext cx="151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40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baseline="-250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2827" y="1185559"/>
            <a:ext cx="989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44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baseline="-250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37785" y="2820391"/>
            <a:ext cx="989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44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baseline="-250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2520" y="437904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গড় দূরত্ব</a:t>
            </a:r>
            <a:r>
              <a:rPr lang="bn-BD" sz="4800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, </a:t>
            </a:r>
            <a:r>
              <a:rPr lang="bn-BD" sz="48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36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m</a:t>
            </a:r>
            <a:r>
              <a:rPr lang="bn-BD" sz="4000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 = </a:t>
            </a:r>
            <a:r>
              <a:rPr lang="bn-BD" sz="4800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(</a:t>
            </a:r>
            <a:r>
              <a:rPr lang="bn-BD" sz="48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36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+</a:t>
            </a:r>
            <a:r>
              <a:rPr lang="bn-BD" sz="48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36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+</a:t>
            </a:r>
            <a:r>
              <a:rPr lang="bn-BD" sz="48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36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+</a:t>
            </a:r>
            <a:r>
              <a:rPr lang="bn-BD" sz="48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40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4800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)/</a:t>
            </a:r>
            <a:r>
              <a:rPr lang="bn-BD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endParaRPr lang="bn-BD" sz="36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r>
              <a:rPr lang="bn-BD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পৃথিবী ও মঙ্গল গ্রহের জন্য, </a:t>
            </a:r>
            <a:endParaRPr lang="en-US" sz="36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bn-BD" sz="4000" dirty="0" smtClean="0">
              <a:solidFill>
                <a:srgbClr val="70AD47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9692" y="74936"/>
            <a:ext cx="10852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গ্রহের গতি সম্পর্কিত কেপলারের ৩য় সূত্র-   </a:t>
            </a:r>
            <a:endParaRPr lang="en-US" sz="4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87719" y="1450838"/>
            <a:ext cx="91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44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49137" y="4382809"/>
            <a:ext cx="3820328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bn-BD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সুতরাং </a:t>
            </a:r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T</a:t>
            </a:r>
            <a:r>
              <a:rPr lang="bn-BD" sz="40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n-BD" sz="4000" b="1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∞ </a:t>
            </a:r>
            <a:r>
              <a:rPr lang="bn-BD" sz="48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r</a:t>
            </a:r>
            <a:r>
              <a:rPr lang="bn-BD" sz="3600" b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m</a:t>
            </a:r>
            <a:r>
              <a:rPr lang="bn-BD" sz="4000" b="1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97" t="7205" r="17742" b="6344"/>
          <a:stretch/>
        </p:blipFill>
        <p:spPr>
          <a:xfrm>
            <a:off x="2313712" y="2909421"/>
            <a:ext cx="729230" cy="725620"/>
          </a:xfrm>
          <a:prstGeom prst="ellipse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97" t="7205" r="17742" b="6344"/>
          <a:stretch/>
        </p:blipFill>
        <p:spPr>
          <a:xfrm>
            <a:off x="5929747" y="817388"/>
            <a:ext cx="729230" cy="725620"/>
          </a:xfrm>
          <a:prstGeom prst="ellipse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97" t="7205" r="17742" b="6344"/>
          <a:stretch/>
        </p:blipFill>
        <p:spPr>
          <a:xfrm>
            <a:off x="10293929" y="1274588"/>
            <a:ext cx="729230" cy="725620"/>
          </a:xfrm>
          <a:prstGeom prst="ellipse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97" t="7205" r="17742" b="6344"/>
          <a:stretch/>
        </p:blipFill>
        <p:spPr>
          <a:xfrm>
            <a:off x="5860475" y="3491315"/>
            <a:ext cx="729230" cy="725620"/>
          </a:xfrm>
          <a:prstGeom prst="ellipse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028277" y="1016256"/>
            <a:ext cx="28031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গ্রহটি মঙ্গল হলে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6193055" y="5929745"/>
            <a:ext cx="1149835" cy="138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345446" y="5209321"/>
            <a:ext cx="1814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2"/>
                </a:solidFill>
                <a:latin typeface="Times New Roman" pitchFamily="18" charset="0"/>
              </a:rPr>
              <a:t>r</a:t>
            </a:r>
            <a:r>
              <a:rPr lang="bn-BD" sz="3200" b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n-BD" sz="4400" b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b="1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17731" y="5832791"/>
            <a:ext cx="1814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4"/>
                </a:solidFill>
                <a:latin typeface="Times New Roman" pitchFamily="18" charset="0"/>
              </a:rPr>
              <a:t>r</a:t>
            </a:r>
            <a:r>
              <a:rPr lang="bn-BD" sz="3200" b="1" baseline="-25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n-BD" sz="4400" b="1" baseline="-25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b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4474999" y="5957451"/>
            <a:ext cx="1177577" cy="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724406" y="5209316"/>
            <a:ext cx="1814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bn-BD" sz="4000" b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bn-BD" sz="4000" b="1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96691" y="5943626"/>
            <a:ext cx="1814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4"/>
                </a:solidFill>
                <a:latin typeface="Times New Roman" pitchFamily="18" charset="0"/>
              </a:rPr>
              <a:t>T</a:t>
            </a:r>
            <a:r>
              <a:rPr lang="bn-BD" sz="4000" b="1" baseline="-25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bn-BD" sz="4000" b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52824" y="5496493"/>
            <a:ext cx="91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itchFamily="18" charset="0"/>
              </a:rPr>
              <a:t>=</a:t>
            </a:r>
            <a:r>
              <a:rPr lang="bn-BD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43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C 0.03333 -0.0088 0.0707 -0.02338 0.10338 -0.03843 C 0.13606 -0.05347 0.16757 -0.07176 0.19648 -0.09097 C 0.22539 -0.11019 0.25403 -0.13102 0.27721 -0.1537 C 0.30039 -0.17639 0.32057 -0.20278 0.33515 -0.22639 C 0.34974 -0.25 0.35976 -0.27755 0.36471 -0.29491 C 0.36966 -0.31227 0.36679 -0.3206 0.36471 -0.33148 C 0.36263 -0.34236 0.35898 -0.34931 0.35221 -0.35972 C 0.34544 -0.37014 0.33672 -0.38426 0.32382 -0.39398 C 0.31093 -0.4037 0.29765 -0.41181 0.275 -0.41829 C 0.25234 -0.42477 0.21797 -0.43241 0.1875 -0.43241 C 0.15703 -0.43241 0.12409 -0.425 0.09192 -0.41829 C 0.05976 -0.41158 0.02461 -0.40347 -0.00573 -0.3919 C -0.03607 -0.38033 -0.06068 -0.3669 -0.08985 -0.34954 C -0.11901 -0.33218 -0.15534 -0.30857 -0.18073 -0.28704 C -0.20612 -0.26551 -0.22618 -0.24051 -0.24206 -0.22037 C -0.25795 -0.20023 -0.26862 -0.18195 -0.27618 -0.16574 C -0.28373 -0.14954 -0.28568 -0.13773 -0.2875 -0.12338 C -0.28933 -0.10903 -0.28998 -0.09144 -0.2875 -0.07894 C -0.28503 -0.06644 -0.27917 -0.0581 -0.27279 -0.04861 C -0.26641 -0.03912 -0.26355 -0.03125 -0.24896 -0.02222 C -0.23438 -0.0132 -0.21068 -3.33333E-6 -0.18529 0.00602 C -0.1599 0.01204 -0.12826 0.01505 -0.09662 0.01412 C -0.06498 0.01319 -0.03334 0.0088 4.16667E-7 -3.33333E-6 Z " pathEditMode="relative" ptsTypes="aaaaaaaaaaaaaaaaaaaaaaaa">
                                      <p:cBhvr>
                                        <p:cTn id="27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/>
      <p:bldP spid="41" grpId="0"/>
      <p:bldP spid="45" grpId="0" animBg="1"/>
      <p:bldP spid="60" grpId="0"/>
      <p:bldP spid="69" grpId="0"/>
      <p:bldP spid="71" grpId="0"/>
      <p:bldP spid="73" grpId="0"/>
      <p:bldP spid="74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48" y="232788"/>
            <a:ext cx="540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ত্বরণের রাশিমালাঃ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030778" y="1004694"/>
                <a:ext cx="9543011" cy="1168148"/>
              </a:xfrm>
              <a:prstGeom prst="horizontalScroll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নিউটনের মহাকর্ষ সূত্র হতে আমরা জানি, </a:t>
                </a:r>
                <a14:m>
                  <m:oMath xmlns:m="http://schemas.openxmlformats.org/officeDocument/2006/math">
                    <m:r>
                      <a:rPr lang="bn-BD" sz="3600" dirty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bn-BD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F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𝐺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bn-BD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bn-BD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/>
                </a:r>
                <a:endPara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78" y="1004694"/>
                <a:ext cx="9543011" cy="1168148"/>
              </a:xfrm>
              <a:prstGeom prst="horizontalScroll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455013" y="2205851"/>
                <a:ext cx="668651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যেখানে,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bn-BD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bn-BD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পৃথিবীর</m:t>
                    </m:r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ভর</m:t>
                    </m:r>
                  </m:oMath>
                </a14:m>
                <a:endParaRPr lang="bn-BD" sz="3600" b="0" dirty="0" smtClean="0">
                  <a:latin typeface="Times New Roman" panose="02020603050405020304" pitchFamily="18" charset="0"/>
                </a:endParaRPr>
              </a:p>
              <a:p>
                <a:r>
                  <a:rPr lang="bn-BD" sz="3600" dirty="0" smtClean="0"/>
                  <a:t/>
                </a:r>
                <a14:m>
                  <m:oMath xmlns:m="http://schemas.openxmlformats.org/officeDocument/2006/math">
                    <m:r>
                      <a:rPr lang="bn-BD" sz="36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bn-BD" sz="360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bn-BD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bn-BD" sz="3600" dirty="0">
                        <a:latin typeface="Cambria Math" panose="02040503050406030204" pitchFamily="18" charset="0"/>
                      </a:rPr>
                      <m:t>ক</m:t>
                    </m:r>
                    <m:r>
                      <a:rPr lang="bn-BD" sz="3600" b="0" i="0" dirty="0" smtClean="0">
                        <a:latin typeface="Cambria Math" panose="02040503050406030204" pitchFamily="18" charset="0"/>
                      </a:rPr>
                      <m:t>োন</m:t>
                    </m:r>
                    <m:r>
                      <a:rPr lang="bn-BD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i="1">
                        <a:latin typeface="Cambria Math" panose="02040503050406030204" pitchFamily="18" charset="0"/>
                      </a:rPr>
                      <m:t>বস্তুর</m:t>
                    </m:r>
                    <m:r>
                      <a:rPr lang="bn-BD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i="1">
                        <a:latin typeface="Cambria Math" panose="02040503050406030204" pitchFamily="18" charset="0"/>
                      </a:rPr>
                      <m:t>ভর</m:t>
                    </m:r>
                  </m:oMath>
                </a14:m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bn-BD" sz="360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b="0" i="0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bn-BD" sz="36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bn-BD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bn-BD" sz="3600" b="0" i="0" smtClean="0">
                        <a:latin typeface="Cambria Math" panose="02040503050406030204" pitchFamily="18" charset="0"/>
                      </a:rPr>
                      <m:t>পৃথিবীর</m:t>
                    </m:r>
                    <m:r>
                      <a:rPr lang="bn-BD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b="0" i="0" smtClean="0">
                        <a:latin typeface="Cambria Math" panose="02040503050406030204" pitchFamily="18" charset="0"/>
                      </a:rPr>
                      <m:t>কেন্দ্র</m:t>
                    </m:r>
                    <m:r>
                      <a:rPr lang="bn-BD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b="0" i="0" smtClean="0">
                        <a:latin typeface="Cambria Math" panose="02040503050406030204" pitchFamily="18" charset="0"/>
                      </a:rPr>
                      <m:t>হতে</m:t>
                    </m:r>
                    <m:r>
                      <a:rPr lang="bn-BD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b="0" i="0" smtClean="0">
                        <a:latin typeface="Cambria Math" panose="02040503050406030204" pitchFamily="18" charset="0"/>
                      </a:rPr>
                      <m:t>ঐ</m:t>
                    </m:r>
                    <m:r>
                      <a:rPr lang="bn-BD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i="1">
                        <a:latin typeface="Cambria Math" panose="02040503050406030204" pitchFamily="18" charset="0"/>
                      </a:rPr>
                      <m:t>বস্ত</m:t>
                    </m:r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ুর</m:t>
                    </m:r>
                    <m:r>
                      <a:rPr lang="bn-BD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dirty="0" smtClean="0"/>
                  <a:t>দূরত্ব</a:t>
                </a:r>
                <a:endParaRPr lang="en-US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013" y="2205851"/>
                <a:ext cx="6686514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2826" t="-7292" r="-2097" b="-1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900544" y="3983825"/>
                <a:ext cx="9543011" cy="858857"/>
              </a:xfrm>
              <a:prstGeom prst="horizontalScroll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নিউটনের দ্বিতীয় সূত্র হতে আমরা জানি, </a:t>
                </a:r>
                <a14:m>
                  <m:oMath xmlns:m="http://schemas.openxmlformats.org/officeDocument/2006/math">
                    <m:r>
                      <a:rPr lang="bn-BD" sz="3600" dirty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bn-BD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F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𝑚𝑔</m:t>
                    </m:r>
                  </m:oMath>
                </a14:m>
                <a:endPara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4" y="3983825"/>
                <a:ext cx="9543011" cy="858857"/>
              </a:xfrm>
              <a:prstGeom prst="horizontalScroll">
                <a:avLst/>
              </a:prstGeom>
              <a:blipFill rotWithShape="0">
                <a:blip r:embed="rId4"/>
                <a:stretch>
                  <a:fillRect l="-444" b="-10526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250866" y="277082"/>
            <a:ext cx="6151418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</a:rPr>
              <a:t>( অভিকর্ষজ ত্বরণ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</a:rPr>
              <a:t>ও মহাকর্ষীয় ধ্রুবকের সম্পর্ক ) 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9382" y="5112302"/>
            <a:ext cx="102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</a:rPr>
              <a:t>g</a:t>
            </a:r>
            <a:r>
              <a:rPr lang="bn-BD" sz="3600" dirty="0" smtClean="0">
                <a:solidFill>
                  <a:srgbClr val="002060"/>
                </a:solidFill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</a:rPr>
              <a:t>=</a:t>
            </a:r>
            <a:endParaRPr lang="en-US" sz="3600" b="1" dirty="0">
              <a:solidFill>
                <a:srgbClr val="00206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82285" y="5444820"/>
            <a:ext cx="2036556" cy="15"/>
          </a:xfrm>
          <a:prstGeom prst="line">
            <a:avLst/>
          </a:prstGeom>
          <a:ln w="28575">
            <a:solidFill>
              <a:srgbClr val="1A01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54563" y="4890656"/>
            <a:ext cx="181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G </a:t>
            </a:r>
            <a:r>
              <a:rPr lang="bn-BD" sz="3200" b="1" dirty="0" smtClean="0">
                <a:solidFill>
                  <a:srgbClr val="002060"/>
                </a:solidFill>
              </a:rPr>
              <a:t>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4064" y="5455780"/>
            <a:ext cx="60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d</a:t>
            </a:r>
            <a:r>
              <a:rPr lang="en-US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baseline="30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5395" y="5140011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</a:rPr>
              <a:t>অতএব,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2266" y="5112312"/>
            <a:ext cx="54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</a:rPr>
              <a:t>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8909" y="4849071"/>
            <a:ext cx="54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</a:rPr>
              <a:t>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3408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1A0183"/>
                </a:solidFill>
              </a:rPr>
              <a:t>জেনে রাখা ভালঃ পৃথিবীর কেন্দ্রে অভিকর্ষজ ত্বরণের মান শূণ্য।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672" y="582827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উপরের সমীকরণ হতে দেখা যায়, </a:t>
            </a: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ত্বরণ ভর নিরপেক্ষ হলেও স্থান নিরপেক্ষ নয় </a:t>
            </a:r>
            <a:endParaRPr lang="bn-BD" sz="3200" b="1" dirty="0" smtClean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4253" y="4932210"/>
            <a:ext cx="3657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</a:rPr>
              <a:t>g = অভিকর্ষজ ত্বরণ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58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6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1" grpId="0" animBg="1"/>
      <p:bldP spid="13" grpId="0"/>
      <p:bldP spid="15" grpId="0"/>
      <p:bldP spid="16" grpId="0"/>
      <p:bldP spid="17" grpId="0"/>
      <p:bldP spid="18" grpId="0"/>
      <p:bldP spid="18" grpId="1"/>
      <p:bldP spid="19" grpId="0"/>
      <p:bldP spid="19" grpId="1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7032" y="1731827"/>
            <a:ext cx="1414611" cy="14390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97" t="7205" r="17742" b="6344"/>
          <a:stretch/>
        </p:blipFill>
        <p:spPr>
          <a:xfrm>
            <a:off x="3598474" y="2110688"/>
            <a:ext cx="654862" cy="651620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730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/>
              <a:t>মহাকর্ষ সূত্র হতে কেপলারের তৃতীয় সূত্রঃ </a:t>
            </a:r>
            <a:endParaRPr lang="en-US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45973" y="2942443"/>
            <a:ext cx="1428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সূর্যের ভর,</a:t>
            </a:r>
          </a:p>
          <a:p>
            <a:r>
              <a:rPr lang="bn-BD" sz="2800" dirty="0" smtClean="0"/>
              <a:t>    </a:t>
            </a:r>
            <a:r>
              <a:rPr lang="en-US" sz="2800" dirty="0" smtClean="0"/>
              <a:t>M</a:t>
            </a:r>
            <a:r>
              <a:rPr lang="en-US" sz="2800" baseline="-25000" dirty="0" smtClean="0"/>
              <a:t>s</a:t>
            </a:r>
            <a:endParaRPr lang="en-US" sz="28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143170" y="2679200"/>
            <a:ext cx="1456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গ্রহের ভর,</a:t>
            </a:r>
          </a:p>
          <a:p>
            <a:r>
              <a:rPr lang="bn-BD" sz="2800" dirty="0" smtClean="0"/>
              <a:t>    </a:t>
            </a:r>
            <a:r>
              <a:rPr lang="en-US" sz="2800" dirty="0" smtClean="0"/>
              <a:t>m</a:t>
            </a:r>
            <a:endParaRPr lang="en-US" sz="28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179850" y="1362943"/>
            <a:ext cx="124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</a:rPr>
              <a:t>দূরত্ব,</a:t>
            </a:r>
            <a:r>
              <a:rPr lang="en-US" sz="3200" dirty="0" smtClean="0">
                <a:solidFill>
                  <a:srgbClr val="002060"/>
                </a:solidFill>
              </a:rPr>
              <a:t> r</a:t>
            </a:r>
            <a:endParaRPr lang="en-US" sz="3200" baseline="-25000" dirty="0">
              <a:solidFill>
                <a:srgbClr val="002060"/>
              </a:solidFill>
            </a:endParaRP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rot="10800000">
            <a:off x="3934702" y="1634827"/>
            <a:ext cx="1245149" cy="2050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3"/>
          </p:cNvCxnSpPr>
          <p:nvPr/>
        </p:nvCxnSpPr>
        <p:spPr>
          <a:xfrm flipV="1">
            <a:off x="6428509" y="1622557"/>
            <a:ext cx="1842655" cy="3277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36485" y="3233421"/>
            <a:ext cx="300822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660033"/>
                </a:solidFill>
              </a:rPr>
              <a:t>গ্রহের পর্যায়কাল,</a:t>
            </a:r>
            <a:r>
              <a:rPr lang="en-US" sz="3600" b="1" dirty="0" smtClean="0">
                <a:solidFill>
                  <a:srgbClr val="660033"/>
                </a:solidFill>
              </a:rPr>
              <a:t> T</a:t>
            </a:r>
            <a:endParaRPr lang="en-US" sz="3600" b="1" baseline="-25000" dirty="0">
              <a:solidFill>
                <a:srgbClr val="660033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153931" y="2438287"/>
            <a:ext cx="1149852" cy="138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84642" y="2036526"/>
            <a:ext cx="181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 </a:t>
            </a:r>
            <a:r>
              <a:rPr lang="en-US" sz="2400" b="1" dirty="0" err="1" smtClean="0">
                <a:solidFill>
                  <a:srgbClr val="FF0000"/>
                </a:solidFill>
              </a:rPr>
              <a:t>M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</a:rPr>
              <a:t>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55710" y="2476955"/>
            <a:ext cx="60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b="1" baseline="30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25346" y="0"/>
            <a:ext cx="306185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1A0183"/>
                </a:solidFill>
              </a:rPr>
              <a:t>মহাকর্ষ বল</a:t>
            </a:r>
            <a:endParaRPr lang="en-US" sz="4800" baseline="-25000" dirty="0">
              <a:solidFill>
                <a:srgbClr val="1A018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7710" y="2111130"/>
            <a:ext cx="2161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         </a:t>
            </a:r>
            <a:r>
              <a:rPr lang="en-US" sz="2800" dirty="0" smtClean="0">
                <a:solidFill>
                  <a:srgbClr val="FF0000"/>
                </a:solidFill>
              </a:rPr>
              <a:t>m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ɷ</a:t>
            </a:r>
            <a:r>
              <a:rPr lang="en-US" sz="32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44136" y="4311117"/>
            <a:ext cx="2008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m(2</a:t>
            </a:r>
            <a:r>
              <a:rPr lang="el-G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53378" y="4298160"/>
            <a:ext cx="32575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কৌণিক বেগ,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ɷ =2</a:t>
            </a:r>
            <a:r>
              <a:rPr lang="el-GR" sz="2800" dirty="0" smtClean="0">
                <a:latin typeface="Times New Roman"/>
                <a:cs typeface="Times New Roman"/>
              </a:rPr>
              <a:t>π</a:t>
            </a:r>
            <a:r>
              <a:rPr lang="en-US" sz="2800" dirty="0" smtClean="0">
                <a:latin typeface="Times New Roman"/>
                <a:cs typeface="Times New Roman"/>
              </a:rPr>
              <a:t>/T</a:t>
            </a:r>
            <a:endParaRPr lang="en-US" sz="28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2104165" y="4324474"/>
            <a:ext cx="133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</a:t>
            </a:r>
            <a:r>
              <a:rPr lang="en-US" sz="28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ɷ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lang="en-US" sz="28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593100" y="5403271"/>
            <a:ext cx="181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 </a:t>
            </a:r>
            <a:r>
              <a:rPr lang="en-US" sz="3200" b="1" dirty="0" err="1" smtClean="0">
                <a:solidFill>
                  <a:srgbClr val="FF0000"/>
                </a:solidFill>
              </a:rPr>
              <a:t>M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</a:rPr>
              <a:t>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690208" y="5430963"/>
            <a:ext cx="1524000" cy="13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62446" y="4890646"/>
            <a:ext cx="17041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m</a:t>
            </a:r>
            <a:endParaRPr lang="en-US" sz="3600" b="1" baseline="30000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3487" y="5137114"/>
            <a:ext cx="96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=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6312" y="2022762"/>
            <a:ext cx="2092035" cy="831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82813" y="2022652"/>
            <a:ext cx="2092035" cy="831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2452206" y="2424516"/>
            <a:ext cx="1427071" cy="138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442332" y="2424520"/>
            <a:ext cx="1482457" cy="138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V="1">
            <a:off x="8063361" y="1607113"/>
            <a:ext cx="471028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3609111" y="1711038"/>
            <a:ext cx="595745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3906986" y="623457"/>
            <a:ext cx="7010398" cy="36991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</a:t>
            </a:r>
            <a:endParaRPr lang="en-US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184053" y="2438374"/>
            <a:ext cx="692748" cy="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8825345" y="0"/>
            <a:ext cx="306185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কেন্দ্রবিমুখী বল</a:t>
            </a:r>
            <a:endParaRPr lang="en-US" sz="4800" baseline="-25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1011281" y="4599662"/>
            <a:ext cx="1149852" cy="138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941992" y="4197901"/>
            <a:ext cx="181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 </a:t>
            </a:r>
            <a:r>
              <a:rPr lang="en-US" sz="2400" b="1" dirty="0" err="1" smtClean="0">
                <a:solidFill>
                  <a:srgbClr val="FF0000"/>
                </a:solidFill>
              </a:rPr>
              <a:t>M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</a:rPr>
              <a:t>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413060" y="4638330"/>
            <a:ext cx="60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b="1" baseline="30000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17422" y="3673314"/>
            <a:ext cx="189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</a:rPr>
              <a:t>সাম্যাবস্থায়,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241888" y="5095550"/>
            <a:ext cx="63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 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83086" y="5948424"/>
            <a:ext cx="1070535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Times New Roman" pitchFamily="18" charset="0"/>
              </a:rPr>
              <a:t>সুতরাং T</a:t>
            </a:r>
            <a:r>
              <a:rPr lang="bn-BD" sz="40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4000" b="1" dirty="0" smtClean="0">
                <a:solidFill>
                  <a:srgbClr val="C00000"/>
                </a:solidFill>
                <a:latin typeface="Times New Roman" pitchFamily="18" charset="0"/>
              </a:rPr>
              <a:t> ∞ </a:t>
            </a:r>
            <a:r>
              <a:rPr lang="bn-BD" sz="4800" b="1" dirty="0" smtClean="0">
                <a:solidFill>
                  <a:srgbClr val="C00000"/>
                </a:solidFill>
                <a:latin typeface="Times New Roman" pitchFamily="18" charset="0"/>
              </a:rPr>
              <a:t>r</a:t>
            </a:r>
            <a:r>
              <a:rPr lang="bn-BD" sz="40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3600" b="1" dirty="0" smtClean="0">
                <a:latin typeface="SolaimanLipi" pitchFamily="65" charset="0"/>
                <a:cs typeface="SolaimanLipi" pitchFamily="65" charset="0"/>
              </a:rPr>
              <a:t>এটাই</a:t>
            </a:r>
            <a:r>
              <a:rPr lang="bn-BD" sz="4000" b="1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b="1" dirty="0" smtClean="0">
                <a:latin typeface="SolaimanLipi" pitchFamily="65" charset="0"/>
                <a:cs typeface="SolaimanLipi" pitchFamily="65" charset="0"/>
              </a:rPr>
              <a:t>কেপলারের তৃতীয় সূত্র।</a:t>
            </a:r>
            <a:endParaRPr lang="en-US" sz="2000" b="1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029923" y="5129433"/>
            <a:ext cx="32575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π</a:t>
            </a:r>
            <a:r>
              <a:rPr lang="en-US" sz="28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, G, M</a:t>
            </a:r>
            <a:r>
              <a:rPr lang="en-US" sz="2800" baseline="-25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lang="en-US" sz="28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ধ্রুবক</a:t>
            </a:r>
            <a:r>
              <a:rPr lang="en-US" sz="2800" baseline="-25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 </a:t>
            </a:r>
            <a:endParaRPr lang="en-US" sz="2800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70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9167E-6 -0.00208 C -0.00079 0.01852 0.00039 0.04445 0.00455 0.06459 C 0.00872 0.08473 0.01276 0.09746 0.025 0.11899 C 0.03723 0.14051 0.05638 0.17223 0.07838 0.19375 C 0.10039 0.21528 0.1302 0.23519 0.15677 0.24838 C 0.18333 0.26158 0.20794 0.26806 0.2375 0.27246 C 0.26705 0.27686 0.30455 0.27848 0.33411 0.27454 C 0.36367 0.27061 0.38723 0.2625 0.41484 0.24838 C 0.44244 0.23426 0.47721 0.21204 0.5 0.18982 C 0.52278 0.1676 0.53867 0.1426 0.55117 0.11505 C 0.56367 0.0875 0.572 0.05139 0.575 0.02408 C 0.57799 -0.00324 0.57304 -0.02916 0.56927 -0.04861 C 0.56549 -0.06805 0.56276 -0.07291 0.55234 -0.09305 C 0.54192 -0.11319 0.52682 -0.14722 0.50677 -0.1699 C 0.48671 -0.19259 0.45481 -0.21504 0.43177 -0.22847 C 0.40872 -0.24189 0.39362 -0.24467 0.36822 -0.25069 C 0.34283 -0.25671 0.30924 -0.26527 0.27955 -0.26481 C 0.24987 -0.26435 0.21875 -0.25902 0.18984 -0.24861 C 0.16093 -0.23819 0.13125 -0.22222 0.10572 -0.20208 C 0.0802 -0.18194 0.05247 -0.15138 0.03632 -0.12754 C 0.02018 -0.1037 0.01536 -0.07963 0.00911 -0.05879 C 0.00286 -0.03796 0.00078 -0.02268 4.79167E-6 -0.00208 Z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25" grpId="0" animBg="1"/>
      <p:bldP spid="29" grpId="0"/>
      <p:bldP spid="30" grpId="0"/>
      <p:bldP spid="31" grpId="0" animBg="1"/>
      <p:bldP spid="19" grpId="0"/>
      <p:bldP spid="32" grpId="0"/>
      <p:bldP spid="33" grpId="0" animBg="1"/>
      <p:bldP spid="34" grpId="0" build="allAtOnce"/>
      <p:bldP spid="36" grpId="0"/>
      <p:bldP spid="39" grpId="0"/>
      <p:bldP spid="40" grpId="0"/>
      <p:bldP spid="41" grpId="0" animBg="1"/>
      <p:bldP spid="45" grpId="0" animBg="1"/>
      <p:bldP spid="104" grpId="0" animBg="1"/>
      <p:bldP spid="109" grpId="0" animBg="1"/>
      <p:bldP spid="112" grpId="0"/>
      <p:bldP spid="113" grpId="0"/>
      <p:bldP spid="114" grpId="0"/>
      <p:bldP spid="116" grpId="0"/>
      <p:bldP spid="118" grpId="1" animBg="1"/>
      <p:bldP spid="1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93945" y="560804"/>
            <a:ext cx="5474314" cy="1064526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bn-BD" sz="115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115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873" y="-201715"/>
            <a:ext cx="1910846" cy="1830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499" y="5262979"/>
            <a:ext cx="11497694" cy="1595021"/>
          </a:xfrm>
          <a:prstGeom prst="horizontalScroll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হতে পৃথিবীর গড় দূরত্ব কমে অর্ধেক হলে পৃথিবীর আবর্তনকাল বা বছরের দৈর্ঘ্য কি পরিবর্তন হবে বিশ্লেষণ কর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159" y="3100664"/>
            <a:ext cx="11497694" cy="858857"/>
          </a:xfrm>
          <a:prstGeom prst="horizontalScroll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তোমার ভর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60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Kg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হলে মঙ্গল গ্রহে তোমার ভর কত হবে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73" y="4334594"/>
            <a:ext cx="11331107" cy="858857"/>
          </a:xfrm>
          <a:prstGeom prst="horizontalScroll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ত্বরণ ভর নিরপেক্ষ হলেও স্থান নিরপেক্ষ নয় ব্যাখ্যা কর?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64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020" y="-117984"/>
            <a:ext cx="3033950" cy="212376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23084" y="507817"/>
            <a:ext cx="6457294" cy="1064526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bn-BD" sz="115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115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059" y="3311424"/>
            <a:ext cx="11382232" cy="3067348"/>
          </a:xfrm>
          <a:prstGeom prst="horizontalScroll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পার্কিং কক্ষপথ কী 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ভূস্থির উপগ্রহের আবর্তনকাল কত?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চারিদিকে পৃথিবীর কক্ষপথের ব্যাসার্ধ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5×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571500" indent="-571500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আবর্তনকাল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156×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সূর্যের ভর নির্ণয়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55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-35"/>
            <a:ext cx="60128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দলীয় কাজ 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6580900" y="180081"/>
            <a:ext cx="6802582" cy="4959927"/>
          </a:xfrm>
          <a:prstGeom prst="ellipse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943134" y="2013820"/>
            <a:ext cx="1223629" cy="120041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60837" y="2351059"/>
            <a:ext cx="566428" cy="530660"/>
          </a:xfrm>
          <a:prstGeom prst="ellipse">
            <a:avLst/>
          </a:prstGeom>
          <a:solidFill>
            <a:srgbClr val="00B050">
              <a:alpha val="67059"/>
            </a:srgb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>
            <a:off x="9157855" y="3200400"/>
            <a:ext cx="1397093" cy="138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59637" y="1160179"/>
            <a:ext cx="246611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গ্রহের ভর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1.52×</a:t>
            </a:r>
            <a:r>
              <a:rPr lang="bn-BD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bn-BD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0168" y="2867614"/>
            <a:ext cx="19962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BD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5×</a:t>
            </a:r>
            <a:r>
              <a:rPr lang="bn-BD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bn-BD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594814" y="3172672"/>
            <a:ext cx="775854" cy="138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79794" y="1464985"/>
            <a:ext cx="246611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উপগ্রহের ভর </a:t>
            </a:r>
            <a:r>
              <a:rPr lang="en-US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7.5×</a:t>
            </a:r>
            <a:r>
              <a:rPr lang="bn-BD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baseline="30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bn-BD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  <a:endParaRPr 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75" y="4692777"/>
            <a:ext cx="9149735" cy="2123658"/>
          </a:xfrm>
          <a:prstGeom prst="rect">
            <a:avLst/>
          </a:prstGeom>
          <a:pattFill prst="pct25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buSzPct val="90000"/>
            </a:pP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 হতে নিচের প্রশ্নের উত্তর দাও- </a:t>
            </a:r>
          </a:p>
          <a:p>
            <a:pPr>
              <a:buSzPct val="90000"/>
            </a:pP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উপগ্রহের কৌণিক বেগ নির্ণয় কর। </a:t>
            </a:r>
          </a:p>
          <a:p>
            <a:pPr>
              <a:buSzPct val="90000"/>
            </a:pP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গ্রহটি হতে উপগ্রহের দিকে যাওয়ার পথে কোন স্থানে নভোযানটির উপর লব্ধি বল শূন্য হবে কিনা গাণিতিকভাবে মতামত দাও। </a:t>
            </a:r>
          </a:p>
        </p:txBody>
      </p:sp>
      <p:pic>
        <p:nvPicPr>
          <p:cNvPr id="25602" name="Picture 2" descr="F:\Multimedia class- physics\1st paper\kisspng-rocket-launch-spacecraft-buran-stock-photography-rockets-5acbece40df177.3192787015233138920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124263" y="2270497"/>
            <a:ext cx="527462" cy="820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906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15677 -7.40741E-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/>
      <p:bldP spid="12" grpId="0"/>
      <p:bldP spid="31" grpId="0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878" y="1668158"/>
            <a:ext cx="10353139" cy="584775"/>
          </a:xfrm>
          <a:prstGeom prst="rect">
            <a:avLst/>
          </a:prstGeom>
          <a:solidFill>
            <a:srgbClr val="BFBFBF">
              <a:alpha val="52157"/>
            </a:srgb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বলের প্রভাবে পৃথিবী সূর্যের চারিদিকে ঘুরে?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760" y="2380019"/>
            <a:ext cx="168983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অভিকর্ষ বল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5489" y="2377871"/>
            <a:ext cx="1721335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মহাকর্ষ বল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2574" y="2375723"/>
            <a:ext cx="2147455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কেন্দ্রবিমুখী বল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3602" y="2375723"/>
            <a:ext cx="1640592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 বল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21994" y="2422104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684" y="3104253"/>
            <a:ext cx="10407333" cy="584775"/>
          </a:xfrm>
          <a:prstGeom prst="rect">
            <a:avLst/>
          </a:prstGeom>
          <a:solidFill>
            <a:srgbClr val="BFBFBF">
              <a:alpha val="69804"/>
            </a:srgb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 বস্তুর মধ্যবর্তী দূরত্ব অর্ধেক হলে মহাকর্ষ বল -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0528" y="6125529"/>
            <a:ext cx="1617582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ii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9831" y="6107378"/>
            <a:ext cx="1725513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ii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iii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270" y="4532772"/>
            <a:ext cx="10418604" cy="1384995"/>
          </a:xfrm>
          <a:prstGeom prst="rect">
            <a:avLst/>
          </a:prstGeom>
          <a:solidFill>
            <a:srgbClr val="BFBFBF">
              <a:alpha val="69804"/>
            </a:srgbClr>
          </a:solidFill>
          <a:ln w="76200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মহাকর্ষীয় ধ্রুবক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–</a:t>
            </a:r>
          </a:p>
          <a:p>
            <a:pPr marL="571500" indent="-571500"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প্রভাবিত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একক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Nm</a:t>
            </a:r>
            <a:r>
              <a:rPr lang="bn-BD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bn-BD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G </a:t>
            </a:r>
            <a:r>
              <a:rPr lang="bn-BD" sz="2800" dirty="0" smtClean="0">
                <a:latin typeface="NikoshBAN" pitchFamily="2" charset="0"/>
                <a:cs typeface="Times New Roman" panose="02020603050405020304" pitchFamily="18" charset="0"/>
              </a:rPr>
              <a:t>একটি স্কেলার রাশি।</a:t>
            </a:r>
          </a:p>
          <a:p>
            <a:pPr marL="571500" indent="-571500" algn="just"/>
            <a:r>
              <a:rPr lang="bn-BD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    নিচের কোনটি সঠিক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88" y="3806178"/>
            <a:ext cx="1642877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দ্বিগুণ বাড়ে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5614" y="3804030"/>
            <a:ext cx="176318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অর্ধেক কমে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4656" y="3801882"/>
            <a:ext cx="1717963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চারগুণ বাড়ে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40072" y="3801882"/>
            <a:ext cx="254534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এক-চতুর্থাংশ কমে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68788" y="3843923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01801" y="6162096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24831" y="2416091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71602" y="3876016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37522" y="6151514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24700" y="2408280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371" y="3871631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633078" y="6146286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24040" y="2409225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5475" y="3857239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11868" y="6173996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380944" y="3583403"/>
            <a:ext cx="5836721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বৃত্তের উপর ক্লিক কর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188" y="3389"/>
            <a:ext cx="1696238" cy="1581389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3418580" y="243989"/>
            <a:ext cx="4409859" cy="1064526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bn-BD" sz="115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77745" y="748170"/>
            <a:ext cx="2517728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83044" y="759971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72109" y="761561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53735" y="774815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81513" y="770042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59283" y="781851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31576" y="790329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94338" y="786825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77064" y="767395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77745" y="748170"/>
            <a:ext cx="2507672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69390" y="762025"/>
            <a:ext cx="2502016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39868" y="6125532"/>
            <a:ext cx="1811548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iii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715429" y="6097821"/>
            <a:ext cx="1673007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,ii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iii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18627" y="795175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58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-1.5168 -4.44444E-6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1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1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1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1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1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2000"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2000"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9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2000"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6000"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31" grpId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8" grpId="0" animBg="1"/>
      <p:bldP spid="44" grpId="0" animBg="1"/>
      <p:bldP spid="45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2405"/>
            <a:ext cx="2051457" cy="171856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75123" y="263237"/>
            <a:ext cx="5659614" cy="1064526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bn-BD" sz="115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15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71855" y="1039091"/>
            <a:ext cx="6802582" cy="4959927"/>
          </a:xfrm>
          <a:prstGeom prst="ellipse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8626972" y="2202870"/>
            <a:ext cx="3343368" cy="272934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0101573" y="757814"/>
            <a:ext cx="566428" cy="530660"/>
          </a:xfrm>
          <a:prstGeom prst="ellipse">
            <a:avLst/>
          </a:prstGeom>
          <a:solidFill>
            <a:schemeClr val="accent4">
              <a:lumMod val="50000"/>
              <a:alpha val="40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10065327" y="2514600"/>
            <a:ext cx="623454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25130" y="4852021"/>
            <a:ext cx="21156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6×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23668" y="2742952"/>
            <a:ext cx="1996298" cy="584775"/>
          </a:xfrm>
          <a:prstGeom prst="rect">
            <a:avLst/>
          </a:prstGeom>
          <a:solidFill>
            <a:srgbClr val="000000">
              <a:alpha val="5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6.4×</a:t>
            </a:r>
            <a:r>
              <a:rPr lang="bn-BD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bn-BD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1401348">
            <a:off x="9864738" y="1361150"/>
            <a:ext cx="112251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690 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2593" y="2826666"/>
            <a:ext cx="68302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পাশের চিত্রটি দেখ ও নিচের প্রশ্নগুলোর উত্তর দাওঃ</a:t>
            </a:r>
            <a:r>
              <a:rPr lang="bn-BD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333" y="3732837"/>
            <a:ext cx="7301363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ক. মুক্তিবেগ কী ?</a:t>
            </a:r>
          </a:p>
          <a:p>
            <a:r>
              <a:rPr lang="bn-BD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খ. পৃথিবীর ব্যাসার্ধ হ্রাস পেলে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bn-BD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 মান কি পরিবর্তন হবে ?</a:t>
            </a:r>
          </a:p>
          <a:p>
            <a:r>
              <a:rPr lang="bn-BD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গ. কৃত্রিম উপগ্রহটির বেগ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bn-BD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নির্ণয় কর।</a:t>
            </a:r>
          </a:p>
          <a:p>
            <a:r>
              <a:rPr lang="bn-BD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ঘ. কৃত্রিম উপগ্রহটি ভূপৃষ্ঠ হতে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 Km </a:t>
            </a:r>
            <a:r>
              <a:rPr lang="bn-BD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উচ্চতায় নিয়ে পরিভ্রমণকাল অপরিবর্তিত রাখতে বেগের কি পরিবর্তন করতে হবে গাণিতিক বিশ্লেষণ কর। </a:t>
            </a:r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78042" y="295467"/>
            <a:ext cx="18297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কৃত্রিম উপগ্রহ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V="1">
            <a:off x="8728364" y="1025234"/>
            <a:ext cx="1579420" cy="138547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5088" y="932776"/>
            <a:ext cx="427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10148455" y="1239982"/>
            <a:ext cx="484909" cy="1588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0127676" y="1967347"/>
            <a:ext cx="540326" cy="13857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10134587" y="3491333"/>
            <a:ext cx="491864" cy="69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346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6" grpId="0"/>
      <p:bldP spid="19" grpId="0" animBg="1"/>
      <p:bldP spid="25" grpId="0"/>
      <p:bldP spid="35" grpId="0"/>
      <p:bldP spid="36" grpId="0"/>
      <p:bldP spid="37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91862" y="1790446"/>
            <a:ext cx="7431211" cy="41672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CascadeUp">
              <a:avLst>
                <a:gd name="adj" fmla="val 50837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7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" u="sng" dirty="0">
              <a:ln w="0"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43671" y="228456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kern="20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আজকের মত তোমাদের সবাইকে</a:t>
            </a:r>
            <a:endParaRPr lang="en-US" sz="8000" b="1" kern="20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7325">
            <a:off x="642329" y="4325780"/>
            <a:ext cx="1582042" cy="25168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6891878" y="-169393"/>
            <a:ext cx="6904304" cy="7093014"/>
            <a:chOff x="-413624" y="-126890"/>
            <a:chExt cx="6904304" cy="70930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413624" y="-126890"/>
              <a:ext cx="2897514" cy="70742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89771" y="-126890"/>
              <a:ext cx="2897514" cy="70742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93166" y="-108124"/>
              <a:ext cx="2897514" cy="707424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2193350" y="-150627"/>
            <a:ext cx="6927219" cy="7086020"/>
            <a:chOff x="5766141" y="-126890"/>
            <a:chExt cx="6927219" cy="70860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66141" y="-126890"/>
              <a:ext cx="2897514" cy="70742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69536" y="-115118"/>
              <a:ext cx="2897514" cy="70742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95846" y="-115118"/>
              <a:ext cx="2897514" cy="7074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09915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3" presetClass="pat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25E-6 -1.11111E-6 L 0.53047 -1.11111E-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58333E-6 4.07407E-6 L -0.54348 4.07407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865" y="0"/>
            <a:ext cx="9444038" cy="154305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21568"/>
              </a:avLst>
            </a:prstTxWarp>
            <a:spAutoFit/>
          </a:bodyPr>
          <a:lstStyle/>
          <a:p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শিক্ষক পরিচিতি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6"/>
          <p:cNvSpPr>
            <a:spLocks noGrp="1"/>
          </p:cNvSpPr>
          <p:nvPr/>
        </p:nvSpPr>
        <p:spPr>
          <a:xfrm>
            <a:off x="832339" y="2017403"/>
            <a:ext cx="8946891" cy="492668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7800" b="1" dirty="0" smtClean="0">
                <a:solidFill>
                  <a:srgbClr val="C00000"/>
                </a:solidFill>
                <a:latin typeface="ChandrabatiMatraMJ" pitchFamily="2" charset="0"/>
                <a:cs typeface="ChandrabatiMatraMJ" pitchFamily="2" charset="0"/>
              </a:rPr>
              <a:t>‡</a:t>
            </a:r>
            <a:r>
              <a:rPr lang="en-US" sz="7800" b="1" dirty="0" err="1" smtClean="0">
                <a:solidFill>
                  <a:srgbClr val="C00000"/>
                </a:solidFill>
                <a:latin typeface="ChandrabatiMatraMJ" pitchFamily="2" charset="0"/>
                <a:cs typeface="ChandrabatiMatraMJ" pitchFamily="2" charset="0"/>
              </a:rPr>
              <a:t>gvt</a:t>
            </a:r>
            <a:r>
              <a:rPr lang="en-US" sz="7800" b="1" dirty="0" smtClean="0">
                <a:solidFill>
                  <a:srgbClr val="C00000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sz="7800" b="1" dirty="0" err="1" smtClean="0">
                <a:solidFill>
                  <a:srgbClr val="C00000"/>
                </a:solidFill>
                <a:latin typeface="ChandrabatiMatraMJ" pitchFamily="2" charset="0"/>
                <a:cs typeface="ChandrabatiMatraMJ" pitchFamily="2" charset="0"/>
              </a:rPr>
              <a:t>mvBdzj</a:t>
            </a:r>
            <a:r>
              <a:rPr lang="en-US" sz="7800" b="1" dirty="0" smtClean="0">
                <a:solidFill>
                  <a:srgbClr val="C00000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sz="7800" b="1" dirty="0" err="1" smtClean="0">
                <a:solidFill>
                  <a:srgbClr val="C00000"/>
                </a:solidFill>
                <a:latin typeface="ChandrabatiMatraMJ" pitchFamily="2" charset="0"/>
                <a:cs typeface="ChandrabatiMatraMJ" pitchFamily="2" charset="0"/>
              </a:rPr>
              <a:t>Bmjvg</a:t>
            </a:r>
            <a:endParaRPr lang="en-US" sz="7800" b="1" dirty="0" smtClean="0">
              <a:solidFill>
                <a:srgbClr val="C00000"/>
              </a:solidFill>
              <a:latin typeface="ChandrabatiMatraMJ" pitchFamily="2" charset="0"/>
              <a:cs typeface="ChandrabatiMatraMJ" pitchFamily="2" charset="0"/>
            </a:endParaRPr>
          </a:p>
          <a:p>
            <a:r>
              <a:rPr lang="en-US" sz="6600" b="1" dirty="0" err="1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cÖfvlK</a:t>
            </a:r>
            <a:r>
              <a:rPr lang="en-US" sz="6600" b="1" dirty="0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, </a:t>
            </a:r>
            <a:r>
              <a:rPr lang="en-US" sz="6600" b="1" dirty="0" err="1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c`v</a:t>
            </a:r>
            <a:r>
              <a:rPr lang="en-US" sz="6600" b="1" dirty="0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_© </a:t>
            </a:r>
            <a:r>
              <a:rPr lang="en-US" sz="6600" b="1" dirty="0" err="1" smtClean="0">
                <a:solidFill>
                  <a:srgbClr val="7030A0"/>
                </a:solidFill>
                <a:latin typeface="ChandrabatiMatraMJ" pitchFamily="2" charset="0"/>
                <a:cs typeface="ChandrabatiMatraMJ" pitchFamily="2" charset="0"/>
              </a:rPr>
              <a:t>weÁvb</a:t>
            </a:r>
            <a:endParaRPr lang="en-US" sz="6600" b="1" dirty="0" smtClean="0">
              <a:solidFill>
                <a:srgbClr val="7030A0"/>
              </a:solidFill>
              <a:latin typeface="ChandrabatiMatraMJ" pitchFamily="2" charset="0"/>
              <a:cs typeface="ChandrabatiMatraMJ" pitchFamily="2" charset="0"/>
            </a:endParaRPr>
          </a:p>
          <a:p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‡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evqvwjqv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evRvi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Avwjg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gv`ªvmv</a:t>
            </a:r>
            <a:endParaRPr lang="en-US" sz="5400" dirty="0" smtClean="0">
              <a:solidFill>
                <a:srgbClr val="9933FF"/>
              </a:solidFill>
              <a:latin typeface="ChandrabatiMatraMJ" pitchFamily="2" charset="0"/>
              <a:cs typeface="ChandrabatiMatraMJ" pitchFamily="2" charset="0"/>
            </a:endParaRPr>
          </a:p>
          <a:p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Djøvcvov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, 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wmivRMÄ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|</a:t>
            </a:r>
          </a:p>
          <a:p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‡</a:t>
            </a:r>
            <a:r>
              <a:rPr lang="en-US" sz="54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gvevBj</a:t>
            </a:r>
            <a:r>
              <a:rPr lang="en-US" sz="54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 : 01722 562843</a:t>
            </a:r>
          </a:p>
          <a:p>
            <a:r>
              <a:rPr lang="en-US" sz="4800" dirty="0" err="1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B‡gBj</a:t>
            </a:r>
            <a:r>
              <a:rPr lang="en-US" sz="4800" dirty="0" smtClean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rPr>
              <a:t> : </a:t>
            </a:r>
            <a:r>
              <a:rPr lang="en-US" sz="4800" dirty="0" smtClean="0">
                <a:solidFill>
                  <a:srgbClr val="9933FF"/>
                </a:solidFill>
                <a:latin typeface="Calibri" pitchFamily="34" charset="0"/>
                <a:cs typeface="ChandrabatiMatraMJ" pitchFamily="2" charset="0"/>
              </a:rPr>
              <a:t>saifa9787@gmail.com</a:t>
            </a:r>
            <a:endParaRPr lang="en-US" sz="4800" dirty="0">
              <a:solidFill>
                <a:srgbClr val="9933FF"/>
              </a:solidFill>
              <a:latin typeface="ChandrabatiMatraMJ" pitchFamily="2" charset="0"/>
              <a:cs typeface="ChandrabatiMatraMJ" pitchFamily="2" charset="0"/>
            </a:endParaRPr>
          </a:p>
        </p:txBody>
      </p:sp>
      <p:pic>
        <p:nvPicPr>
          <p:cNvPr id="5" name="Picture 4" descr="p5628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637" y="1718179"/>
            <a:ext cx="2740331" cy="32971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854011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48146" y="2064348"/>
            <a:ext cx="10834254" cy="42165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</a:rPr>
              <a:t>পদার্থ বিজ্ঞান </a:t>
            </a:r>
          </a:p>
          <a:p>
            <a:pPr algn="ctr"/>
            <a:r>
              <a:rPr lang="bn-BD" sz="8000" dirty="0" smtClean="0">
                <a:solidFill>
                  <a:srgbClr val="7030A0"/>
                </a:solidFill>
              </a:rPr>
              <a:t>একাদশ শ্রেণী </a:t>
            </a:r>
          </a:p>
          <a:p>
            <a:pPr algn="ctr"/>
            <a:r>
              <a:rPr lang="bn-BD" sz="6000" dirty="0" smtClean="0">
                <a:solidFill>
                  <a:schemeClr val="accent2">
                    <a:lumMod val="50000"/>
                  </a:schemeClr>
                </a:solidFill>
              </a:rPr>
              <a:t>ষষ্ঠ অধ্যায় </a:t>
            </a:r>
          </a:p>
          <a:p>
            <a:pPr algn="ctr"/>
            <a:r>
              <a:rPr lang="bn-BD" sz="4800" b="1" dirty="0" smtClean="0">
                <a:solidFill>
                  <a:schemeClr val="accent2">
                    <a:lumMod val="50000"/>
                  </a:schemeClr>
                </a:solidFill>
              </a:rPr>
              <a:t>মহাকর্ষ ও অভিকর্ষ 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14408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</a:rPr>
              <a:t>পাঠ পরিচিতি 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22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897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3447" y="-16625"/>
            <a:ext cx="12337347" cy="897775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BD" sz="6000" b="1" dirty="0" smtClean="0">
                <a:ln w="762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চিত্রগুলি লক্ষ্য করি </a:t>
            </a:r>
            <a:endParaRPr lang="en-US" sz="80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F:\Multimedia class- physics\1st paper\images.jpeg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9043"/>
            <a:ext cx="6220691" cy="470895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217435" y="3297381"/>
            <a:ext cx="5892872" cy="3560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9205" y="4208701"/>
            <a:ext cx="1909540" cy="2094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50063">
            <a:off x="8271321" y="4577964"/>
            <a:ext cx="291201" cy="246811"/>
          </a:xfrm>
          <a:prstGeom prst="rect">
            <a:avLst/>
          </a:prstGeom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576415" y="1230601"/>
          <a:ext cx="2774950" cy="514350"/>
        </p:xfrm>
        <a:graphic>
          <a:graphicData uri="http://schemas.openxmlformats.org/presentationml/2006/ole">
            <p:oleObj spid="_x0000_s1029" name="Packager Shell Object" showAsIcon="1" r:id="rId9" imgW="2774520" imgH="514440" progId="Package">
              <p:embed/>
            </p:oleObj>
          </a:graphicData>
        </a:graphic>
      </p:graphicFrame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62254" y="893661"/>
          <a:ext cx="5763491" cy="2445284"/>
        </p:xfrm>
        <a:graphic>
          <a:graphicData uri="http://schemas.openxmlformats.org/presentationml/2006/ole">
            <p:oleObj spid="_x0000_s1030" name="Packager Shell Object" showAsIcon="1" r:id="rId10" imgW="914400" imgH="771480" progId="Package">
              <p:embed/>
            </p:oleObj>
          </a:graphicData>
        </a:graphic>
      </p:graphicFrame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0840" y="1078200"/>
          <a:ext cx="7298268" cy="861435"/>
        </p:xfrm>
        <a:graphic>
          <a:graphicData uri="http://schemas.openxmlformats.org/presentationml/2006/ole">
            <p:oleObj spid="_x0000_s1033" name="Packager Shell Object" r:id="rId11" imgW="4357080" imgH="51444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9660557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repeatCount="indefinite" accel="4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00821 0.1967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1316182" y="5067371"/>
            <a:ext cx="8755608" cy="729971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431146" y="1125463"/>
            <a:ext cx="8711828" cy="729971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12192000" cy="8297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411" y="75601"/>
            <a:ext cx="6362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চিন্তা করে উত্তর দাও  . . .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00645" y="1209103"/>
            <a:ext cx="8742329" cy="646331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ln w="76200" cmpd="tri">
                  <a:noFill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চারিদিকে ঘূর্ণায়মান গ্রহগুলো ছিটকে পড়ে না কেন?</a:t>
            </a:r>
            <a:endParaRPr lang="en-US" sz="3600" b="1" dirty="0">
              <a:ln w="76200" cmpd="tri">
                <a:noFill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18909" y="2206401"/>
            <a:ext cx="4322154" cy="666457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মহাকর্ষ বল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00325" y="2329871"/>
            <a:ext cx="110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89056" y="3176662"/>
            <a:ext cx="8744127" cy="729971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435253" y="3281729"/>
            <a:ext cx="8789401" cy="646331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ln w="76200" cmpd="tri">
                  <a:noFill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পানি ফুলে উঠার কারণ কী?</a:t>
            </a:r>
            <a:endParaRPr lang="en-US" sz="3600" b="1" dirty="0">
              <a:ln w="76200" cmpd="tri">
                <a:noFill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58662" y="4184264"/>
            <a:ext cx="4250583" cy="637121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চাঁদের আকর্ষন বল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25312" y="4132167"/>
            <a:ext cx="104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359" y="5157600"/>
            <a:ext cx="9421591" cy="584775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bn-BD" sz="3200" b="1" dirty="0" smtClean="0">
                <a:ln w="76200" cmpd="tri">
                  <a:noFill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কিছু উঁচু স্থান হতে লাফ দিলে নিচে মাটিতে কেন পড়ে?</a:t>
            </a:r>
            <a:endParaRPr lang="en-US" sz="3200" b="1" dirty="0">
              <a:ln w="76200" cmpd="tri">
                <a:noFill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49929" y="6064135"/>
            <a:ext cx="4145402" cy="696890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অভিকর্ষ বল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74623" y="6086763"/>
            <a:ext cx="97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07528" y="2386945"/>
            <a:ext cx="6262250" cy="417188"/>
            <a:chOff x="6103375" y="2095990"/>
            <a:chExt cx="3506700" cy="417188"/>
          </a:xfrm>
        </p:grpSpPr>
        <p:grpSp>
          <p:nvGrpSpPr>
            <p:cNvPr id="8" name="Group 7"/>
            <p:cNvGrpSpPr/>
            <p:nvPr/>
          </p:nvGrpSpPr>
          <p:grpSpPr>
            <a:xfrm>
              <a:off x="6103375" y="2095990"/>
              <a:ext cx="521810" cy="409094"/>
              <a:chOff x="4362934" y="2685506"/>
              <a:chExt cx="532425" cy="54326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362934" y="2685506"/>
                <a:ext cx="532425" cy="543261"/>
              </a:xfrm>
              <a:prstGeom prst="ellips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457530" y="2810485"/>
                <a:ext cx="333704" cy="293304"/>
              </a:xfrm>
              <a:prstGeom prst="ellips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88265" y="2104084"/>
              <a:ext cx="521810" cy="409094"/>
              <a:chOff x="4362934" y="2685506"/>
              <a:chExt cx="532425" cy="543261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362934" y="2685506"/>
                <a:ext cx="532425" cy="543261"/>
              </a:xfrm>
              <a:prstGeom prst="ellips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457530" y="2810485"/>
                <a:ext cx="333704" cy="293304"/>
              </a:xfrm>
              <a:prstGeom prst="ellips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4890655" y="6145828"/>
            <a:ext cx="6082145" cy="417188"/>
            <a:chOff x="6103375" y="2095990"/>
            <a:chExt cx="3506700" cy="417188"/>
          </a:xfrm>
        </p:grpSpPr>
        <p:grpSp>
          <p:nvGrpSpPr>
            <p:cNvPr id="68" name="Group 67"/>
            <p:cNvGrpSpPr/>
            <p:nvPr/>
          </p:nvGrpSpPr>
          <p:grpSpPr>
            <a:xfrm>
              <a:off x="6103375" y="2095990"/>
              <a:ext cx="521810" cy="409094"/>
              <a:chOff x="4362934" y="2685506"/>
              <a:chExt cx="532425" cy="543261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4362934" y="2685506"/>
                <a:ext cx="532425" cy="543261"/>
              </a:xfrm>
              <a:prstGeom prst="ellips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457530" y="2810485"/>
                <a:ext cx="333704" cy="293304"/>
              </a:xfrm>
              <a:prstGeom prst="ellips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9088265" y="2104084"/>
              <a:ext cx="521810" cy="409094"/>
              <a:chOff x="4362934" y="2685506"/>
              <a:chExt cx="532425" cy="54326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4362934" y="2685506"/>
                <a:ext cx="532425" cy="543261"/>
              </a:xfrm>
              <a:prstGeom prst="ellips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457530" y="2810485"/>
                <a:ext cx="333704" cy="293304"/>
              </a:xfrm>
              <a:prstGeom prst="ellips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849091" y="4247758"/>
            <a:ext cx="6262254" cy="417188"/>
            <a:chOff x="6103375" y="2095990"/>
            <a:chExt cx="3506700" cy="417188"/>
          </a:xfrm>
        </p:grpSpPr>
        <p:grpSp>
          <p:nvGrpSpPr>
            <p:cNvPr id="46" name="Group 45"/>
            <p:cNvGrpSpPr/>
            <p:nvPr/>
          </p:nvGrpSpPr>
          <p:grpSpPr>
            <a:xfrm>
              <a:off x="6103375" y="2095990"/>
              <a:ext cx="521810" cy="409094"/>
              <a:chOff x="4362934" y="2685506"/>
              <a:chExt cx="532425" cy="543261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362934" y="2685506"/>
                <a:ext cx="532425" cy="543261"/>
              </a:xfrm>
              <a:prstGeom prst="ellips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457530" y="2810485"/>
                <a:ext cx="333704" cy="293304"/>
              </a:xfrm>
              <a:prstGeom prst="ellips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088265" y="2104084"/>
              <a:ext cx="521810" cy="409094"/>
              <a:chOff x="4362934" y="2685506"/>
              <a:chExt cx="532425" cy="543261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362934" y="2685506"/>
                <a:ext cx="532425" cy="543261"/>
              </a:xfrm>
              <a:prstGeom prst="ellips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457530" y="2810485"/>
                <a:ext cx="333704" cy="293304"/>
              </a:xfrm>
              <a:prstGeom prst="ellips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4462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0" grpId="0" animBg="1"/>
      <p:bldP spid="38" grpId="0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52" grpId="0"/>
      <p:bldP spid="53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88" y="3164681"/>
            <a:ext cx="16441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</a:p>
          <a:p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</a:p>
          <a:p>
            <a:endParaRPr lang="bn-BD" sz="1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</a:p>
          <a:p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25914" y="559873"/>
            <a:ext cx="4617761" cy="1064526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bn-BD" sz="11500" b="1" dirty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6170">
            <a:off x="228915" y="150342"/>
            <a:ext cx="2401279" cy="16127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365224" y="6678865"/>
            <a:ext cx="8843608" cy="735195"/>
            <a:chOff x="13800406" y="7348749"/>
            <a:chExt cx="7309199" cy="584777"/>
          </a:xfrm>
        </p:grpSpPr>
        <p:grpSp>
          <p:nvGrpSpPr>
            <p:cNvPr id="19" name="Group 18"/>
            <p:cNvGrpSpPr/>
            <p:nvPr/>
          </p:nvGrpSpPr>
          <p:grpSpPr>
            <a:xfrm>
              <a:off x="13800406" y="7348749"/>
              <a:ext cx="7118907" cy="584777"/>
              <a:chOff x="2786923" y="3286450"/>
              <a:chExt cx="7118907" cy="728651"/>
            </a:xfrm>
          </p:grpSpPr>
          <p:sp>
            <p:nvSpPr>
              <p:cNvPr id="17" name="Pentagon 16"/>
              <p:cNvSpPr/>
              <p:nvPr/>
            </p:nvSpPr>
            <p:spPr>
              <a:xfrm rot="10800000">
                <a:off x="2975212" y="3286451"/>
                <a:ext cx="6930618" cy="728650"/>
              </a:xfrm>
              <a:prstGeom prst="homePlate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Chevron 17"/>
              <p:cNvSpPr/>
              <p:nvPr/>
            </p:nvSpPr>
            <p:spPr>
              <a:xfrm rot="10800000">
                <a:off x="2786923" y="3286450"/>
                <a:ext cx="707533" cy="728650"/>
              </a:xfrm>
              <a:prstGeom prst="chevron">
                <a:avLst>
                  <a:gd name="adj" fmla="val 6656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4576576" y="7392061"/>
              <a:ext cx="6533029" cy="465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/>
                <a:t>মহাকর্ষ ও অভিকর্ষ কি বলতে পারবে।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700166" y="8299702"/>
            <a:ext cx="9485954" cy="612485"/>
            <a:chOff x="13800406" y="7348749"/>
            <a:chExt cx="9485954" cy="612485"/>
          </a:xfrm>
        </p:grpSpPr>
        <p:grpSp>
          <p:nvGrpSpPr>
            <p:cNvPr id="13" name="Group 12"/>
            <p:cNvGrpSpPr/>
            <p:nvPr/>
          </p:nvGrpSpPr>
          <p:grpSpPr>
            <a:xfrm>
              <a:off x="13800406" y="7348749"/>
              <a:ext cx="9345277" cy="584777"/>
              <a:chOff x="2786923" y="3286450"/>
              <a:chExt cx="9345277" cy="728651"/>
            </a:xfrm>
          </p:grpSpPr>
          <p:sp>
            <p:nvSpPr>
              <p:cNvPr id="15" name="Pentagon 14"/>
              <p:cNvSpPr/>
              <p:nvPr/>
            </p:nvSpPr>
            <p:spPr>
              <a:xfrm rot="10800000">
                <a:off x="2975211" y="3286451"/>
                <a:ext cx="9156989" cy="728650"/>
              </a:xfrm>
              <a:prstGeom prst="homePlate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Chevron 15"/>
              <p:cNvSpPr/>
              <p:nvPr/>
            </p:nvSpPr>
            <p:spPr>
              <a:xfrm rot="10800000">
                <a:off x="2786923" y="3286450"/>
                <a:ext cx="707533" cy="728650"/>
              </a:xfrm>
              <a:prstGeom prst="chevron">
                <a:avLst>
                  <a:gd name="adj" fmla="val 6656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4386283" y="7376459"/>
              <a:ext cx="8900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/>
                <a:t>গ্রহের গতি সম্পর্কিত কেপলারের সূত্র ব্যাখ্যা করতে পারবে।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925112" y="9033168"/>
            <a:ext cx="10348051" cy="1077218"/>
            <a:chOff x="13682303" y="7418024"/>
            <a:chExt cx="8540004" cy="1077218"/>
          </a:xfrm>
        </p:grpSpPr>
        <p:grpSp>
          <p:nvGrpSpPr>
            <p:cNvPr id="21" name="Group 20"/>
            <p:cNvGrpSpPr/>
            <p:nvPr/>
          </p:nvGrpSpPr>
          <p:grpSpPr>
            <a:xfrm>
              <a:off x="13682303" y="7473450"/>
              <a:ext cx="8105519" cy="612482"/>
              <a:chOff x="2668820" y="3441821"/>
              <a:chExt cx="8105519" cy="763170"/>
            </a:xfrm>
          </p:grpSpPr>
          <p:sp>
            <p:nvSpPr>
              <p:cNvPr id="23" name="Pentagon 22"/>
              <p:cNvSpPr/>
              <p:nvPr/>
            </p:nvSpPr>
            <p:spPr>
              <a:xfrm rot="10800000">
                <a:off x="2822808" y="3441821"/>
                <a:ext cx="7951531" cy="728648"/>
              </a:xfrm>
              <a:prstGeom prst="homePlate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Chevron 23"/>
              <p:cNvSpPr/>
              <p:nvPr/>
            </p:nvSpPr>
            <p:spPr>
              <a:xfrm rot="10800000">
                <a:off x="2668820" y="3476343"/>
                <a:ext cx="707533" cy="728648"/>
              </a:xfrm>
              <a:prstGeom prst="chevron">
                <a:avLst>
                  <a:gd name="adj" fmla="val 6656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4233879" y="7418024"/>
              <a:ext cx="79884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/>
                <a:t>মহাকর্ষীয় ধ্রুবক ও অভিকর্ষজ ত্বরণের মধ্যে সম্পর্ক স্থাপন করতে পারবে।</a:t>
              </a:r>
            </a:p>
            <a:p>
              <a:endParaRPr lang="bn-BD" sz="3200" b="1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314517" y="9864864"/>
            <a:ext cx="9710610" cy="584777"/>
            <a:chOff x="13800406" y="7348749"/>
            <a:chExt cx="9710610" cy="584777"/>
          </a:xfrm>
        </p:grpSpPr>
        <p:grpSp>
          <p:nvGrpSpPr>
            <p:cNvPr id="26" name="Group 25"/>
            <p:cNvGrpSpPr/>
            <p:nvPr/>
          </p:nvGrpSpPr>
          <p:grpSpPr>
            <a:xfrm>
              <a:off x="13800406" y="7348749"/>
              <a:ext cx="9592618" cy="584777"/>
              <a:chOff x="2786923" y="3286450"/>
              <a:chExt cx="9592618" cy="728651"/>
            </a:xfrm>
          </p:grpSpPr>
          <p:sp>
            <p:nvSpPr>
              <p:cNvPr id="28" name="Pentagon 27"/>
              <p:cNvSpPr/>
              <p:nvPr/>
            </p:nvSpPr>
            <p:spPr>
              <a:xfrm rot="10800000">
                <a:off x="2975211" y="3286451"/>
                <a:ext cx="9404330" cy="728650"/>
              </a:xfrm>
              <a:prstGeom prst="homePlate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Chevron 28"/>
              <p:cNvSpPr/>
              <p:nvPr/>
            </p:nvSpPr>
            <p:spPr>
              <a:xfrm rot="10800000">
                <a:off x="2786923" y="3286450"/>
                <a:ext cx="707533" cy="728650"/>
              </a:xfrm>
              <a:prstGeom prst="chevron">
                <a:avLst>
                  <a:gd name="adj" fmla="val 6656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4386283" y="7348749"/>
              <a:ext cx="91247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/>
                <a:t>নিউটনের সূত্র হতে কেপলারের সূত্র বের করতে পারবে।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672455" y="7565403"/>
            <a:ext cx="9430534" cy="598630"/>
            <a:chOff x="13786551" y="7348749"/>
            <a:chExt cx="9430534" cy="598630"/>
          </a:xfrm>
        </p:grpSpPr>
        <p:grpSp>
          <p:nvGrpSpPr>
            <p:cNvPr id="31" name="Group 30"/>
            <p:cNvGrpSpPr/>
            <p:nvPr/>
          </p:nvGrpSpPr>
          <p:grpSpPr>
            <a:xfrm>
              <a:off x="13786551" y="7348749"/>
              <a:ext cx="9359132" cy="584777"/>
              <a:chOff x="2773068" y="3286450"/>
              <a:chExt cx="9359132" cy="728651"/>
            </a:xfrm>
          </p:grpSpPr>
          <p:sp>
            <p:nvSpPr>
              <p:cNvPr id="33" name="Pentagon 32"/>
              <p:cNvSpPr/>
              <p:nvPr/>
            </p:nvSpPr>
            <p:spPr>
              <a:xfrm rot="10800000">
                <a:off x="2975211" y="3286451"/>
                <a:ext cx="9156989" cy="728650"/>
              </a:xfrm>
              <a:prstGeom prst="homePlate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Chevron 33"/>
              <p:cNvSpPr/>
              <p:nvPr/>
            </p:nvSpPr>
            <p:spPr>
              <a:xfrm rot="10800000">
                <a:off x="2773068" y="3286450"/>
                <a:ext cx="707533" cy="728650"/>
              </a:xfrm>
              <a:prstGeom prst="chevron">
                <a:avLst>
                  <a:gd name="adj" fmla="val 6656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4317008" y="7362604"/>
              <a:ext cx="8900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/>
                <a:t>নিউটনের মহাকর্ষ সূত্র ব্যাখ্যা করতে পারবে।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6854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61 0.00902 L -0.53151 -0.22987 L -0.70963 -0.54931 L -1.01094 -0.55301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6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61 0.00903 L -0.53151 -0.22986 L -0.70963 -0.54931 L -1.01093 -0.55301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6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61 0.00903 L -0.53151 -0.22986 L -0.70963 -0.54931 L -1.01093 -0.5530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6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61 0.00903 L -0.53151 -0.22986 L -0.70963 -0.5493 L -1.01094 -0.55301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6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62 0.00903 L -0.53151 -0.22986 L -0.70964 -0.54931 L -1.01094 -0.55301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6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457" y="118748"/>
            <a:ext cx="4881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নিউটনের </a:t>
            </a:r>
            <a:r>
              <a:rPr lang="bn-BD" sz="4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মহাকর্ষ সূত্রঃ</a:t>
            </a:r>
            <a:endParaRPr lang="bn-BD" sz="4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97" t="7205" r="17742" b="6344"/>
          <a:stretch/>
        </p:blipFill>
        <p:spPr>
          <a:xfrm>
            <a:off x="8544560" y="1062912"/>
            <a:ext cx="1248321" cy="1242141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" t="1320" r="670" b="1613"/>
          <a:stretch/>
        </p:blipFill>
        <p:spPr>
          <a:xfrm>
            <a:off x="2501451" y="1277947"/>
            <a:ext cx="1010334" cy="977789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6141" y="692655"/>
            <a:ext cx="171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sz="36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5121" y="512541"/>
            <a:ext cx="191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3600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4744" y="2327479"/>
            <a:ext cx="169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</a:rPr>
              <a:t>দূরত্ব,  </a:t>
            </a:r>
            <a:r>
              <a:rPr lang="en-US" sz="3600" dirty="0" smtClean="0">
                <a:solidFill>
                  <a:srgbClr val="002060"/>
                </a:solidFill>
              </a:rPr>
              <a:t>d</a:t>
            </a:r>
            <a:endParaRPr lang="en-US" sz="3600" baseline="-25000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733309" y="2590800"/>
            <a:ext cx="2369127" cy="1385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2951018" y="2604655"/>
            <a:ext cx="2175164" cy="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8791857" y="2671061"/>
            <a:ext cx="715163" cy="1086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2571151" y="2640402"/>
            <a:ext cx="729096" cy="297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40582" y="1773382"/>
            <a:ext cx="2576945" cy="1385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59958" y="1066708"/>
            <a:ext cx="2673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</a:rPr>
              <a:t>আকর্ষণ বল,</a:t>
            </a:r>
          </a:p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</a:rPr>
              <a:t>      F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endCxn id="9" idx="6"/>
          </p:cNvCxnSpPr>
          <p:nvPr/>
        </p:nvCxnSpPr>
        <p:spPr>
          <a:xfrm rot="10800000">
            <a:off x="3511785" y="1766842"/>
            <a:ext cx="2154726" cy="654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56971" y="3546708"/>
            <a:ext cx="831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 =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874390" y="3837640"/>
            <a:ext cx="2036556" cy="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05101" y="3283476"/>
            <a:ext cx="181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 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76169" y="3848600"/>
            <a:ext cx="60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12" y="4292025"/>
            <a:ext cx="1147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</a:rPr>
              <a:t>     মহাকর্ষীয় ধ্রুবক বা সার্বজনীন ধ্রুবক </a:t>
            </a:r>
            <a:r>
              <a:rPr lang="en-US" sz="2400" b="1" dirty="0" smtClean="0">
                <a:solidFill>
                  <a:srgbClr val="FF0000"/>
                </a:solidFill>
              </a:rPr>
              <a:t>G</a:t>
            </a:r>
            <a:r>
              <a:rPr lang="bn-BD" sz="2400" b="1" dirty="0" smtClean="0">
                <a:solidFill>
                  <a:srgbClr val="FF0000"/>
                </a:solidFill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6.67×10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bn-BD" sz="3200" b="1" dirty="0" smtClean="0">
                <a:solidFill>
                  <a:srgbClr val="FF0000"/>
                </a:solidFill>
              </a:rPr>
              <a:t>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583591"/>
            <a:ext cx="12171339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900" dirty="0" smtClean="0"/>
              <a:t>        পৃথিবী এবং অন্য যে কোন বস্তুর আকর্ষণ বলকে অভিকর্ষ বল বলে।</a:t>
            </a:r>
            <a:endParaRPr lang="en-US" sz="3900" dirty="0"/>
          </a:p>
        </p:txBody>
      </p:sp>
      <p:sp>
        <p:nvSpPr>
          <p:cNvPr id="35" name="TextBox 34"/>
          <p:cNvSpPr txBox="1"/>
          <p:nvPr/>
        </p:nvSpPr>
        <p:spPr>
          <a:xfrm>
            <a:off x="69275" y="6223358"/>
            <a:ext cx="12051257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900" dirty="0" smtClean="0"/>
              <a:t>জেনে রাখা ভালঃ মহাকর্ষ ও অভিকর্ষ বল সর্বদাই আকর্ষণধর্মী।</a:t>
            </a:r>
            <a:endParaRPr lang="en-US" sz="3900" dirty="0"/>
          </a:p>
        </p:txBody>
      </p:sp>
      <p:sp>
        <p:nvSpPr>
          <p:cNvPr id="36" name="TextBox 35"/>
          <p:cNvSpPr txBox="1"/>
          <p:nvPr/>
        </p:nvSpPr>
        <p:spPr>
          <a:xfrm>
            <a:off x="20661" y="4890866"/>
            <a:ext cx="12171339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900" dirty="0" smtClean="0"/>
              <a:t>        মহাবিশ্বের যে কোন দুই বস্তুর মধ্যে আকর্ষণ বলকে মহাকর্ষ বল বলে।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xmlns="" val="13495804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2" grpId="0"/>
      <p:bldP spid="22" grpId="0"/>
      <p:bldP spid="18" grpId="0"/>
      <p:bldP spid="27" grpId="0"/>
      <p:bldP spid="30" grpId="0"/>
      <p:bldP spid="33" grpId="0"/>
      <p:bldP spid="31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-231"/>
          <a:stretch/>
        </p:blipFill>
        <p:spPr>
          <a:xfrm>
            <a:off x="0" y="0"/>
            <a:ext cx="12192000" cy="688797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373022" y="3042994"/>
            <a:ext cx="1569400" cy="1627115"/>
            <a:chOff x="3432799" y="2953942"/>
            <a:chExt cx="1723306" cy="172330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32799" y="2953942"/>
              <a:ext cx="1723306" cy="17233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68521" y="3508769"/>
              <a:ext cx="1091579" cy="83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সূর্য</a:t>
              </a:r>
              <a:endParaRPr lang="en-US" sz="3600" dirty="0"/>
            </a:p>
          </p:txBody>
        </p:sp>
      </p:grpSp>
      <p:pic>
        <p:nvPicPr>
          <p:cNvPr id="10" name="Picture 9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661" y="4923060"/>
            <a:ext cx="709582" cy="740771"/>
          </a:xfrm>
          <a:prstGeom prst="rect">
            <a:avLst/>
          </a:prstGeom>
        </p:spPr>
      </p:pic>
      <p:pic>
        <p:nvPicPr>
          <p:cNvPr id="11" name="Picture 10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14748" y="4542822"/>
            <a:ext cx="1097698" cy="1145946"/>
          </a:xfrm>
          <a:prstGeom prst="rect">
            <a:avLst/>
          </a:prstGeom>
        </p:spPr>
      </p:pic>
      <p:pic>
        <p:nvPicPr>
          <p:cNvPr id="12" name="Picture 11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7546" y="2506275"/>
            <a:ext cx="698758" cy="729471"/>
          </a:xfrm>
          <a:prstGeom prst="rect">
            <a:avLst/>
          </a:prstGeom>
        </p:spPr>
      </p:pic>
      <p:pic>
        <p:nvPicPr>
          <p:cNvPr id="20" name="Picture 19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99089" y="1842077"/>
            <a:ext cx="872751" cy="91111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396067">
            <a:off x="1962895" y="-1850501"/>
            <a:ext cx="5500177" cy="10681036"/>
          </a:xfrm>
          <a:prstGeom prst="ellipse">
            <a:avLst/>
          </a:prstGeom>
          <a:noFill/>
          <a:ln w="9525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647394">
            <a:off x="2191634" y="-5916778"/>
            <a:ext cx="6835481" cy="18323646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9482" y="3118843"/>
            <a:ext cx="698758" cy="729471"/>
          </a:xfrm>
          <a:prstGeom prst="rect">
            <a:avLst/>
          </a:prstGeom>
        </p:spPr>
      </p:pic>
      <p:pic>
        <p:nvPicPr>
          <p:cNvPr id="24" name="Picture 23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566" y="309821"/>
            <a:ext cx="698758" cy="729471"/>
          </a:xfrm>
          <a:prstGeom prst="rect">
            <a:avLst/>
          </a:prstGeom>
        </p:spPr>
      </p:pic>
      <p:pic>
        <p:nvPicPr>
          <p:cNvPr id="25" name="Picture 24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58452" y="29185"/>
            <a:ext cx="872751" cy="911111"/>
          </a:xfrm>
          <a:prstGeom prst="rect">
            <a:avLst/>
          </a:prstGeom>
        </p:spPr>
      </p:pic>
      <p:pic>
        <p:nvPicPr>
          <p:cNvPr id="27" name="Picture 26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6162" y="278236"/>
            <a:ext cx="872751" cy="911111"/>
          </a:xfrm>
          <a:prstGeom prst="rect">
            <a:avLst/>
          </a:prstGeom>
        </p:spPr>
      </p:pic>
      <p:pic>
        <p:nvPicPr>
          <p:cNvPr id="28" name="Picture 27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0924" y="4498272"/>
            <a:ext cx="698758" cy="7294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" t="1320" r="670" b="1613"/>
          <a:stretch/>
        </p:blipFill>
        <p:spPr>
          <a:xfrm>
            <a:off x="7400925" y="3549025"/>
            <a:ext cx="598183" cy="578915"/>
          </a:xfrm>
          <a:prstGeom prst="ellipse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গ্রহের গতি সম্পর্কিত কেপলারের ১ম সূত্র-   </a:t>
            </a:r>
            <a:endParaRPr lang="en-US" sz="4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979" y="5561271"/>
            <a:ext cx="1219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প্রতিটি গ্রহ সূর্যকে নাভিতে ( 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focus </a:t>
            </a:r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 রেখে নিজ নিজ কক্ষপথে উপবৃত্তাকার পথে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প্রতিনিয়ত সূর্যকে প্রদক্ষিণ করে।  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97" t="7205" r="17742" b="6344"/>
          <a:stretch/>
        </p:blipFill>
        <p:spPr>
          <a:xfrm>
            <a:off x="4225640" y="4849071"/>
            <a:ext cx="835430" cy="83129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43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C 0.00911 -0.01343 0.01836 -0.02662 0.025 -0.04051 C 0.03164 -0.0544 0.03685 -0.06806 0.03971 -0.08287 C 0.04258 -0.09769 0.04349 -0.11597 0.04205 -0.1294 C 0.04062 -0.14283 0.03659 -0.15255 0.03073 -0.16366 C 0.02487 -0.17477 0.01562 -0.18658 0.00677 -0.19607 C -0.00209 -0.20556 -0.00951 -0.21273 -0.02279 -0.22037 C -0.03607 -0.22801 -0.05404 -0.23727 -0.07279 -0.24259 C -0.09154 -0.24792 -0.11615 -0.25116 -0.13529 -0.25255 C -0.15443 -0.25394 -0.16003 -0.25486 -0.1875 -0.25046 C -0.21498 -0.24607 -0.26211 -0.23982 -0.3 -0.22639 C -0.33789 -0.21296 -0.38242 -0.19167 -0.41485 -0.16968 C -0.44727 -0.14769 -0.4763 -0.11644 -0.49427 -0.09491 C -0.51224 -0.07338 -0.51654 -0.05764 -0.52279 -0.04051 C -0.52904 -0.02338 -0.53177 -0.0081 -0.53177 0.0081 C -0.53177 0.0243 -0.52826 0.04236 -0.52279 0.05648 C -0.51732 0.0706 -0.51133 0.08032 -0.49883 0.09282 C -0.48633 0.10532 -0.47201 0.12106 -0.44779 0.13125 C -0.42357 0.14143 -0.3888 0.15185 -0.35339 0.15347 C -0.31797 0.15509 -0.26862 0.14745 -0.23529 0.14143 C -0.20196 0.13542 -0.18177 0.12986 -0.15339 0.11713 C -0.125 0.1044 -0.09154 0.08472 -0.06485 0.06458 C -0.03815 0.04444 -0.01576 0.02014 0.00677 -0.00417 " pathEditMode="relative" ptsTypes="aaaaaaaaaaaaaaaaaaaaaaA">
                                      <p:cBhvr>
                                        <p:cTn id="2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C 0.03737 -0.00972 0.10976 -0.03009 0.16146 -0.05254 C 0.21315 -0.075 0.26575 -0.10486 0.31028 -0.13541 C 0.35482 -0.16597 0.39831 -0.20347 0.42838 -0.23634 C 0.45846 -0.26921 0.47747 -0.30601 0.49088 -0.33333 C 0.5043 -0.36064 0.5069 -0.37939 0.50911 -0.4 C 0.51133 -0.4206 0.50755 -0.44074 0.50456 -0.45648 C 0.50156 -0.47222 0.49909 -0.48171 0.49088 -0.4949 C 0.48268 -0.5081 0.47187 -0.52291 0.45573 -0.53541 C 0.43958 -0.54791 0.42109 -0.56064 0.3944 -0.56967 C 0.36771 -0.5787 0.33125 -0.58773 0.29544 -0.58981 C 0.25963 -0.59189 0.22656 -0.59074 0.17956 -0.58171 C 0.13255 -0.57268 0.06588 -0.55463 0.01367 -0.53541 C -0.03854 -0.5162 -0.08672 -0.49791 -0.13412 -0.46666 C -0.18151 -0.43541 -0.23451 -0.38657 -0.27044 -0.34745 C -0.30638 -0.30833 -0.33425 -0.26574 -0.35 -0.23217 C -0.36576 -0.19861 -0.36602 -0.17013 -0.36472 -0.14537 C -0.36341 -0.1206 -0.35404 -0.10138 -0.34206 -0.08287 C -0.33008 -0.06435 -0.31758 -0.04814 -0.2931 -0.03426 C -0.26862 -0.02037 -0.23386 -0.00671 -0.19544 -1.48148E-6 C -0.15703 0.00672 -0.09505 0.00579 -0.0625 0.00602 C -0.02995 0.00625 -0.03737 0.00973 1.25E-6 -1.48148E-6 Z " pathEditMode="relative" ptsTypes="aaaaaaaaaaaaaaaaaaaaaa">
                                      <p:cBhvr>
                                        <p:cTn id="3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-231"/>
          <a:stretch/>
        </p:blipFill>
        <p:spPr>
          <a:xfrm>
            <a:off x="0" y="0"/>
            <a:ext cx="12186694" cy="7081228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grpSp>
        <p:nvGrpSpPr>
          <p:cNvPr id="16" name="Group 15"/>
          <p:cNvGrpSpPr/>
          <p:nvPr/>
        </p:nvGrpSpPr>
        <p:grpSpPr>
          <a:xfrm>
            <a:off x="3687581" y="2623279"/>
            <a:ext cx="1843789" cy="1723863"/>
            <a:chOff x="4987120" y="2314607"/>
            <a:chExt cx="2478206" cy="247820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87120" y="2314607"/>
              <a:ext cx="2478206" cy="247820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828016" y="3335407"/>
              <a:ext cx="1091577" cy="83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সূর্য</a:t>
              </a:r>
              <a:endParaRPr lang="en-US" sz="3600" dirty="0"/>
            </a:p>
          </p:txBody>
        </p:sp>
      </p:grpSp>
      <p:pic>
        <p:nvPicPr>
          <p:cNvPr id="10" name="Picture 9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250" y="1355395"/>
            <a:ext cx="709582" cy="740771"/>
          </a:xfrm>
          <a:prstGeom prst="rect">
            <a:avLst/>
          </a:prstGeom>
        </p:spPr>
      </p:pic>
      <p:pic>
        <p:nvPicPr>
          <p:cNvPr id="11" name="Picture 10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832" y="3487033"/>
            <a:ext cx="1097698" cy="1145946"/>
          </a:xfrm>
          <a:prstGeom prst="rect">
            <a:avLst/>
          </a:prstGeom>
        </p:spPr>
      </p:pic>
      <p:pic>
        <p:nvPicPr>
          <p:cNvPr id="12" name="Picture 11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7546" y="3045915"/>
            <a:ext cx="698758" cy="729471"/>
          </a:xfrm>
          <a:prstGeom prst="rect">
            <a:avLst/>
          </a:prstGeom>
        </p:spPr>
      </p:pic>
      <p:pic>
        <p:nvPicPr>
          <p:cNvPr id="20" name="Picture 19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99089" y="2381717"/>
            <a:ext cx="872751" cy="91111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 rot="647394">
            <a:off x="1997242" y="-6383614"/>
            <a:ext cx="8366037" cy="19264993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9482" y="3658483"/>
            <a:ext cx="698758" cy="729471"/>
          </a:xfrm>
          <a:prstGeom prst="rect">
            <a:avLst/>
          </a:prstGeom>
        </p:spPr>
      </p:pic>
      <p:pic>
        <p:nvPicPr>
          <p:cNvPr id="24" name="Picture 23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0441" y="2993"/>
            <a:ext cx="698758" cy="7294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" t="1320" r="670" b="1613"/>
          <a:stretch/>
        </p:blipFill>
        <p:spPr>
          <a:xfrm>
            <a:off x="7068415" y="4621520"/>
            <a:ext cx="1010334" cy="977789"/>
          </a:xfrm>
          <a:prstGeom prst="ellipse">
            <a:avLst/>
          </a:prstGeom>
        </p:spPr>
      </p:pic>
      <p:pic>
        <p:nvPicPr>
          <p:cNvPr id="25" name="Picture 24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58452" y="29185"/>
            <a:ext cx="872751" cy="911111"/>
          </a:xfrm>
          <a:prstGeom prst="rect">
            <a:avLst/>
          </a:prstGeom>
        </p:spPr>
      </p:pic>
      <p:pic>
        <p:nvPicPr>
          <p:cNvPr id="27" name="Picture 26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929" y="129054"/>
            <a:ext cx="872751" cy="911111"/>
          </a:xfrm>
          <a:prstGeom prst="rect">
            <a:avLst/>
          </a:prstGeom>
        </p:spPr>
      </p:pic>
      <p:pic>
        <p:nvPicPr>
          <p:cNvPr id="28" name="Picture 27" descr="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0924" y="5037912"/>
            <a:ext cx="698758" cy="72947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" y="588306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যে কোন গ্রহ এবং সূর্যের সাথে সংযোগকারী সরলরেখা সমান সময়ে সমান ক্ষেত্রফল অতিক্রম করে।  </a:t>
            </a:r>
            <a:endParaRPr lang="en-US" sz="3600" dirty="0">
              <a:solidFill>
                <a:srgbClr val="70AD47">
                  <a:lumMod val="20000"/>
                  <a:lumOff val="80000"/>
                </a:srgb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512039" y="1379089"/>
            <a:ext cx="6325850" cy="214359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27027" y="3522683"/>
            <a:ext cx="3009849" cy="167277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2990536" y="1956211"/>
            <a:ext cx="1813813" cy="134911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3080481" y="3964891"/>
            <a:ext cx="1903750" cy="101933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" t="1320" r="670" b="1613"/>
          <a:stretch/>
        </p:blipFill>
        <p:spPr>
          <a:xfrm>
            <a:off x="2695376" y="1181050"/>
            <a:ext cx="1010334" cy="977789"/>
          </a:xfrm>
          <a:prstGeom prst="ellipse">
            <a:avLst/>
          </a:prstGeom>
        </p:spPr>
      </p:pic>
      <p:sp>
        <p:nvSpPr>
          <p:cNvPr id="55" name="Freeform 54"/>
          <p:cNvSpPr/>
          <p:nvPr/>
        </p:nvSpPr>
        <p:spPr>
          <a:xfrm>
            <a:off x="194870" y="1720457"/>
            <a:ext cx="4402112" cy="3732551"/>
          </a:xfrm>
          <a:custGeom>
            <a:avLst/>
            <a:gdLst>
              <a:gd name="connsiteX0" fmla="*/ 4402112 w 4402112"/>
              <a:gd name="connsiteY0" fmla="*/ 1858781 h 3732551"/>
              <a:gd name="connsiteX1" fmla="*/ 3038007 w 4402112"/>
              <a:gd name="connsiteY1" fmla="*/ 0 h 3732551"/>
              <a:gd name="connsiteX2" fmla="*/ 3038007 w 4402112"/>
              <a:gd name="connsiteY2" fmla="*/ 0 h 3732551"/>
              <a:gd name="connsiteX3" fmla="*/ 2303489 w 4402112"/>
              <a:gd name="connsiteY3" fmla="*/ 269823 h 3732551"/>
              <a:gd name="connsiteX4" fmla="*/ 1748853 w 4402112"/>
              <a:gd name="connsiteY4" fmla="*/ 509666 h 3732551"/>
              <a:gd name="connsiteX5" fmla="*/ 1254177 w 4402112"/>
              <a:gd name="connsiteY5" fmla="*/ 779489 h 3732551"/>
              <a:gd name="connsiteX6" fmla="*/ 684551 w 4402112"/>
              <a:gd name="connsiteY6" fmla="*/ 1139253 h 3732551"/>
              <a:gd name="connsiteX7" fmla="*/ 174886 w 4402112"/>
              <a:gd name="connsiteY7" fmla="*/ 1723869 h 3732551"/>
              <a:gd name="connsiteX8" fmla="*/ 24984 w 4402112"/>
              <a:gd name="connsiteY8" fmla="*/ 2188564 h 3732551"/>
              <a:gd name="connsiteX9" fmla="*/ 324787 w 4402112"/>
              <a:gd name="connsiteY9" fmla="*/ 2833141 h 3732551"/>
              <a:gd name="connsiteX10" fmla="*/ 864433 w 4402112"/>
              <a:gd name="connsiteY10" fmla="*/ 3207896 h 3732551"/>
              <a:gd name="connsiteX11" fmla="*/ 1673902 w 4402112"/>
              <a:gd name="connsiteY11" fmla="*/ 3507699 h 3732551"/>
              <a:gd name="connsiteX12" fmla="*/ 2453391 w 4402112"/>
              <a:gd name="connsiteY12" fmla="*/ 3642610 h 3732551"/>
              <a:gd name="connsiteX13" fmla="*/ 3322820 w 4402112"/>
              <a:gd name="connsiteY13" fmla="*/ 3732551 h 3732551"/>
              <a:gd name="connsiteX14" fmla="*/ 3322820 w 4402112"/>
              <a:gd name="connsiteY14" fmla="*/ 3732551 h 3732551"/>
              <a:gd name="connsiteX15" fmla="*/ 4402112 w 4402112"/>
              <a:gd name="connsiteY15" fmla="*/ 1858781 h 373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2112" h="3732551">
                <a:moveTo>
                  <a:pt x="4402112" y="1858781"/>
                </a:moveTo>
                <a:lnTo>
                  <a:pt x="3038007" y="0"/>
                </a:lnTo>
                <a:lnTo>
                  <a:pt x="3038007" y="0"/>
                </a:lnTo>
                <a:cubicBezTo>
                  <a:pt x="2915587" y="44970"/>
                  <a:pt x="2518348" y="184879"/>
                  <a:pt x="2303489" y="269823"/>
                </a:cubicBezTo>
                <a:cubicBezTo>
                  <a:pt x="2088630" y="354767"/>
                  <a:pt x="1923738" y="424722"/>
                  <a:pt x="1748853" y="509666"/>
                </a:cubicBezTo>
                <a:cubicBezTo>
                  <a:pt x="1573968" y="594610"/>
                  <a:pt x="1431561" y="674558"/>
                  <a:pt x="1254177" y="779489"/>
                </a:cubicBezTo>
                <a:cubicBezTo>
                  <a:pt x="1076793" y="884420"/>
                  <a:pt x="864433" y="981856"/>
                  <a:pt x="684551" y="1139253"/>
                </a:cubicBezTo>
                <a:cubicBezTo>
                  <a:pt x="504669" y="1296650"/>
                  <a:pt x="284814" y="1548984"/>
                  <a:pt x="174886" y="1723869"/>
                </a:cubicBezTo>
                <a:cubicBezTo>
                  <a:pt x="64958" y="1898754"/>
                  <a:pt x="0" y="2003685"/>
                  <a:pt x="24984" y="2188564"/>
                </a:cubicBezTo>
                <a:cubicBezTo>
                  <a:pt x="49968" y="2373443"/>
                  <a:pt x="184879" y="2663252"/>
                  <a:pt x="324787" y="2833141"/>
                </a:cubicBezTo>
                <a:cubicBezTo>
                  <a:pt x="464695" y="3003030"/>
                  <a:pt x="639581" y="3095470"/>
                  <a:pt x="864433" y="3207896"/>
                </a:cubicBezTo>
                <a:cubicBezTo>
                  <a:pt x="1089285" y="3320322"/>
                  <a:pt x="1409076" y="3435247"/>
                  <a:pt x="1673902" y="3507699"/>
                </a:cubicBezTo>
                <a:cubicBezTo>
                  <a:pt x="1938728" y="3580151"/>
                  <a:pt x="2178571" y="3605135"/>
                  <a:pt x="2453391" y="3642610"/>
                </a:cubicBezTo>
                <a:cubicBezTo>
                  <a:pt x="2728211" y="3680085"/>
                  <a:pt x="3322820" y="3732551"/>
                  <a:pt x="3322820" y="3732551"/>
                </a:cubicBezTo>
                <a:lnTo>
                  <a:pt x="3322820" y="3732551"/>
                </a:lnTo>
                <a:lnTo>
                  <a:pt x="4402112" y="1858781"/>
                </a:lnTo>
                <a:close/>
              </a:path>
            </a:pathLst>
          </a:custGeom>
          <a:solidFill>
            <a:srgbClr val="92D050">
              <a:alpha val="2902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55981" y="967805"/>
            <a:ext cx="245839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 months</a:t>
            </a:r>
            <a:endParaRPr lang="en-US" sz="4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4428" y="5188805"/>
            <a:ext cx="236844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months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6959" y="3040518"/>
            <a:ext cx="302802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1A0183"/>
                </a:solidFill>
                <a:latin typeface="SolaimanLipi" pitchFamily="65" charset="0"/>
                <a:cs typeface="SolaimanLipi" pitchFamily="65" charset="0"/>
              </a:rPr>
              <a:t>ক্ষেত্রফল</a:t>
            </a:r>
            <a:r>
              <a:rPr lang="bn-BD" sz="4400" b="1" dirty="0" smtClean="0">
                <a:solidFill>
                  <a:srgbClr val="1A0183"/>
                </a:solidFill>
                <a:latin typeface="Times New Roman" pitchFamily="18" charset="0"/>
                <a:cs typeface="Times New Roman" pitchFamily="18" charset="0"/>
              </a:rPr>
              <a:t> = A </a:t>
            </a:r>
            <a:endParaRPr lang="en-US" sz="4400" b="1" dirty="0">
              <a:solidFill>
                <a:srgbClr val="1A018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1184198" y="-88819"/>
            <a:ext cx="10852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গ্রহের গতি সম্পর্কিত কেপলারের ২য় সূত্র-   </a:t>
            </a: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495803" y="1399310"/>
            <a:ext cx="7599218" cy="3768436"/>
          </a:xfrm>
          <a:custGeom>
            <a:avLst/>
            <a:gdLst>
              <a:gd name="connsiteX0" fmla="*/ 0 w 7529945"/>
              <a:gd name="connsiteY0" fmla="*/ 2147454 h 3796145"/>
              <a:gd name="connsiteX1" fmla="*/ 2937163 w 7529945"/>
              <a:gd name="connsiteY1" fmla="*/ 3796145 h 3796145"/>
              <a:gd name="connsiteX2" fmla="*/ 2937163 w 7529945"/>
              <a:gd name="connsiteY2" fmla="*/ 3796145 h 3796145"/>
              <a:gd name="connsiteX3" fmla="*/ 4447309 w 7529945"/>
              <a:gd name="connsiteY3" fmla="*/ 3408218 h 3796145"/>
              <a:gd name="connsiteX4" fmla="*/ 5583381 w 7529945"/>
              <a:gd name="connsiteY4" fmla="*/ 2992581 h 3796145"/>
              <a:gd name="connsiteX5" fmla="*/ 6567054 w 7529945"/>
              <a:gd name="connsiteY5" fmla="*/ 2452254 h 3796145"/>
              <a:gd name="connsiteX6" fmla="*/ 7218218 w 7529945"/>
              <a:gd name="connsiteY6" fmla="*/ 1898072 h 3796145"/>
              <a:gd name="connsiteX7" fmla="*/ 7495309 w 7529945"/>
              <a:gd name="connsiteY7" fmla="*/ 1288472 h 3796145"/>
              <a:gd name="connsiteX8" fmla="*/ 7426036 w 7529945"/>
              <a:gd name="connsiteY8" fmla="*/ 789709 h 3796145"/>
              <a:gd name="connsiteX9" fmla="*/ 7065818 w 7529945"/>
              <a:gd name="connsiteY9" fmla="*/ 401781 h 3796145"/>
              <a:gd name="connsiteX10" fmla="*/ 6262254 w 7529945"/>
              <a:gd name="connsiteY10" fmla="*/ 0 h 3796145"/>
              <a:gd name="connsiteX11" fmla="*/ 6262254 w 7529945"/>
              <a:gd name="connsiteY11" fmla="*/ 0 h 3796145"/>
              <a:gd name="connsiteX12" fmla="*/ 0 w 7529945"/>
              <a:gd name="connsiteY12" fmla="*/ 2147454 h 379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29945" h="3796145">
                <a:moveTo>
                  <a:pt x="0" y="2147454"/>
                </a:moveTo>
                <a:lnTo>
                  <a:pt x="2937163" y="3796145"/>
                </a:lnTo>
                <a:lnTo>
                  <a:pt x="2937163" y="3796145"/>
                </a:lnTo>
                <a:cubicBezTo>
                  <a:pt x="3188854" y="3731491"/>
                  <a:pt x="4006273" y="3542145"/>
                  <a:pt x="4447309" y="3408218"/>
                </a:cubicBezTo>
                <a:cubicBezTo>
                  <a:pt x="4888345" y="3274291"/>
                  <a:pt x="5230090" y="3151908"/>
                  <a:pt x="5583381" y="2992581"/>
                </a:cubicBezTo>
                <a:cubicBezTo>
                  <a:pt x="5936672" y="2833254"/>
                  <a:pt x="6294581" y="2634672"/>
                  <a:pt x="6567054" y="2452254"/>
                </a:cubicBezTo>
                <a:cubicBezTo>
                  <a:pt x="6839527" y="2269836"/>
                  <a:pt x="7063509" y="2092036"/>
                  <a:pt x="7218218" y="1898072"/>
                </a:cubicBezTo>
                <a:cubicBezTo>
                  <a:pt x="7372927" y="1704108"/>
                  <a:pt x="7460673" y="1473199"/>
                  <a:pt x="7495309" y="1288472"/>
                </a:cubicBezTo>
                <a:cubicBezTo>
                  <a:pt x="7529945" y="1103745"/>
                  <a:pt x="7497618" y="937491"/>
                  <a:pt x="7426036" y="789709"/>
                </a:cubicBezTo>
                <a:cubicBezTo>
                  <a:pt x="7354454" y="641927"/>
                  <a:pt x="7259782" y="533399"/>
                  <a:pt x="7065818" y="401781"/>
                </a:cubicBezTo>
                <a:cubicBezTo>
                  <a:pt x="6871854" y="270163"/>
                  <a:pt x="6262254" y="0"/>
                  <a:pt x="6262254" y="0"/>
                </a:cubicBezTo>
                <a:lnTo>
                  <a:pt x="6262254" y="0"/>
                </a:lnTo>
                <a:lnTo>
                  <a:pt x="0" y="2147454"/>
                </a:lnTo>
                <a:close/>
              </a:path>
            </a:pathLst>
          </a:custGeom>
          <a:solidFill>
            <a:srgbClr val="548235">
              <a:alpha val="38039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338672" y="2846554"/>
            <a:ext cx="302802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1A0183"/>
                </a:solidFill>
                <a:latin typeface="SolaimanLipi" pitchFamily="65" charset="0"/>
                <a:cs typeface="SolaimanLipi" pitchFamily="65" charset="0"/>
              </a:rPr>
              <a:t>ক্ষেত্রফল</a:t>
            </a:r>
            <a:r>
              <a:rPr lang="bn-BD" sz="4400" b="1" dirty="0" smtClean="0">
                <a:solidFill>
                  <a:srgbClr val="1A0183"/>
                </a:solidFill>
                <a:latin typeface="Times New Roman" pitchFamily="18" charset="0"/>
                <a:cs typeface="Times New Roman" pitchFamily="18" charset="0"/>
              </a:rPr>
              <a:t> = A </a:t>
            </a:r>
            <a:endParaRPr lang="en-US" sz="4400" b="1" dirty="0">
              <a:solidFill>
                <a:srgbClr val="1A018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83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C 0.00769 -0.0044 0.01589 -0.00695 0.02409 -0.00949 C 0.03243 -0.01181 0.03985 -0.01343 0.04974 -0.01736 C 0.05951 -0.0213 0.06914 -0.02523 0.0836 -0.03148 C 0.09792 -0.03796 0.11914 -0.04676 0.13633 -0.05602 C 0.15378 -0.06574 0.17006 -0.07546 0.1875 -0.08889 C 0.20456 -0.10116 0.2237 -0.11759 0.24011 -0.13333 C 0.25664 -0.14884 0.27214 -0.16389 0.28659 -0.18148 C 0.30079 -0.19908 0.31576 -0.22107 0.32618 -0.23889 C 0.3362 -0.25671 0.34141 -0.27037 0.34766 -0.28704 C 0.35417 -0.3044 0.36055 -0.32431 0.36368 -0.34236 C 0.36693 -0.35995 0.36784 -0.37732 0.36641 -0.39283 C 0.36576 -0.40857 0.36368 -0.42292 0.35899 -0.43773 C 0.35443 -0.45232 0.34571 -0.46991 0.33829 -0.48264 C 0.33086 -0.49537 0.32162 -0.50556 0.31368 -0.51482 C 0.30612 -0.52384 0.29909 -0.5294 0.29219 -0.5338 " pathEditMode="relative" rAng="0" ptsTypes="aaaaaaaaaaaaaaaA">
                                      <p:cBhvr>
                                        <p:cTn id="2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5.92593E-6 C -0.05651 0.04143 -0.11289 0.08286 -0.14544 0.11319 C -0.17799 0.14351 -0.18125 0.15879 -0.19544 0.18171 C -0.20963 0.20462 -0.22291 0.23032 -0.23073 0.25046 C -0.23854 0.2706 -0.24036 0.28495 -0.24206 0.303 C -0.24375 0.32106 -0.24427 0.34027 -0.24088 0.35949 C -0.2375 0.3787 -0.23294 0.39907 -0.22161 0.41828 C -0.21028 0.43749 -0.19062 0.45902 -0.17278 0.47476 C -0.15495 0.4905 -0.1332 0.5037 -0.11484 0.51319 C -0.09661 0.52268 -0.08711 0.52592 -0.06367 0.53124 C -0.04023 0.53657 0.01107 0.54305 0.02604 0.54536 " pathEditMode="relative" ptsTypes="aaaaaaaaaaA">
                                      <p:cBhvr>
                                        <p:cTn id="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5" grpId="0" animBg="1"/>
      <p:bldP spid="26" grpId="0"/>
      <p:bldP spid="32" grpId="0"/>
      <p:bldP spid="34" grpId="0"/>
      <p:bldP spid="35" grpId="0"/>
      <p:bldP spid="37" grpId="0" animBg="1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 rotWithShape="0">
          <a:blip xmlns:r="http://schemas.openxmlformats.org/officeDocument/2006/relationships" r:embed="rId1"/>
          <a:stretch>
            <a:fillRect l="-1200" t="-5039" r="-1250" b="-12016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3177</TotalTime>
  <Words>845</Words>
  <Application>Microsoft Office PowerPoint</Application>
  <PresentationFormat>Custom</PresentationFormat>
  <Paragraphs>208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Custom Design</vt:lpstr>
      <vt:lpstr>1_Custom Design</vt:lpstr>
      <vt:lpstr>Packager Shell Object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One Tech</cp:lastModifiedBy>
  <cp:revision>569</cp:revision>
  <dcterms:created xsi:type="dcterms:W3CDTF">2016-07-23T07:42:08Z</dcterms:created>
  <dcterms:modified xsi:type="dcterms:W3CDTF">2020-02-10T14:06:29Z</dcterms:modified>
</cp:coreProperties>
</file>