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1" r:id="rId2"/>
    <p:sldId id="282" r:id="rId3"/>
    <p:sldId id="283" r:id="rId4"/>
    <p:sldId id="284" r:id="rId5"/>
    <p:sldId id="285" r:id="rId6"/>
    <p:sldId id="289" r:id="rId7"/>
    <p:sldId id="290" r:id="rId8"/>
    <p:sldId id="291" r:id="rId9"/>
    <p:sldId id="292" r:id="rId10"/>
    <p:sldId id="286" r:id="rId11"/>
    <p:sldId id="288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3C3F0-F5B5-42F5-975B-06C1933C730F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4496-874F-4315-AEA6-1C73ED9B8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-27709"/>
            <a:ext cx="9150927" cy="6858000"/>
          </a:xfrm>
          <a:prstGeom prst="rect">
            <a:avLst/>
          </a:prstGeom>
          <a:noFill/>
          <a:ln w="76200">
            <a:solidFill>
              <a:schemeClr val="tx2"/>
            </a:solidFill>
            <a:prstDash val="lg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8839200" cy="6418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52700"/>
            <a:ext cx="381000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2192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000082">
                    <a:lumMod val="97000"/>
                    <a:lumOff val="3000"/>
                    <a:alpha val="81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0" y="651382"/>
            <a:ext cx="2743200" cy="296015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নগদান হিসাব </a:t>
            </a:r>
            <a:endParaRPr lang="bn-BD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আসবাবপত্র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দেনাদার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অগ্রিম খরচ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বকেয়া আয় হিসাব ইত্যাদি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44535" y="832590"/>
            <a:ext cx="1144463" cy="34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23942" y="597561"/>
            <a:ext cx="2762658" cy="301397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প</a:t>
            </a:r>
            <a:r>
              <a:rPr lang="en-US" sz="2000" b="1" dirty="0" smtClean="0">
                <a:solidFill>
                  <a:schemeClr val="tx1"/>
                </a:solidFill>
              </a:rPr>
              <a:t>ও</a:t>
            </a:r>
            <a:r>
              <a:rPr lang="bn-BD" sz="2000" b="1" dirty="0" smtClean="0">
                <a:solidFill>
                  <a:schemeClr val="tx1"/>
                </a:solidFill>
              </a:rPr>
              <a:t>নাদার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ঋণ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বকেয়া খরচ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অগ্রিম আয় হিসাব ইত্যাদি</a:t>
            </a:r>
          </a:p>
          <a:p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1600" y="4013383"/>
            <a:ext cx="2409371" cy="261601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মূলধন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উত্তোলন হিসাব</a:t>
            </a:r>
          </a:p>
          <a:p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6092" y="4013383"/>
            <a:ext cx="2206919" cy="261601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বিক্রয়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প্রাপ্ত ভাড়া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কমিশন প্রাপ্তি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উপভাড়া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শিক্ষানবিশ সেলামি হিসাব ইত্যাদি</a:t>
            </a:r>
            <a:r>
              <a:rPr lang="en-US" sz="1600" b="1" dirty="0" smtClean="0">
                <a:solidFill>
                  <a:schemeClr val="tx1"/>
                </a:solidFill>
              </a:rPr>
              <a:t>।</a:t>
            </a:r>
            <a:endParaRPr lang="bn-BD" sz="1600" b="1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2201" y="3990980"/>
            <a:ext cx="2397606" cy="263841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ক্রয়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বেতন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মজুরি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অবচয়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বিজ্ঞাপন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smtClean="0">
                <a:solidFill>
                  <a:schemeClr val="tx1"/>
                </a:solidFill>
              </a:rPr>
              <a:t>কমিশিন </a:t>
            </a:r>
            <a:r>
              <a:rPr lang="bn-BD" b="1" dirty="0" smtClean="0">
                <a:solidFill>
                  <a:schemeClr val="tx1"/>
                </a:solidFill>
              </a:rPr>
              <a:t>প্রদান হিসাব ইত্যাদি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  <a:endParaRPr lang="bn-BD" b="1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1961" y="882725"/>
            <a:ext cx="1161617" cy="296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0399" y="4110211"/>
            <a:ext cx="1509486" cy="38559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45280" y="4079484"/>
            <a:ext cx="1068542" cy="428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8013" y="4042251"/>
            <a:ext cx="1260242" cy="407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000082">
                    <a:lumMod val="97000"/>
                    <a:lumOff val="3000"/>
                    <a:alpha val="81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409024"/>
            <a:ext cx="73152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নগদ ৫০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০০০ টাকা নিয়ে ব্যবসায় শুরু করেন।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371600"/>
            <a:ext cx="7964606" cy="3789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876300" y="5562599"/>
            <a:ext cx="7086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সম্পদ (নগদ টাকা) বৃদ্ধি ও মালিকানা স্বত্ব বৃ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দ্ধি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পেয়েছে।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63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6" y="0"/>
            <a:ext cx="9137073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6931" y="762000"/>
            <a:ext cx="3124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75991"/>
            <a:ext cx="7315200" cy="1323439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প্রতিটি লেনদেন হিসাব সমীকরণকে কি ভাবে প্রভাবিত করে তা বিশ্লেষন 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 useBgFill="1">
        <p:nvSpPr>
          <p:cNvPr id="7" name="7-Point Star 6"/>
          <p:cNvSpPr/>
          <p:nvPr/>
        </p:nvSpPr>
        <p:spPr>
          <a:xfrm>
            <a:off x="1982931" y="3581400"/>
            <a:ext cx="5185062" cy="2057400"/>
          </a:xfrm>
          <a:prstGeom prst="star7">
            <a:avLst/>
          </a:prstGeom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০৫ 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636" y="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4636" y="-21400"/>
            <a:ext cx="9161318" cy="6858000"/>
          </a:xfrm>
          <a:prstGeom prst="rect">
            <a:avLst/>
          </a:prstGeom>
          <a:noFill/>
          <a:ln w="57150" cmpd="thickThin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84666"/>
            <a:ext cx="23622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183" y="1391663"/>
            <a:ext cx="7467600" cy="40318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কোনটি সঠিক?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A=L+(C+R-EX_D)         খ) E=A+L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L=A+E                              ঘ)A+L=E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 A=L+E সমীকরণটির E উপাদানটি কি নির্দেশ করে?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সম্পদ                                 খ) দায়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মালিকানা স্বত্ব          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আয়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6" name="Bent-Up Arrow 5"/>
          <p:cNvSpPr/>
          <p:nvPr/>
        </p:nvSpPr>
        <p:spPr>
          <a:xfrm rot="2141181">
            <a:off x="5128761" y="1843380"/>
            <a:ext cx="469798" cy="492570"/>
          </a:xfrm>
          <a:prstGeom prst="bent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Bent-Up Arrow 6"/>
          <p:cNvSpPr/>
          <p:nvPr/>
        </p:nvSpPr>
        <p:spPr>
          <a:xfrm rot="2141181">
            <a:off x="3447904" y="4281781"/>
            <a:ext cx="469798" cy="492570"/>
          </a:xfrm>
          <a:prstGeom prst="bentUpArrow">
            <a:avLst>
              <a:gd name="adj1" fmla="val 25000"/>
              <a:gd name="adj2" fmla="val 0"/>
              <a:gd name="adj3" fmla="val 25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0"/>
            <a:ext cx="4419600" cy="4295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591" y="858982"/>
            <a:ext cx="28956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4191000" cy="1081375"/>
          </a:xfrm>
          <a:prstGeom prst="rect">
            <a:avLst/>
          </a:prstGeom>
          <a:noFill/>
          <a:ln w="9525" cap="sq" cmpd="dbl">
            <a:solidFill>
              <a:srgbClr val="002060"/>
            </a:solidFill>
            <a:prstDash val="sysDash"/>
            <a:beve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59285"/>
            <a:ext cx="8005765" cy="35394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09" y="4267200"/>
            <a:ext cx="811359" cy="486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36" y="4510589"/>
            <a:ext cx="1881730" cy="1875421"/>
          </a:xfrm>
          <a:prstGeom prst="rect">
            <a:avLst/>
          </a:prstGeom>
          <a:ln w="762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94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000082">
                    <a:lumMod val="97000"/>
                    <a:lumOff val="3000"/>
                    <a:alpha val="81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846117"/>
            <a:ext cx="5029200" cy="1066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4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2133601"/>
            <a:ext cx="8229600" cy="3657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বিষয়: হিসাববিজ্ঞান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অধ্যায়-দ্বিতীয়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সময়: 5০ 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000082">
                    <a:lumMod val="97000"/>
                    <a:lumOff val="3000"/>
                    <a:alpha val="81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7662" y="685800"/>
            <a:ext cx="47244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শুরুর আগে চল আমরা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কয়েকটি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ছবি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0,,15626993_303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418111"/>
            <a:ext cx="3124200" cy="2763490"/>
          </a:xfrm>
          <a:prstGeom prst="rect">
            <a:avLst/>
          </a:prstGeom>
          <a:ln w="63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959" y="-27709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904" y="2418111"/>
            <a:ext cx="2905496" cy="27634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217221" y="5426996"/>
            <a:ext cx="3068782" cy="64633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হাত ও 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4386" y="5334000"/>
            <a:ext cx="299901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কাভার্ট ভ্যান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000082">
                    <a:lumMod val="97000"/>
                    <a:lumOff val="3000"/>
                    <a:alpha val="81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9573" y="457200"/>
            <a:ext cx="4191000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400" b="1" dirty="0" smtClean="0">
                <a:ln w="127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4400" dirty="0">
              <a:ln w="12700" cmpd="dbl">
                <a:solidFill>
                  <a:srgbClr val="FF0000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9189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6705600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হিসাব সমীকরণে ব্যবসায়িক লেনদেনের ব্যাখ্যা করতে পারব।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হিসাব সমীকরণ বিশ্লেষণ করতে পারব।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914400"/>
            <a:ext cx="2209800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সমীকরণঃ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66262"/>
            <a:ext cx="7162800" cy="34778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কোন প্রতিষ্ঠানের একটি নির্দিষ্ট সময়ের মোট সম্পদের পরিমান, মালিকানা স্বত্ব ও বহির্দায়ের সমান হবে। যে সমীকরণের মাধামে এই সমতা প্রমাণ করা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য় তাকেই হিসাব সমীকরণ বলা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30" y="16225"/>
            <a:ext cx="9157855" cy="68140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mages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564" y="1676400"/>
            <a:ext cx="5562600" cy="3429000"/>
          </a:xfrm>
          <a:prstGeom prst="rect">
            <a:avLst/>
          </a:prstGeom>
          <a:noFill/>
          <a:ln w="38100" cap="sq">
            <a:solidFill>
              <a:srgbClr val="00B05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10" name="Round Diagonal Corner Rectangle 9"/>
          <p:cNvSpPr/>
          <p:nvPr/>
        </p:nvSpPr>
        <p:spPr>
          <a:xfrm>
            <a:off x="1600200" y="457200"/>
            <a:ext cx="5257800" cy="762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3700" y="5410200"/>
            <a:ext cx="2590800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হিসাব সমীকরণ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460"/>
            <a:ext cx="9171709" cy="6853259"/>
          </a:xfrm>
          <a:prstGeom prst="rect">
            <a:avLst/>
          </a:prstGeom>
          <a:noFill/>
          <a:ln w="57150">
            <a:noFill/>
            <a:prstDash val="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4654" y="685800"/>
            <a:ext cx="3962400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সমীকরণটি নিম্নরূপঃ</a:t>
            </a:r>
            <a:endParaRPr lang="en-US" sz="3600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1482433"/>
            <a:ext cx="16002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1981200" y="1672933"/>
            <a:ext cx="1295400" cy="838199"/>
          </a:xfrm>
          <a:prstGeom prst="mathEqua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0855" y="1510141"/>
            <a:ext cx="16002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3276600" y="1482433"/>
            <a:ext cx="16002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105400" y="1700642"/>
            <a:ext cx="1066800" cy="838199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01981" y="3186545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যেখানে, A=Assets (সম্পদসমুহ)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L=Liabilities (দায়সমুহ)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E= Equity (মালিকানা স্বত্ব)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1" y="7620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6252" y="932765"/>
            <a:ext cx="4876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সমীকরণটির বর্ধিত রূপঃ</a:t>
            </a:r>
            <a:endParaRPr lang="en-US" sz="3600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6670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যেখানে, A=Assets (সম্পদসমুহ)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L=Liabilities (দায়সমুহ)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C=Capital (মূলধন)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R=Revenue(আয়)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EX=Expenses(খরচ)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D=Drawings(উত্তোলন)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825767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‍A=L+(C+R-EX-D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327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Windows7 Ultimate</dc:creator>
  <cp:lastModifiedBy>Lotus</cp:lastModifiedBy>
  <cp:revision>265</cp:revision>
  <dcterms:created xsi:type="dcterms:W3CDTF">2006-08-16T00:00:00Z</dcterms:created>
  <dcterms:modified xsi:type="dcterms:W3CDTF">2020-02-10T17:43:59Z</dcterms:modified>
</cp:coreProperties>
</file>