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4"/>
  </p:notesMasterIdLst>
  <p:sldIdLst>
    <p:sldId id="260" r:id="rId2"/>
    <p:sldId id="279"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6" r:id="rId19"/>
    <p:sldId id="273" r:id="rId20"/>
    <p:sldId id="274" r:id="rId21"/>
    <p:sldId id="27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611B1F-BC79-4C55-86C9-068AB05D871C}" type="doc">
      <dgm:prSet loTypeId="urn:microsoft.com/office/officeart/2005/8/layout/vList2" loCatId="list" qsTypeId="urn:microsoft.com/office/officeart/2005/8/quickstyle/simple1" qsCatId="simple" csTypeId="urn:microsoft.com/office/officeart/2005/8/colors/accent1_2" csCatId="accent1" phldr="1"/>
      <dgm:spPr>
        <a:scene3d>
          <a:camera prst="perspectiveLeft"/>
          <a:lightRig rig="threePt" dir="t"/>
        </a:scene3d>
      </dgm:spPr>
      <dgm:t>
        <a:bodyPr/>
        <a:lstStyle/>
        <a:p>
          <a:endParaRPr lang="en-US"/>
        </a:p>
      </dgm:t>
    </dgm:pt>
    <dgm:pt modelId="{3713D6A5-7CF0-4BA4-AC33-AC6CE02DDDCD}">
      <dgm:prSet custT="1"/>
      <dgm:spPr/>
      <dgm:t>
        <a:bodyPr/>
        <a:lstStyle/>
        <a:p>
          <a:pPr rtl="0"/>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ENGLISH SECOND PAPER</a:t>
          </a:r>
        </a:p>
      </dgm:t>
    </dgm:pt>
    <dgm:pt modelId="{8901AD70-E11F-4097-A51C-5E55F28D1304}" type="parTrans" cxnId="{7A48834F-10AC-482A-924A-FA272EBBB267}">
      <dgm:prSet/>
      <dgm:spPr/>
      <dgm:t>
        <a:bodyPr/>
        <a:lstStyle/>
        <a:p>
          <a:endParaRPr lang="en-US" sz="28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FC5D9E95-B622-4D96-8F73-E082F0C8F57C}" type="sibTrans" cxnId="{7A48834F-10AC-482A-924A-FA272EBBB267}">
      <dgm:prSet/>
      <dgm:spPr/>
      <dgm:t>
        <a:bodyPr/>
        <a:lstStyle/>
        <a:p>
          <a:endParaRPr lang="en-US" sz="28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71FB45B5-18D0-4B52-84EA-694B287ED513}">
      <dgm:prSet custT="1"/>
      <dgm:spPr/>
      <dgm:t>
        <a:bodyPr/>
        <a:lstStyle/>
        <a:p>
          <a:pPr rtl="0"/>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CLASS: NINE - TEN</a:t>
          </a:r>
        </a:p>
      </dgm:t>
    </dgm:pt>
    <dgm:pt modelId="{27009D4A-D886-48F4-84C8-E8BE52696E83}" type="parTrans" cxnId="{5D3E9DDB-DC3E-4DA7-8BE5-4C84EE291B3A}">
      <dgm:prSet/>
      <dgm:spPr/>
      <dgm:t>
        <a:bodyPr/>
        <a:lstStyle/>
        <a:p>
          <a:endParaRPr lang="en-US" sz="28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EDF29B4C-0AF7-408D-83C9-54518F8C44B8}" type="sibTrans" cxnId="{5D3E9DDB-DC3E-4DA7-8BE5-4C84EE291B3A}">
      <dgm:prSet/>
      <dgm:spPr/>
      <dgm:t>
        <a:bodyPr/>
        <a:lstStyle/>
        <a:p>
          <a:endParaRPr lang="en-US" sz="28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15A14617-1D08-43FC-88D9-BEE962234237}">
      <dgm:prSet custT="1"/>
      <dgm:spPr/>
      <dgm:t>
        <a:bodyPr/>
        <a:lstStyle/>
        <a:p>
          <a:pPr rtl="0"/>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DURATION: 50 MIN. </a:t>
          </a:r>
        </a:p>
      </dgm:t>
    </dgm:pt>
    <dgm:pt modelId="{E2187AA4-AC74-465D-8E14-3F9F52E4F389}" type="parTrans" cxnId="{A4BC1ACF-CF41-43D9-B880-DA032825F2FD}">
      <dgm:prSet/>
      <dgm:spPr/>
      <dgm:t>
        <a:bodyPr/>
        <a:lstStyle/>
        <a:p>
          <a:endParaRPr lang="en-US" sz="28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1C079CAF-592F-4C57-8D00-45219A55942D}" type="sibTrans" cxnId="{A4BC1ACF-CF41-43D9-B880-DA032825F2FD}">
      <dgm:prSet/>
      <dgm:spPr/>
      <dgm:t>
        <a:bodyPr/>
        <a:lstStyle/>
        <a:p>
          <a:endParaRPr lang="en-US" sz="28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A6108A35-0EA2-4430-9E38-536129E7D6D3}">
      <dgm:prSet custT="1"/>
      <dgm:spPr/>
      <dgm:t>
        <a:bodyPr/>
        <a:lstStyle/>
        <a:p>
          <a:pPr rtl="0"/>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DATE: 25-07-2019</a:t>
          </a:r>
        </a:p>
      </dgm:t>
    </dgm:pt>
    <dgm:pt modelId="{DB30968A-A764-4C02-AE3C-E8389C3A47FD}" type="parTrans" cxnId="{829FBAFD-DF42-4E21-9B64-725CF3CF2A60}">
      <dgm:prSet/>
      <dgm:spPr/>
      <dgm:t>
        <a:bodyPr/>
        <a:lstStyle/>
        <a:p>
          <a:endParaRPr lang="en-US" sz="28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A6DC6857-C6CF-4344-9B08-397D7E4B43FB}" type="sibTrans" cxnId="{829FBAFD-DF42-4E21-9B64-725CF3CF2A60}">
      <dgm:prSet/>
      <dgm:spPr/>
      <dgm:t>
        <a:bodyPr/>
        <a:lstStyle/>
        <a:p>
          <a:endParaRPr lang="en-US" sz="28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8FC4D161-EB40-4BA1-B196-93BC519E9379}" type="pres">
      <dgm:prSet presAssocID="{E7611B1F-BC79-4C55-86C9-068AB05D871C}" presName="linear" presStyleCnt="0">
        <dgm:presLayoutVars>
          <dgm:animLvl val="lvl"/>
          <dgm:resizeHandles val="exact"/>
        </dgm:presLayoutVars>
      </dgm:prSet>
      <dgm:spPr/>
      <dgm:t>
        <a:bodyPr/>
        <a:lstStyle/>
        <a:p>
          <a:endParaRPr lang="en-US"/>
        </a:p>
      </dgm:t>
    </dgm:pt>
    <dgm:pt modelId="{5EB7A14A-C3BA-43BE-B395-F75343D4AADB}" type="pres">
      <dgm:prSet presAssocID="{3713D6A5-7CF0-4BA4-AC33-AC6CE02DDDCD}" presName="parentText" presStyleLbl="node1" presStyleIdx="0" presStyleCnt="4">
        <dgm:presLayoutVars>
          <dgm:chMax val="0"/>
          <dgm:bulletEnabled val="1"/>
        </dgm:presLayoutVars>
      </dgm:prSet>
      <dgm:spPr/>
      <dgm:t>
        <a:bodyPr/>
        <a:lstStyle/>
        <a:p>
          <a:endParaRPr lang="en-US"/>
        </a:p>
      </dgm:t>
    </dgm:pt>
    <dgm:pt modelId="{83523502-8A65-48DB-88BD-71EA7FE70E14}" type="pres">
      <dgm:prSet presAssocID="{FC5D9E95-B622-4D96-8F73-E082F0C8F57C}" presName="spacer" presStyleCnt="0"/>
      <dgm:spPr/>
    </dgm:pt>
    <dgm:pt modelId="{2E62B858-E356-42A2-9DC6-F5CDDE1C1D50}" type="pres">
      <dgm:prSet presAssocID="{71FB45B5-18D0-4B52-84EA-694B287ED513}" presName="parentText" presStyleLbl="node1" presStyleIdx="1" presStyleCnt="4">
        <dgm:presLayoutVars>
          <dgm:chMax val="0"/>
          <dgm:bulletEnabled val="1"/>
        </dgm:presLayoutVars>
      </dgm:prSet>
      <dgm:spPr/>
      <dgm:t>
        <a:bodyPr/>
        <a:lstStyle/>
        <a:p>
          <a:endParaRPr lang="en-US"/>
        </a:p>
      </dgm:t>
    </dgm:pt>
    <dgm:pt modelId="{0F7D87FF-B9E8-4F83-9DA6-263C8E2CF5C7}" type="pres">
      <dgm:prSet presAssocID="{EDF29B4C-0AF7-408D-83C9-54518F8C44B8}" presName="spacer" presStyleCnt="0"/>
      <dgm:spPr/>
    </dgm:pt>
    <dgm:pt modelId="{FEE93119-DA84-4C15-8AC8-B5116D9E3A6F}" type="pres">
      <dgm:prSet presAssocID="{15A14617-1D08-43FC-88D9-BEE962234237}" presName="parentText" presStyleLbl="node1" presStyleIdx="2" presStyleCnt="4">
        <dgm:presLayoutVars>
          <dgm:chMax val="0"/>
          <dgm:bulletEnabled val="1"/>
        </dgm:presLayoutVars>
      </dgm:prSet>
      <dgm:spPr/>
      <dgm:t>
        <a:bodyPr/>
        <a:lstStyle/>
        <a:p>
          <a:endParaRPr lang="en-US"/>
        </a:p>
      </dgm:t>
    </dgm:pt>
    <dgm:pt modelId="{3A736657-9D43-4A6C-9CDD-C7493A209C10}" type="pres">
      <dgm:prSet presAssocID="{1C079CAF-592F-4C57-8D00-45219A55942D}" presName="spacer" presStyleCnt="0"/>
      <dgm:spPr/>
    </dgm:pt>
    <dgm:pt modelId="{9919DDC8-5D78-40CA-A469-B4B40B66D4C4}" type="pres">
      <dgm:prSet presAssocID="{A6108A35-0EA2-4430-9E38-536129E7D6D3}" presName="parentText" presStyleLbl="node1" presStyleIdx="3" presStyleCnt="4">
        <dgm:presLayoutVars>
          <dgm:chMax val="0"/>
          <dgm:bulletEnabled val="1"/>
        </dgm:presLayoutVars>
      </dgm:prSet>
      <dgm:spPr/>
      <dgm:t>
        <a:bodyPr/>
        <a:lstStyle/>
        <a:p>
          <a:endParaRPr lang="en-US"/>
        </a:p>
      </dgm:t>
    </dgm:pt>
  </dgm:ptLst>
  <dgm:cxnLst>
    <dgm:cxn modelId="{5D3E9DDB-DC3E-4DA7-8BE5-4C84EE291B3A}" srcId="{E7611B1F-BC79-4C55-86C9-068AB05D871C}" destId="{71FB45B5-18D0-4B52-84EA-694B287ED513}" srcOrd="1" destOrd="0" parTransId="{27009D4A-D886-48F4-84C8-E8BE52696E83}" sibTransId="{EDF29B4C-0AF7-408D-83C9-54518F8C44B8}"/>
    <dgm:cxn modelId="{F48F645D-BF5F-474B-B0C5-D9EC6E09D93D}" type="presOf" srcId="{15A14617-1D08-43FC-88D9-BEE962234237}" destId="{FEE93119-DA84-4C15-8AC8-B5116D9E3A6F}" srcOrd="0" destOrd="0" presId="urn:microsoft.com/office/officeart/2005/8/layout/vList2"/>
    <dgm:cxn modelId="{FC0ED804-EDF2-42CF-8E70-4A1D255A3EC4}" type="presOf" srcId="{A6108A35-0EA2-4430-9E38-536129E7D6D3}" destId="{9919DDC8-5D78-40CA-A469-B4B40B66D4C4}" srcOrd="0" destOrd="0" presId="urn:microsoft.com/office/officeart/2005/8/layout/vList2"/>
    <dgm:cxn modelId="{A4BC1ACF-CF41-43D9-B880-DA032825F2FD}" srcId="{E7611B1F-BC79-4C55-86C9-068AB05D871C}" destId="{15A14617-1D08-43FC-88D9-BEE962234237}" srcOrd="2" destOrd="0" parTransId="{E2187AA4-AC74-465D-8E14-3F9F52E4F389}" sibTransId="{1C079CAF-592F-4C57-8D00-45219A55942D}"/>
    <dgm:cxn modelId="{B47E7780-C770-426A-8376-1AD8FBD46972}" type="presOf" srcId="{3713D6A5-7CF0-4BA4-AC33-AC6CE02DDDCD}" destId="{5EB7A14A-C3BA-43BE-B395-F75343D4AADB}" srcOrd="0" destOrd="0" presId="urn:microsoft.com/office/officeart/2005/8/layout/vList2"/>
    <dgm:cxn modelId="{7A48834F-10AC-482A-924A-FA272EBBB267}" srcId="{E7611B1F-BC79-4C55-86C9-068AB05D871C}" destId="{3713D6A5-7CF0-4BA4-AC33-AC6CE02DDDCD}" srcOrd="0" destOrd="0" parTransId="{8901AD70-E11F-4097-A51C-5E55F28D1304}" sibTransId="{FC5D9E95-B622-4D96-8F73-E082F0C8F57C}"/>
    <dgm:cxn modelId="{CD2791DA-C228-497A-9851-30E12E48C468}" type="presOf" srcId="{71FB45B5-18D0-4B52-84EA-694B287ED513}" destId="{2E62B858-E356-42A2-9DC6-F5CDDE1C1D50}" srcOrd="0" destOrd="0" presId="urn:microsoft.com/office/officeart/2005/8/layout/vList2"/>
    <dgm:cxn modelId="{829FBAFD-DF42-4E21-9B64-725CF3CF2A60}" srcId="{E7611B1F-BC79-4C55-86C9-068AB05D871C}" destId="{A6108A35-0EA2-4430-9E38-536129E7D6D3}" srcOrd="3" destOrd="0" parTransId="{DB30968A-A764-4C02-AE3C-E8389C3A47FD}" sibTransId="{A6DC6857-C6CF-4344-9B08-397D7E4B43FB}"/>
    <dgm:cxn modelId="{7D08AB66-8F06-4C37-BEF5-68D4F4353DA7}" type="presOf" srcId="{E7611B1F-BC79-4C55-86C9-068AB05D871C}" destId="{8FC4D161-EB40-4BA1-B196-93BC519E9379}" srcOrd="0" destOrd="0" presId="urn:microsoft.com/office/officeart/2005/8/layout/vList2"/>
    <dgm:cxn modelId="{2E7496E9-6826-41BE-9078-D03ED35B0004}" type="presParOf" srcId="{8FC4D161-EB40-4BA1-B196-93BC519E9379}" destId="{5EB7A14A-C3BA-43BE-B395-F75343D4AADB}" srcOrd="0" destOrd="0" presId="urn:microsoft.com/office/officeart/2005/8/layout/vList2"/>
    <dgm:cxn modelId="{058EC869-C11E-49FF-8B96-AF1FA69F4AE1}" type="presParOf" srcId="{8FC4D161-EB40-4BA1-B196-93BC519E9379}" destId="{83523502-8A65-48DB-88BD-71EA7FE70E14}" srcOrd="1" destOrd="0" presId="urn:microsoft.com/office/officeart/2005/8/layout/vList2"/>
    <dgm:cxn modelId="{D1602440-40F0-4CD8-B52A-9F9C325D4243}" type="presParOf" srcId="{8FC4D161-EB40-4BA1-B196-93BC519E9379}" destId="{2E62B858-E356-42A2-9DC6-F5CDDE1C1D50}" srcOrd="2" destOrd="0" presId="urn:microsoft.com/office/officeart/2005/8/layout/vList2"/>
    <dgm:cxn modelId="{B1F041FC-29F0-45FB-83B8-961E3C62A35D}" type="presParOf" srcId="{8FC4D161-EB40-4BA1-B196-93BC519E9379}" destId="{0F7D87FF-B9E8-4F83-9DA6-263C8E2CF5C7}" srcOrd="3" destOrd="0" presId="urn:microsoft.com/office/officeart/2005/8/layout/vList2"/>
    <dgm:cxn modelId="{4F86C067-8E4A-4012-A5B9-181EFEE3EFDB}" type="presParOf" srcId="{8FC4D161-EB40-4BA1-B196-93BC519E9379}" destId="{FEE93119-DA84-4C15-8AC8-B5116D9E3A6F}" srcOrd="4" destOrd="0" presId="urn:microsoft.com/office/officeart/2005/8/layout/vList2"/>
    <dgm:cxn modelId="{F0D2A571-FEE3-49F7-804A-F33C2560E34D}" type="presParOf" srcId="{8FC4D161-EB40-4BA1-B196-93BC519E9379}" destId="{3A736657-9D43-4A6C-9CDD-C7493A209C10}" srcOrd="5" destOrd="0" presId="urn:microsoft.com/office/officeart/2005/8/layout/vList2"/>
    <dgm:cxn modelId="{EF2504E1-2E06-4712-A9AE-B2D7DD82C836}" type="presParOf" srcId="{8FC4D161-EB40-4BA1-B196-93BC519E9379}" destId="{9919DDC8-5D78-40CA-A469-B4B40B66D4C4}" srcOrd="6" destOrd="0" presId="urn:microsoft.com/office/officeart/2005/8/layout/vList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7A14A-C3BA-43BE-B395-F75343D4AADB}">
      <dsp:nvSpPr>
        <dsp:cNvPr id="0" name=""/>
        <dsp:cNvSpPr/>
      </dsp:nvSpPr>
      <dsp:spPr>
        <a:xfrm>
          <a:off x="0" y="1738"/>
          <a:ext cx="5636526" cy="8985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perspectiveLef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ENGLISH SECOND PAPER</a:t>
          </a:r>
        </a:p>
      </dsp:txBody>
      <dsp:txXfrm>
        <a:off x="43864" y="45602"/>
        <a:ext cx="5548798" cy="810832"/>
      </dsp:txXfrm>
    </dsp:sp>
    <dsp:sp modelId="{2E62B858-E356-42A2-9DC6-F5CDDE1C1D50}">
      <dsp:nvSpPr>
        <dsp:cNvPr id="0" name=""/>
        <dsp:cNvSpPr/>
      </dsp:nvSpPr>
      <dsp:spPr>
        <a:xfrm>
          <a:off x="0" y="1038538"/>
          <a:ext cx="5636526" cy="8985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perspectiveLef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CLASS: NINE - TEN</a:t>
          </a:r>
        </a:p>
      </dsp:txBody>
      <dsp:txXfrm>
        <a:off x="43864" y="1082402"/>
        <a:ext cx="5548798" cy="810832"/>
      </dsp:txXfrm>
    </dsp:sp>
    <dsp:sp modelId="{FEE93119-DA84-4C15-8AC8-B5116D9E3A6F}">
      <dsp:nvSpPr>
        <dsp:cNvPr id="0" name=""/>
        <dsp:cNvSpPr/>
      </dsp:nvSpPr>
      <dsp:spPr>
        <a:xfrm>
          <a:off x="0" y="2075339"/>
          <a:ext cx="5636526" cy="8985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perspectiveLef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DURATION: 50 MIN. </a:t>
          </a:r>
        </a:p>
      </dsp:txBody>
      <dsp:txXfrm>
        <a:off x="43864" y="2119203"/>
        <a:ext cx="5548798" cy="810832"/>
      </dsp:txXfrm>
    </dsp:sp>
    <dsp:sp modelId="{9919DDC8-5D78-40CA-A469-B4B40B66D4C4}">
      <dsp:nvSpPr>
        <dsp:cNvPr id="0" name=""/>
        <dsp:cNvSpPr/>
      </dsp:nvSpPr>
      <dsp:spPr>
        <a:xfrm>
          <a:off x="0" y="3112138"/>
          <a:ext cx="5636526" cy="8985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perspectiveLef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DATE: 25-07-2019</a:t>
          </a:r>
        </a:p>
      </dsp:txBody>
      <dsp:txXfrm>
        <a:off x="43864" y="3156002"/>
        <a:ext cx="5548798" cy="8108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5F6965-5088-453A-8772-D51B852654A9}" type="datetimeFigureOut">
              <a:rPr lang="en-US" smtClean="0"/>
              <a:t>2/12/2020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A26341-89A2-40E8-AEC9-F855032955CF}" type="slidenum">
              <a:rPr lang="en-US" smtClean="0"/>
              <a:t>‹#›</a:t>
            </a:fld>
            <a:endParaRPr lang="en-US"/>
          </a:p>
        </p:txBody>
      </p:sp>
    </p:spTree>
    <p:extLst>
      <p:ext uri="{BB962C8B-B14F-4D97-AF65-F5344CB8AC3E}">
        <p14:creationId xmlns:p14="http://schemas.microsoft.com/office/powerpoint/2010/main" val="2398767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962EDF7-66DD-4D97-9E19-B6BEBCF7FF3A}" type="slidenum">
              <a:rPr lang="en-US" altLang="en-US" smtClean="0"/>
              <a:pPr/>
              <a:t>2</a:t>
            </a:fld>
            <a:endParaRPr lang="en-US" altLang="en-US" smtClean="0"/>
          </a:p>
        </p:txBody>
      </p:sp>
    </p:spTree>
    <p:extLst>
      <p:ext uri="{BB962C8B-B14F-4D97-AF65-F5344CB8AC3E}">
        <p14:creationId xmlns:p14="http://schemas.microsoft.com/office/powerpoint/2010/main" val="4841795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0F7CB92-2AD2-440C-84DA-AA694727639C}" type="datetimeFigureOut">
              <a:rPr lang="en-US" smtClean="0"/>
              <a:t>2/12/2020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BC879B9F-E4C8-4C63-B5FE-015D03BE74EA}"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5216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F7CB92-2AD2-440C-84DA-AA694727639C}" type="datetimeFigureOut">
              <a:rPr lang="en-US" smtClean="0"/>
              <a:t>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879B9F-E4C8-4C63-B5FE-015D03BE74EA}" type="slidenum">
              <a:rPr lang="en-US" smtClean="0"/>
              <a:t>‹#›</a:t>
            </a:fld>
            <a:endParaRPr lang="en-US"/>
          </a:p>
        </p:txBody>
      </p:sp>
    </p:spTree>
    <p:extLst>
      <p:ext uri="{BB962C8B-B14F-4D97-AF65-F5344CB8AC3E}">
        <p14:creationId xmlns:p14="http://schemas.microsoft.com/office/powerpoint/2010/main" val="301355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F7CB92-2AD2-440C-84DA-AA694727639C}"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79B9F-E4C8-4C63-B5FE-015D03BE74EA}"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3338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F7CB92-2AD2-440C-84DA-AA694727639C}"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79B9F-E4C8-4C63-B5FE-015D03BE74EA}"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0614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F7CB92-2AD2-440C-84DA-AA694727639C}"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79B9F-E4C8-4C63-B5FE-015D03BE74EA}" type="slidenum">
              <a:rPr lang="en-US" smtClean="0"/>
              <a:t>‹#›</a:t>
            </a:fld>
            <a:endParaRPr lang="en-US"/>
          </a:p>
        </p:txBody>
      </p:sp>
    </p:spTree>
    <p:extLst>
      <p:ext uri="{BB962C8B-B14F-4D97-AF65-F5344CB8AC3E}">
        <p14:creationId xmlns:p14="http://schemas.microsoft.com/office/powerpoint/2010/main" val="537464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F7CB92-2AD2-440C-84DA-AA694727639C}"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79B9F-E4C8-4C63-B5FE-015D03BE74EA}"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9322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F7CB92-2AD2-440C-84DA-AA694727639C}"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79B9F-E4C8-4C63-B5FE-015D03BE74EA}"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7547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F7CB92-2AD2-440C-84DA-AA694727639C}"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79B9F-E4C8-4C63-B5FE-015D03BE74E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9335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F7CB92-2AD2-440C-84DA-AA694727639C}"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79B9F-E4C8-4C63-B5FE-015D03BE74EA}"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5887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F7CB92-2AD2-440C-84DA-AA694727639C}"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79B9F-E4C8-4C63-B5FE-015D03BE74EA}" type="slidenum">
              <a:rPr lang="en-US" smtClean="0"/>
              <a:t>‹#›</a:t>
            </a:fld>
            <a:endParaRPr lang="en-US"/>
          </a:p>
        </p:txBody>
      </p:sp>
    </p:spTree>
    <p:extLst>
      <p:ext uri="{BB962C8B-B14F-4D97-AF65-F5344CB8AC3E}">
        <p14:creationId xmlns:p14="http://schemas.microsoft.com/office/powerpoint/2010/main" val="1569274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F7CB92-2AD2-440C-84DA-AA694727639C}"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79B9F-E4C8-4C63-B5FE-015D03BE74EA}"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4018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F7CB92-2AD2-440C-84DA-AA694727639C}" type="datetimeFigureOut">
              <a:rPr lang="en-US" smtClean="0"/>
              <a:t>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879B9F-E4C8-4C63-B5FE-015D03BE74EA}" type="slidenum">
              <a:rPr lang="en-US" smtClean="0"/>
              <a:t>‹#›</a:t>
            </a:fld>
            <a:endParaRPr lang="en-US"/>
          </a:p>
        </p:txBody>
      </p:sp>
    </p:spTree>
    <p:extLst>
      <p:ext uri="{BB962C8B-B14F-4D97-AF65-F5344CB8AC3E}">
        <p14:creationId xmlns:p14="http://schemas.microsoft.com/office/powerpoint/2010/main" val="3276256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F7CB92-2AD2-440C-84DA-AA694727639C}" type="datetimeFigureOut">
              <a:rPr lang="en-US" smtClean="0"/>
              <a:t>2/12/2020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879B9F-E4C8-4C63-B5FE-015D03BE74EA}"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7131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F7CB92-2AD2-440C-84DA-AA694727639C}" type="datetimeFigureOut">
              <a:rPr lang="en-US" smtClean="0"/>
              <a:t>2/12/2020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879B9F-E4C8-4C63-B5FE-015D03BE74E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5214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F7CB92-2AD2-440C-84DA-AA694727639C}" type="datetimeFigureOut">
              <a:rPr lang="en-US" smtClean="0"/>
              <a:t>2/12/2020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879B9F-E4C8-4C63-B5FE-015D03BE74EA}" type="slidenum">
              <a:rPr lang="en-US" smtClean="0"/>
              <a:t>‹#›</a:t>
            </a:fld>
            <a:endParaRPr lang="en-US"/>
          </a:p>
        </p:txBody>
      </p:sp>
    </p:spTree>
    <p:extLst>
      <p:ext uri="{BB962C8B-B14F-4D97-AF65-F5344CB8AC3E}">
        <p14:creationId xmlns:p14="http://schemas.microsoft.com/office/powerpoint/2010/main" val="2540587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F7CB92-2AD2-440C-84DA-AA694727639C}" type="datetimeFigureOut">
              <a:rPr lang="en-US" smtClean="0"/>
              <a:t>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879B9F-E4C8-4C63-B5FE-015D03BE74EA}"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0997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F7CB92-2AD2-440C-84DA-AA694727639C}" type="datetimeFigureOut">
              <a:rPr lang="en-US" smtClean="0"/>
              <a:t>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879B9F-E4C8-4C63-B5FE-015D03BE74EA}" type="slidenum">
              <a:rPr lang="en-US" smtClean="0"/>
              <a:t>‹#›</a:t>
            </a:fld>
            <a:endParaRPr lang="en-US"/>
          </a:p>
        </p:txBody>
      </p:sp>
    </p:spTree>
    <p:extLst>
      <p:ext uri="{BB962C8B-B14F-4D97-AF65-F5344CB8AC3E}">
        <p14:creationId xmlns:p14="http://schemas.microsoft.com/office/powerpoint/2010/main" val="1839051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0F7CB92-2AD2-440C-84DA-AA694727639C}" type="datetimeFigureOut">
              <a:rPr lang="en-US" smtClean="0"/>
              <a:t>2/12/2020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C879B9F-E4C8-4C63-B5FE-015D03BE74EA}" type="slidenum">
              <a:rPr lang="en-US" smtClean="0"/>
              <a:t>‹#›</a:t>
            </a:fld>
            <a:endParaRPr lang="en-US"/>
          </a:p>
        </p:txBody>
      </p:sp>
    </p:spTree>
    <p:extLst>
      <p:ext uri="{BB962C8B-B14F-4D97-AF65-F5344CB8AC3E}">
        <p14:creationId xmlns:p14="http://schemas.microsoft.com/office/powerpoint/2010/main" val="341381737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63041" y="998806"/>
            <a:ext cx="9031459" cy="5022166"/>
            <a:chOff x="1772529" y="970670"/>
            <a:chExt cx="8412481" cy="4698610"/>
          </a:xfrm>
          <a:scene3d>
            <a:camera prst="orthographicFront">
              <a:rot lat="0" lon="0" rev="0"/>
            </a:camera>
            <a:lightRig rig="balanced" dir="t">
              <a:rot lat="0" lon="0" rev="8700000"/>
            </a:lightRig>
          </a:scene3d>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2530" y="970670"/>
              <a:ext cx="8412480" cy="3221913"/>
            </a:xfrm>
            <a:prstGeom prst="rect">
              <a:avLst/>
            </a:prstGeom>
            <a:noFill/>
            <a:ln>
              <a:noFill/>
            </a:ln>
            <a:effectLst>
              <a:outerShdw blurRad="44450" dist="27940" dir="5400000" algn="ctr">
                <a:srgbClr val="000000">
                  <a:alpha val="32000"/>
                </a:srgbClr>
              </a:outerShdw>
            </a:effectLst>
            <a:sp3d>
              <a:bevelT w="190500" h="38100"/>
            </a:sp3d>
          </p:spPr>
        </p:pic>
        <p:sp>
          <p:nvSpPr>
            <p:cNvPr id="6" name="Rectangle 5"/>
            <p:cNvSpPr/>
            <p:nvPr/>
          </p:nvSpPr>
          <p:spPr>
            <a:xfrm>
              <a:off x="1772529" y="3530991"/>
              <a:ext cx="8412481" cy="2138289"/>
            </a:xfrm>
            <a:prstGeom prst="rect">
              <a:avLst/>
            </a:prstGeom>
            <a:solidFill>
              <a:schemeClr val="bg1"/>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latin typeface="Monotype Corsiva" panose="03010101010201010101" pitchFamily="66" charset="0"/>
                  <a:cs typeface="Segoe UI Light" panose="020B0502040204020203" pitchFamily="34" charset="0"/>
                </a:rPr>
                <a:t>  </a:t>
              </a:r>
              <a:r>
                <a:rPr lang="en-US" sz="8000" b="1" dirty="0">
                  <a:solidFill>
                    <a:schemeClr val="accent2"/>
                  </a:solidFill>
                  <a:latin typeface="Monotype Corsiva" panose="03010101010201010101" pitchFamily="66" charset="0"/>
                  <a:cs typeface="Segoe UI Light" panose="020B0502040204020203" pitchFamily="34" charset="0"/>
                </a:rPr>
                <a:t>T</a:t>
              </a:r>
              <a:r>
                <a:rPr lang="en-US" sz="8000" b="1" dirty="0">
                  <a:solidFill>
                    <a:schemeClr val="accent5"/>
                  </a:solidFill>
                  <a:latin typeface="Monotype Corsiva" panose="03010101010201010101" pitchFamily="66" charset="0"/>
                  <a:cs typeface="Segoe UI Light" panose="020B0502040204020203" pitchFamily="34" charset="0"/>
                </a:rPr>
                <a:t>o</a:t>
              </a:r>
              <a:r>
                <a:rPr lang="en-US" sz="8000" b="1" dirty="0">
                  <a:solidFill>
                    <a:schemeClr val="tx1"/>
                  </a:solidFill>
                  <a:latin typeface="Monotype Corsiva" panose="03010101010201010101" pitchFamily="66" charset="0"/>
                  <a:cs typeface="Segoe UI Light" panose="020B0502040204020203" pitchFamily="34" charset="0"/>
                </a:rPr>
                <a:t> </a:t>
              </a:r>
              <a:r>
                <a:rPr lang="en-US" sz="8000" b="1" dirty="0">
                  <a:solidFill>
                    <a:schemeClr val="accent2"/>
                  </a:solidFill>
                  <a:latin typeface="Monotype Corsiva" panose="03010101010201010101" pitchFamily="66" charset="0"/>
                  <a:cs typeface="Segoe UI Light" panose="020B0502040204020203" pitchFamily="34" charset="0"/>
                </a:rPr>
                <a:t>t</a:t>
              </a:r>
              <a:r>
                <a:rPr lang="en-US" sz="8000" b="1" dirty="0">
                  <a:solidFill>
                    <a:schemeClr val="accent5"/>
                  </a:solidFill>
                  <a:latin typeface="Monotype Corsiva" panose="03010101010201010101" pitchFamily="66" charset="0"/>
                  <a:cs typeface="Segoe UI Light" panose="020B0502040204020203" pitchFamily="34" charset="0"/>
                </a:rPr>
                <a:t>h</a:t>
              </a:r>
              <a:r>
                <a:rPr lang="en-US" sz="8000" b="1" dirty="0">
                  <a:solidFill>
                    <a:schemeClr val="accent2"/>
                  </a:solidFill>
                  <a:latin typeface="Monotype Corsiva" panose="03010101010201010101" pitchFamily="66" charset="0"/>
                  <a:cs typeface="Segoe UI Light" panose="020B0502040204020203" pitchFamily="34" charset="0"/>
                </a:rPr>
                <a:t>i</a:t>
              </a:r>
              <a:r>
                <a:rPr lang="en-US" sz="8000" b="1" dirty="0">
                  <a:solidFill>
                    <a:schemeClr val="accent5"/>
                  </a:solidFill>
                  <a:latin typeface="Monotype Corsiva" panose="03010101010201010101" pitchFamily="66" charset="0"/>
                  <a:cs typeface="Segoe UI Light" panose="020B0502040204020203" pitchFamily="34" charset="0"/>
                </a:rPr>
                <a:t>s</a:t>
              </a:r>
              <a:r>
                <a:rPr lang="en-US" sz="8000" b="1" dirty="0">
                  <a:solidFill>
                    <a:schemeClr val="tx1"/>
                  </a:solidFill>
                  <a:latin typeface="Monotype Corsiva" panose="03010101010201010101" pitchFamily="66" charset="0"/>
                  <a:cs typeface="Segoe UI Light" panose="020B0502040204020203" pitchFamily="34" charset="0"/>
                </a:rPr>
                <a:t> </a:t>
              </a:r>
              <a:r>
                <a:rPr lang="en-US" sz="8000" b="1" dirty="0">
                  <a:solidFill>
                    <a:schemeClr val="accent2"/>
                  </a:solidFill>
                  <a:latin typeface="Monotype Corsiva" panose="03010101010201010101" pitchFamily="66" charset="0"/>
                  <a:cs typeface="Segoe UI Light" panose="020B0502040204020203" pitchFamily="34" charset="0"/>
                </a:rPr>
                <a:t>s</a:t>
              </a:r>
              <a:r>
                <a:rPr lang="en-US" sz="8000" b="1" dirty="0">
                  <a:solidFill>
                    <a:schemeClr val="accent5"/>
                  </a:solidFill>
                  <a:latin typeface="Monotype Corsiva" panose="03010101010201010101" pitchFamily="66" charset="0"/>
                  <a:cs typeface="Segoe UI Light" panose="020B0502040204020203" pitchFamily="34" charset="0"/>
                </a:rPr>
                <a:t>e</a:t>
              </a:r>
              <a:r>
                <a:rPr lang="en-US" sz="8000" b="1" dirty="0">
                  <a:solidFill>
                    <a:schemeClr val="accent2"/>
                  </a:solidFill>
                  <a:latin typeface="Monotype Corsiva" panose="03010101010201010101" pitchFamily="66" charset="0"/>
                  <a:cs typeface="Segoe UI Light" panose="020B0502040204020203" pitchFamily="34" charset="0"/>
                </a:rPr>
                <a:t>s</a:t>
              </a:r>
              <a:r>
                <a:rPr lang="en-US" sz="8000" b="1" dirty="0">
                  <a:solidFill>
                    <a:schemeClr val="accent5"/>
                  </a:solidFill>
                  <a:latin typeface="Monotype Corsiva" panose="03010101010201010101" pitchFamily="66" charset="0"/>
                  <a:cs typeface="Segoe UI Light" panose="020B0502040204020203" pitchFamily="34" charset="0"/>
                </a:rPr>
                <a:t>s</a:t>
              </a:r>
              <a:r>
                <a:rPr lang="en-US" sz="8000" b="1" dirty="0">
                  <a:solidFill>
                    <a:schemeClr val="accent2"/>
                  </a:solidFill>
                  <a:latin typeface="Monotype Corsiva" panose="03010101010201010101" pitchFamily="66" charset="0"/>
                  <a:cs typeface="Segoe UI Light" panose="020B0502040204020203" pitchFamily="34" charset="0"/>
                </a:rPr>
                <a:t>i</a:t>
              </a:r>
              <a:r>
                <a:rPr lang="en-US" sz="8000" b="1" dirty="0">
                  <a:solidFill>
                    <a:schemeClr val="accent5"/>
                  </a:solidFill>
                  <a:latin typeface="Monotype Corsiva" panose="03010101010201010101" pitchFamily="66" charset="0"/>
                  <a:cs typeface="Segoe UI Light" panose="020B0502040204020203" pitchFamily="34" charset="0"/>
                </a:rPr>
                <a:t>o</a:t>
              </a:r>
              <a:r>
                <a:rPr lang="en-US" sz="8000" b="1" dirty="0">
                  <a:solidFill>
                    <a:schemeClr val="accent2"/>
                  </a:solidFill>
                  <a:latin typeface="Monotype Corsiva" panose="03010101010201010101" pitchFamily="66" charset="0"/>
                  <a:cs typeface="Segoe UI Light" panose="020B0502040204020203" pitchFamily="34" charset="0"/>
                </a:rPr>
                <a:t>n</a:t>
              </a:r>
            </a:p>
          </p:txBody>
        </p:sp>
      </p:grpSp>
    </p:spTree>
    <p:extLst>
      <p:ext uri="{BB962C8B-B14F-4D97-AF65-F5344CB8AC3E}">
        <p14:creationId xmlns:p14="http://schemas.microsoft.com/office/powerpoint/2010/main" val="38928135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2795" y="5256726"/>
            <a:ext cx="4860701"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Rana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 playing </a:t>
            </a:r>
            <a:r>
              <a:rPr lang="en-US" sz="2800" dirty="0">
                <a:latin typeface="Times New Roman" panose="02020603050405020304" pitchFamily="18" charset="0"/>
                <a:cs typeface="Times New Roman" panose="02020603050405020304" pitchFamily="18" charset="0"/>
              </a:rPr>
              <a:t>cricket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now</a:t>
            </a:r>
            <a:r>
              <a:rPr lang="en-US" sz="2800" dirty="0">
                <a:latin typeface="Times New Roman" panose="02020603050405020304" pitchFamily="18" charset="0"/>
                <a:cs typeface="Times New Roman" panose="02020603050405020304" pitchFamily="18" charset="0"/>
              </a:rPr>
              <a:t>.</a:t>
            </a:r>
          </a:p>
        </p:txBody>
      </p:sp>
      <p:sp>
        <p:nvSpPr>
          <p:cNvPr id="3" name="TextBox 2"/>
          <p:cNvSpPr txBox="1"/>
          <p:nvPr/>
        </p:nvSpPr>
        <p:spPr>
          <a:xfrm>
            <a:off x="2028423" y="750194"/>
            <a:ext cx="8425762"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 If in the sentence there is now/at this moment/at this</a:t>
            </a:r>
          </a:p>
          <a:p>
            <a:r>
              <a:rPr lang="en-US" sz="2800" dirty="0">
                <a:latin typeface="Times New Roman" panose="02020603050405020304" pitchFamily="18" charset="0"/>
                <a:cs typeface="Times New Roman" panose="02020603050405020304" pitchFamily="18" charset="0"/>
              </a:rPr>
              <a:t>    time , the sentence will be </a:t>
            </a:r>
            <a:r>
              <a:rPr lang="en-US" sz="2800" b="1" dirty="0">
                <a:latin typeface="Times New Roman" panose="02020603050405020304" pitchFamily="18" charset="0"/>
                <a:cs typeface="Times New Roman" panose="02020603050405020304" pitchFamily="18" charset="0"/>
              </a:rPr>
              <a:t>Present Continuous tense</a:t>
            </a:r>
            <a:r>
              <a:rPr lang="en-US" sz="2800" dirty="0">
                <a:latin typeface="Times New Roman" panose="02020603050405020304" pitchFamily="18" charset="0"/>
                <a:cs typeface="Times New Roman" panose="02020603050405020304" pitchFamily="18" charset="0"/>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1892" y="1861801"/>
            <a:ext cx="4502508" cy="2857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97639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82463" y="2260312"/>
            <a:ext cx="5432737"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I </a:t>
            </a:r>
            <a:r>
              <a:rPr lang="en-US" sz="2800" b="1" u="sng" dirty="0">
                <a:latin typeface="Times New Roman" panose="02020603050405020304" pitchFamily="18" charset="0"/>
                <a:cs typeface="Times New Roman" panose="02020603050405020304" pitchFamily="18" charset="0"/>
              </a:rPr>
              <a:t>have</a:t>
            </a:r>
            <a:r>
              <a:rPr lang="en-US" sz="2800" dirty="0">
                <a:latin typeface="Times New Roman" panose="02020603050405020304" pitchFamily="18" charset="0"/>
                <a:cs typeface="Times New Roman" panose="02020603050405020304" pitchFamily="18" charset="0"/>
              </a:rPr>
              <a:t>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recently</a:t>
            </a:r>
            <a:r>
              <a:rPr lang="en-US" sz="2800" dirty="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visited</a:t>
            </a:r>
            <a:r>
              <a:rPr lang="en-US" sz="2800" dirty="0">
                <a:latin typeface="Times New Roman" panose="02020603050405020304" pitchFamily="18" charset="0"/>
                <a:cs typeface="Times New Roman" panose="02020603050405020304" pitchFamily="18" charset="0"/>
              </a:rPr>
              <a:t> Cox’s Bazar.</a:t>
            </a:r>
          </a:p>
        </p:txBody>
      </p:sp>
      <p:sp>
        <p:nvSpPr>
          <p:cNvPr id="4" name="TextBox 3"/>
          <p:cNvSpPr txBox="1"/>
          <p:nvPr/>
        </p:nvSpPr>
        <p:spPr>
          <a:xfrm>
            <a:off x="1752601" y="969292"/>
            <a:ext cx="9847997"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4. If in the sentence there is recently/already/just/just</a:t>
            </a:r>
          </a:p>
          <a:p>
            <a:r>
              <a:rPr lang="en-US" sz="2800" dirty="0">
                <a:latin typeface="Times New Roman" panose="02020603050405020304" pitchFamily="18" charset="0"/>
                <a:cs typeface="Times New Roman" panose="02020603050405020304" pitchFamily="18" charset="0"/>
              </a:rPr>
              <a:t>    now/lately/ever/yet , the sentence will be </a:t>
            </a:r>
            <a:r>
              <a:rPr lang="en-US" sz="2800" b="1" dirty="0">
                <a:latin typeface="Times New Roman" panose="02020603050405020304" pitchFamily="18" charset="0"/>
                <a:cs typeface="Times New Roman" panose="02020603050405020304" pitchFamily="18" charset="0"/>
              </a:rPr>
              <a:t>Present Perfect tense</a:t>
            </a:r>
            <a:r>
              <a:rPr lang="en-US" sz="2800" dirty="0">
                <a:latin typeface="Times New Roman" panose="02020603050405020304" pitchFamily="18" charset="0"/>
                <a:cs typeface="Times New Roman" panose="02020603050405020304" pitchFamily="18" charset="0"/>
              </a:rPr>
              <a:t>. </a:t>
            </a:r>
          </a:p>
        </p:txBody>
      </p:sp>
      <p:sp>
        <p:nvSpPr>
          <p:cNvPr id="5" name="TextBox 4"/>
          <p:cNvSpPr txBox="1"/>
          <p:nvPr/>
        </p:nvSpPr>
        <p:spPr>
          <a:xfrm>
            <a:off x="1752601" y="4857172"/>
            <a:ext cx="535653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We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should</a:t>
            </a:r>
            <a:r>
              <a:rPr lang="en-US" sz="2800" dirty="0">
                <a:latin typeface="Times New Roman" panose="02020603050405020304" pitchFamily="18" charset="0"/>
                <a:cs typeface="Times New Roman" panose="02020603050405020304" pitchFamily="18" charset="0"/>
              </a:rPr>
              <a:t>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take</a:t>
            </a:r>
            <a:r>
              <a:rPr lang="en-US" sz="2800" dirty="0">
                <a:latin typeface="Times New Roman" panose="02020603050405020304" pitchFamily="18" charset="0"/>
                <a:cs typeface="Times New Roman" panose="02020603050405020304" pitchFamily="18" charset="0"/>
              </a:rPr>
              <a:t> care of our health.</a:t>
            </a:r>
          </a:p>
        </p:txBody>
      </p:sp>
      <p:sp>
        <p:nvSpPr>
          <p:cNvPr id="6" name="TextBox 5"/>
          <p:cNvSpPr txBox="1"/>
          <p:nvPr/>
        </p:nvSpPr>
        <p:spPr>
          <a:xfrm>
            <a:off x="1752601" y="3597498"/>
            <a:ext cx="8620259"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After shall/should/can/could/may/might/will/</a:t>
            </a:r>
          </a:p>
          <a:p>
            <a:r>
              <a:rPr lang="en-US" sz="2800" dirty="0">
                <a:latin typeface="Times New Roman" panose="02020603050405020304" pitchFamily="18" charset="0"/>
                <a:cs typeface="Times New Roman" panose="02020603050405020304" pitchFamily="18" charset="0"/>
              </a:rPr>
              <a:t>would/would rather/had better, verb will be in </a:t>
            </a:r>
            <a:r>
              <a:rPr lang="en-US" sz="2800" b="1" dirty="0">
                <a:latin typeface="Times New Roman" panose="02020603050405020304" pitchFamily="18" charset="0"/>
                <a:cs typeface="Times New Roman" panose="02020603050405020304" pitchFamily="18" charset="0"/>
              </a:rPr>
              <a:t>base form</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6345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89545" y="2262687"/>
            <a:ext cx="574075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It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has been raining</a:t>
            </a:r>
            <a:r>
              <a:rPr lang="en-US" sz="2800" dirty="0">
                <a:solidFill>
                  <a:srgbClr val="FF0000"/>
                </a:solidFill>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for</a:t>
            </a:r>
            <a:r>
              <a:rPr lang="en-US" sz="2800" dirty="0">
                <a:latin typeface="Times New Roman" panose="02020603050405020304" pitchFamily="18" charset="0"/>
                <a:cs typeface="Times New Roman" panose="02020603050405020304" pitchFamily="18" charset="0"/>
              </a:rPr>
              <a:t>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three hours</a:t>
            </a:r>
            <a:r>
              <a:rPr lang="en-US" sz="2800" dirty="0">
                <a:latin typeface="Times New Roman" panose="02020603050405020304" pitchFamily="18" charset="0"/>
                <a:cs typeface="Times New Roman" panose="02020603050405020304" pitchFamily="18" charset="0"/>
              </a:rPr>
              <a:t>.</a:t>
            </a:r>
          </a:p>
        </p:txBody>
      </p:sp>
      <p:sp>
        <p:nvSpPr>
          <p:cNvPr id="4" name="TextBox 3"/>
          <p:cNvSpPr txBox="1"/>
          <p:nvPr/>
        </p:nvSpPr>
        <p:spPr>
          <a:xfrm>
            <a:off x="1789544" y="927279"/>
            <a:ext cx="8173321"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5. If in the sentence there is for/since+ time the</a:t>
            </a:r>
          </a:p>
          <a:p>
            <a:r>
              <a:rPr lang="en-US" sz="2800" dirty="0">
                <a:latin typeface="Times New Roman" panose="02020603050405020304" pitchFamily="18" charset="0"/>
                <a:cs typeface="Times New Roman" panose="02020603050405020304" pitchFamily="18" charset="0"/>
              </a:rPr>
              <a:t>    sentence will be </a:t>
            </a:r>
            <a:r>
              <a:rPr lang="en-US" sz="2800" b="1" dirty="0">
                <a:latin typeface="Times New Roman" panose="02020603050405020304" pitchFamily="18" charset="0"/>
                <a:cs typeface="Times New Roman" panose="02020603050405020304" pitchFamily="18" charset="0"/>
              </a:rPr>
              <a:t>Present Perfect Continuous Tense.</a:t>
            </a:r>
          </a:p>
        </p:txBody>
      </p:sp>
      <p:sp>
        <p:nvSpPr>
          <p:cNvPr id="5" name="TextBox 4"/>
          <p:cNvSpPr txBox="1"/>
          <p:nvPr/>
        </p:nvSpPr>
        <p:spPr>
          <a:xfrm>
            <a:off x="1789545" y="5234765"/>
            <a:ext cx="4214611"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Once</a:t>
            </a:r>
            <a:r>
              <a:rPr lang="en-US" sz="2800" dirty="0">
                <a:latin typeface="Times New Roman" panose="02020603050405020304" pitchFamily="18" charset="0"/>
                <a:cs typeface="Times New Roman" panose="02020603050405020304" pitchFamily="18" charset="0"/>
              </a:rPr>
              <a:t> there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lived</a:t>
            </a:r>
            <a:r>
              <a:rPr lang="en-US" sz="2800" dirty="0">
                <a:latin typeface="Times New Roman" panose="02020603050405020304" pitchFamily="18" charset="0"/>
                <a:cs typeface="Times New Roman" panose="02020603050405020304" pitchFamily="18" charset="0"/>
              </a:rPr>
              <a:t> a princess.</a:t>
            </a:r>
          </a:p>
        </p:txBody>
      </p:sp>
      <p:sp>
        <p:nvSpPr>
          <p:cNvPr id="6" name="TextBox 5"/>
          <p:cNvSpPr txBox="1"/>
          <p:nvPr/>
        </p:nvSpPr>
        <p:spPr>
          <a:xfrm>
            <a:off x="1789545" y="3468183"/>
            <a:ext cx="8295068" cy="13849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If in the sentence there is once/ago/long ago/last night/</a:t>
            </a:r>
            <a:r>
              <a:rPr lang="bn-I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last week/last year/yesterday , the sentence will be </a:t>
            </a:r>
            <a:r>
              <a:rPr lang="en-US" sz="2800" b="1" dirty="0">
                <a:latin typeface="Times New Roman" panose="02020603050405020304" pitchFamily="18" charset="0"/>
                <a:cs typeface="Times New Roman" panose="02020603050405020304" pitchFamily="18" charset="0"/>
              </a:rPr>
              <a:t>Past Indefinite tense</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3498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4237" y="734873"/>
            <a:ext cx="4136453" cy="58477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wrap="none" lIns="91440" tIns="45720" rIns="91440" bIns="45720">
            <a:spAutoFit/>
          </a:bodyPr>
          <a:lstStyle/>
          <a:p>
            <a:pPr algn="ctr"/>
            <a:r>
              <a:rPr lang="en-US" sz="3200" b="1" dirty="0">
                <a:ln w="1905"/>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INDIVIDUAL WORK</a:t>
            </a:r>
          </a:p>
        </p:txBody>
      </p:sp>
      <p:sp>
        <p:nvSpPr>
          <p:cNvPr id="3" name="Oval 2"/>
          <p:cNvSpPr/>
          <p:nvPr/>
        </p:nvSpPr>
        <p:spPr>
          <a:xfrm>
            <a:off x="9307389" y="705656"/>
            <a:ext cx="2215166" cy="214038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600" b="1" dirty="0">
                <a:solidFill>
                  <a:schemeClr val="tx1"/>
                </a:solidFill>
                <a:latin typeface="Times New Roman" panose="02020603050405020304" pitchFamily="18" charset="0"/>
                <a:cs typeface="Times New Roman" panose="02020603050405020304" pitchFamily="18" charset="0"/>
              </a:rPr>
              <a:t>05</a:t>
            </a:r>
          </a:p>
          <a:p>
            <a:pPr algn="ctr"/>
            <a:r>
              <a:rPr lang="en-US" sz="2600" b="1" dirty="0">
                <a:solidFill>
                  <a:schemeClr val="tx1"/>
                </a:solidFill>
                <a:latin typeface="Times New Roman" panose="02020603050405020304" pitchFamily="18" charset="0"/>
                <a:cs typeface="Times New Roman" panose="02020603050405020304" pitchFamily="18" charset="0"/>
              </a:rPr>
              <a:t>MINUTE</a:t>
            </a:r>
          </a:p>
        </p:txBody>
      </p:sp>
      <p:sp>
        <p:nvSpPr>
          <p:cNvPr id="4" name="TextBox 3"/>
          <p:cNvSpPr txBox="1"/>
          <p:nvPr/>
        </p:nvSpPr>
        <p:spPr>
          <a:xfrm>
            <a:off x="3016347" y="2081581"/>
            <a:ext cx="3781805"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Fill the gaps using verbs.</a:t>
            </a:r>
          </a:p>
        </p:txBody>
      </p:sp>
      <p:sp>
        <p:nvSpPr>
          <p:cNvPr id="5" name="TextBox 4"/>
          <p:cNvSpPr txBox="1"/>
          <p:nvPr/>
        </p:nvSpPr>
        <p:spPr>
          <a:xfrm>
            <a:off x="3016347" y="3544958"/>
            <a:ext cx="5696816" cy="1815882"/>
          </a:xfrm>
          <a:prstGeom prst="rect">
            <a:avLst/>
          </a:prstGeom>
          <a:noFill/>
        </p:spPr>
        <p:txBody>
          <a:bodyPr wrap="none" rtlCol="0">
            <a:spAutoFit/>
          </a:bodyPr>
          <a:lstStyle/>
          <a:p>
            <a:pPr marL="342900" indent="-342900">
              <a:buAutoNum type="arabicPeriod"/>
            </a:pPr>
            <a:r>
              <a:rPr lang="en-US" sz="2800" dirty="0">
                <a:latin typeface="Times New Roman" panose="02020603050405020304" pitchFamily="18" charset="0"/>
                <a:cs typeface="Times New Roman" panose="02020603050405020304" pitchFamily="18" charset="0"/>
              </a:rPr>
              <a:t>He (to go) to school everyday.</a:t>
            </a:r>
          </a:p>
          <a:p>
            <a:pPr marL="342900" indent="-342900">
              <a:buAutoNum type="arabicPeriod"/>
            </a:pPr>
            <a:r>
              <a:rPr lang="en-US" sz="2800" dirty="0">
                <a:latin typeface="Times New Roman" panose="02020603050405020304" pitchFamily="18" charset="0"/>
                <a:cs typeface="Times New Roman" panose="02020603050405020304" pitchFamily="18" charset="0"/>
              </a:rPr>
              <a:t>I (to watch) television now. </a:t>
            </a:r>
          </a:p>
          <a:p>
            <a:pPr marL="342900" indent="-342900">
              <a:buAutoNum type="arabicPeriod"/>
            </a:pPr>
            <a:r>
              <a:rPr lang="en-US" sz="2800" dirty="0">
                <a:latin typeface="Times New Roman" panose="02020603050405020304" pitchFamily="18" charset="0"/>
                <a:cs typeface="Times New Roman" panose="02020603050405020304" pitchFamily="18" charset="0"/>
              </a:rPr>
              <a:t>Rahim recently (to receive) a letter. </a:t>
            </a:r>
          </a:p>
          <a:p>
            <a:pPr marL="342900" indent="-342900">
              <a:buAutoNum type="arabicPeriod"/>
            </a:pPr>
            <a:r>
              <a:rPr lang="en-US" sz="2800" dirty="0">
                <a:latin typeface="Times New Roman" panose="02020603050405020304" pitchFamily="18" charset="0"/>
                <a:cs typeface="Times New Roman" panose="02020603050405020304" pitchFamily="18" charset="0"/>
              </a:rPr>
              <a:t>Mina (to read) for three hours.  </a:t>
            </a:r>
          </a:p>
        </p:txBody>
      </p:sp>
    </p:spTree>
    <p:extLst>
      <p:ext uri="{BB962C8B-B14F-4D97-AF65-F5344CB8AC3E}">
        <p14:creationId xmlns:p14="http://schemas.microsoft.com/office/powerpoint/2010/main" val="210741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additive="base">
                                        <p:cTn id="20"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 calcmode="lin" valueType="num">
                                      <p:cBhvr additive="base">
                                        <p:cTn id="26"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 calcmode="lin" valueType="num">
                                      <p:cBhvr additive="base">
                                        <p:cTn id="32"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 calcmode="lin" valueType="num">
                                      <p:cBhvr additive="base">
                                        <p:cTn id="38"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20683_SOUNDDOGS__be(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366118" y="4052720"/>
            <a:ext cx="609600" cy="609600"/>
          </a:xfrm>
          <a:prstGeom prst="rect">
            <a:avLst/>
          </a:prstGeom>
          <a:effectLst>
            <a:softEdge rad="317500"/>
          </a:effectLst>
        </p:spPr>
      </p:pic>
      <p:sp>
        <p:nvSpPr>
          <p:cNvPr id="3" name="TextBox 2"/>
          <p:cNvSpPr txBox="1"/>
          <p:nvPr/>
        </p:nvSpPr>
        <p:spPr>
          <a:xfrm>
            <a:off x="1905000" y="2484284"/>
            <a:ext cx="754702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They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had reached </a:t>
            </a:r>
            <a:r>
              <a:rPr lang="en-US" sz="2800" dirty="0">
                <a:latin typeface="Times New Roman" panose="02020603050405020304" pitchFamily="18" charset="0"/>
                <a:cs typeface="Times New Roman" panose="02020603050405020304" pitchFamily="18" charset="0"/>
              </a:rPr>
              <a:t>the school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before</a:t>
            </a:r>
            <a:r>
              <a:rPr lang="en-US" sz="2800" dirty="0">
                <a:latin typeface="Times New Roman" panose="02020603050405020304" pitchFamily="18" charset="0"/>
                <a:cs typeface="Times New Roman" panose="02020603050405020304" pitchFamily="18" charset="0"/>
              </a:rPr>
              <a:t> the bell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rang</a:t>
            </a:r>
            <a:r>
              <a:rPr lang="en-US" sz="2800" dirty="0">
                <a:latin typeface="Times New Roman" panose="02020603050405020304" pitchFamily="18" charset="0"/>
                <a:cs typeface="Times New Roman" panose="02020603050405020304" pitchFamily="18" charset="0"/>
              </a:rPr>
              <a:t>.</a:t>
            </a:r>
          </a:p>
        </p:txBody>
      </p:sp>
      <p:sp>
        <p:nvSpPr>
          <p:cNvPr id="4" name="TextBox 3"/>
          <p:cNvSpPr txBox="1"/>
          <p:nvPr/>
        </p:nvSpPr>
        <p:spPr>
          <a:xfrm>
            <a:off x="1905000" y="1726980"/>
            <a:ext cx="9223420" cy="523220"/>
          </a:xfrm>
          <a:prstGeom prst="rect">
            <a:avLst/>
          </a:prstGeom>
          <a:noFill/>
          <a:effectLst/>
        </p:spPr>
        <p:txBody>
          <a:bodyPr wrap="square" rtlCol="0">
            <a:spAutoFit/>
          </a:bodyPr>
          <a:lstStyle/>
          <a:p>
            <a:r>
              <a:rPr lang="en-US" sz="2800" dirty="0">
                <a:latin typeface="Times New Roman" panose="02020603050405020304" pitchFamily="18" charset="0"/>
                <a:cs typeface="Times New Roman" panose="02020603050405020304" pitchFamily="18" charset="0"/>
              </a:rPr>
              <a:t>The clause(Past Perfect)+ before +The clause (Past Indefinite). </a:t>
            </a:r>
          </a:p>
        </p:txBody>
      </p:sp>
      <p:sp>
        <p:nvSpPr>
          <p:cNvPr id="5" name="TextBox 4"/>
          <p:cNvSpPr txBox="1"/>
          <p:nvPr/>
        </p:nvSpPr>
        <p:spPr>
          <a:xfrm>
            <a:off x="1905000" y="762000"/>
            <a:ext cx="8153400" cy="954107"/>
          </a:xfrm>
          <a:prstGeom prst="rect">
            <a:avLst/>
          </a:prstGeom>
          <a:noFill/>
          <a:effectLst/>
        </p:spPr>
        <p:txBody>
          <a:bodyPr wrap="square" rtlCol="0">
            <a:spAutoFit/>
          </a:bodyPr>
          <a:lstStyle/>
          <a:p>
            <a:r>
              <a:rPr lang="en-US" sz="2800" dirty="0">
                <a:latin typeface="Times New Roman" panose="02020603050405020304" pitchFamily="18" charset="0"/>
                <a:cs typeface="Times New Roman" panose="02020603050405020304" pitchFamily="18" charset="0"/>
              </a:rPr>
              <a:t>6. If in the past tense there is word ‘before’ between</a:t>
            </a:r>
          </a:p>
          <a:p>
            <a:r>
              <a:rPr lang="en-US" sz="2800" dirty="0">
                <a:latin typeface="Times New Roman" panose="02020603050405020304" pitchFamily="18" charset="0"/>
                <a:cs typeface="Times New Roman" panose="02020603050405020304" pitchFamily="18" charset="0"/>
              </a:rPr>
              <a:t>    two clauses, the sentence structure will be-</a:t>
            </a:r>
          </a:p>
        </p:txBody>
      </p:sp>
      <p:sp>
        <p:nvSpPr>
          <p:cNvPr id="6" name="TextBox 5"/>
          <p:cNvSpPr txBox="1"/>
          <p:nvPr/>
        </p:nvSpPr>
        <p:spPr>
          <a:xfrm>
            <a:off x="1905000" y="5235516"/>
            <a:ext cx="974086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The children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went</a:t>
            </a:r>
            <a:r>
              <a:rPr lang="en-US" sz="2800" dirty="0">
                <a:latin typeface="Times New Roman" panose="02020603050405020304" pitchFamily="18" charset="0"/>
                <a:cs typeface="Times New Roman" panose="02020603050405020304" pitchFamily="18" charset="0"/>
              </a:rPr>
              <a:t> to their bed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after</a:t>
            </a:r>
            <a:r>
              <a:rPr lang="en-US" sz="2800" dirty="0">
                <a:latin typeface="Times New Roman" panose="02020603050405020304" pitchFamily="18" charset="0"/>
                <a:cs typeface="Times New Roman" panose="02020603050405020304" pitchFamily="18" charset="0"/>
              </a:rPr>
              <a:t> they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had finished </a:t>
            </a:r>
            <a:r>
              <a:rPr lang="en-US" sz="2800" dirty="0">
                <a:latin typeface="Times New Roman" panose="02020603050405020304" pitchFamily="18" charset="0"/>
                <a:cs typeface="Times New Roman" panose="02020603050405020304" pitchFamily="18" charset="0"/>
              </a:rPr>
              <a:t>their study. </a:t>
            </a:r>
          </a:p>
        </p:txBody>
      </p:sp>
      <p:sp>
        <p:nvSpPr>
          <p:cNvPr id="7" name="TextBox 6"/>
          <p:cNvSpPr txBox="1"/>
          <p:nvPr/>
        </p:nvSpPr>
        <p:spPr>
          <a:xfrm>
            <a:off x="1905000" y="4543019"/>
            <a:ext cx="8823101" cy="523220"/>
          </a:xfrm>
          <a:prstGeom prst="rect">
            <a:avLst/>
          </a:prstGeom>
          <a:noFill/>
          <a:effectLst/>
        </p:spPr>
        <p:txBody>
          <a:bodyPr wrap="square" rtlCol="0">
            <a:spAutoFit/>
          </a:bodyPr>
          <a:lstStyle/>
          <a:p>
            <a:r>
              <a:rPr lang="en-US" sz="2800" dirty="0">
                <a:latin typeface="Times New Roman" panose="02020603050405020304" pitchFamily="18" charset="0"/>
                <a:cs typeface="Times New Roman" panose="02020603050405020304" pitchFamily="18" charset="0"/>
              </a:rPr>
              <a:t>The clause(Past Indefinite)+after +The clause (Past Perfect).</a:t>
            </a:r>
          </a:p>
        </p:txBody>
      </p:sp>
      <p:sp>
        <p:nvSpPr>
          <p:cNvPr id="8" name="TextBox 7"/>
          <p:cNvSpPr txBox="1"/>
          <p:nvPr/>
        </p:nvSpPr>
        <p:spPr>
          <a:xfrm>
            <a:off x="1905001" y="3588912"/>
            <a:ext cx="8153400" cy="954107"/>
          </a:xfrm>
          <a:prstGeom prst="rect">
            <a:avLst/>
          </a:prstGeom>
          <a:noFill/>
          <a:effectLst/>
        </p:spPr>
        <p:txBody>
          <a:bodyPr wrap="square" rtlCol="0">
            <a:spAutoFit/>
          </a:bodyPr>
          <a:lstStyle/>
          <a:p>
            <a:r>
              <a:rPr lang="en-US" sz="2800" dirty="0">
                <a:latin typeface="Times New Roman" panose="02020603050405020304" pitchFamily="18" charset="0"/>
                <a:cs typeface="Times New Roman" panose="02020603050405020304" pitchFamily="18" charset="0"/>
              </a:rPr>
              <a:t>If in the past tense there is word ‘after’ between two clauses, the sentence structure will be-</a:t>
            </a:r>
          </a:p>
        </p:txBody>
      </p:sp>
    </p:spTree>
    <p:extLst>
      <p:ext uri="{BB962C8B-B14F-4D97-AF65-F5344CB8AC3E}">
        <p14:creationId xmlns:p14="http://schemas.microsoft.com/office/powerpoint/2010/main" val="320944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455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iterate type="lt">
                                    <p:tmPct val="10000"/>
                                  </p:iterate>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2"/>
                </p:tgtEl>
              </p:cMediaNode>
            </p:audio>
          </p:childTnLst>
        </p:cTn>
      </p:par>
    </p:tnLst>
    <p:bldLst>
      <p:bldP spid="3" grpId="0"/>
      <p:bldP spid="4" grpId="0"/>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838078"/>
            <a:ext cx="7772400" cy="4352544"/>
          </a:xfrm>
          <a:prstGeom prst="rect">
            <a:avLst/>
          </a:prstGeom>
        </p:spPr>
      </p:pic>
      <p:sp>
        <p:nvSpPr>
          <p:cNvPr id="3" name="TextBox 2"/>
          <p:cNvSpPr txBox="1"/>
          <p:nvPr/>
        </p:nvSpPr>
        <p:spPr>
          <a:xfrm>
            <a:off x="4350912" y="5444612"/>
            <a:ext cx="349017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We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saw</a:t>
            </a:r>
            <a:r>
              <a:rPr lang="en-US" sz="2800" dirty="0">
                <a:latin typeface="Times New Roman" panose="02020603050405020304" pitchFamily="18" charset="0"/>
                <a:cs typeface="Times New Roman" panose="02020603050405020304" pitchFamily="18" charset="0"/>
              </a:rPr>
              <a:t> them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playing</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379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0744"/>
          <a:stretch/>
        </p:blipFill>
        <p:spPr>
          <a:xfrm>
            <a:off x="2591679" y="615963"/>
            <a:ext cx="7120719" cy="5069921"/>
          </a:xfrm>
          <a:prstGeom prst="rect">
            <a:avLst/>
          </a:prstGeom>
          <a:ln>
            <a:noFill/>
          </a:ln>
          <a:effectLst>
            <a:softEdge rad="112500"/>
          </a:effectLst>
        </p:spPr>
      </p:pic>
      <p:sp>
        <p:nvSpPr>
          <p:cNvPr id="3" name="TextBox 2"/>
          <p:cNvSpPr txBox="1"/>
          <p:nvPr/>
        </p:nvSpPr>
        <p:spPr>
          <a:xfrm>
            <a:off x="3474842" y="5685884"/>
            <a:ext cx="53543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The boys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wanted</a:t>
            </a:r>
            <a:r>
              <a:rPr lang="en-US" sz="2800" dirty="0">
                <a:latin typeface="Times New Roman" panose="02020603050405020304" pitchFamily="18" charset="0"/>
                <a:cs typeface="Times New Roman" panose="02020603050405020304" pitchFamily="18" charset="0"/>
              </a:rPr>
              <a:t>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a:t>
            </a:r>
            <a:r>
              <a:rPr lang="en-US" sz="2800" dirty="0">
                <a:latin typeface="Times New Roman" panose="02020603050405020304" pitchFamily="18" charset="0"/>
                <a:cs typeface="Times New Roman" panose="02020603050405020304" pitchFamily="18" charset="0"/>
              </a:rPr>
              <a:t>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climb</a:t>
            </a:r>
            <a:r>
              <a:rPr lang="en-US" sz="2800" dirty="0">
                <a:latin typeface="Times New Roman" panose="02020603050405020304" pitchFamily="18" charset="0"/>
                <a:cs typeface="Times New Roman" panose="02020603050405020304" pitchFamily="18" charset="0"/>
              </a:rPr>
              <a:t> the tree.</a:t>
            </a:r>
          </a:p>
        </p:txBody>
      </p:sp>
    </p:spTree>
    <p:extLst>
      <p:ext uri="{BB962C8B-B14F-4D97-AF65-F5344CB8AC3E}">
        <p14:creationId xmlns:p14="http://schemas.microsoft.com/office/powerpoint/2010/main" val="312235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4999" y="694600"/>
            <a:ext cx="8668555" cy="13849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7. If in a simple sentence there are </a:t>
            </a:r>
            <a:r>
              <a:rPr lang="en-US" sz="2800" b="1" dirty="0">
                <a:latin typeface="Times New Roman" panose="02020603050405020304" pitchFamily="18" charset="0"/>
                <a:cs typeface="Times New Roman" panose="02020603050405020304" pitchFamily="18" charset="0"/>
              </a:rPr>
              <a:t>two verbs</a:t>
            </a:r>
            <a:r>
              <a:rPr lang="en-US" sz="2800" dirty="0">
                <a:latin typeface="Times New Roman" panose="02020603050405020304" pitchFamily="18" charset="0"/>
                <a:cs typeface="Times New Roman" panose="02020603050405020304" pitchFamily="18" charset="0"/>
              </a:rPr>
              <a:t>, one verb will</a:t>
            </a:r>
          </a:p>
          <a:p>
            <a:r>
              <a:rPr lang="en-US" sz="2800" dirty="0">
                <a:latin typeface="Times New Roman" panose="02020603050405020304" pitchFamily="18" charset="0"/>
                <a:cs typeface="Times New Roman" panose="02020603050405020304" pitchFamily="18" charset="0"/>
              </a:rPr>
              <a:t>    be </a:t>
            </a:r>
            <a:r>
              <a:rPr lang="en-US" sz="2800" b="1" dirty="0">
                <a:latin typeface="Times New Roman" panose="02020603050405020304" pitchFamily="18" charset="0"/>
                <a:cs typeface="Times New Roman" panose="02020603050405020304" pitchFamily="18" charset="0"/>
              </a:rPr>
              <a:t>present participle(verb +</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ing</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or</a:t>
            </a:r>
            <a:r>
              <a:rPr lang="en-US" sz="2800" dirty="0">
                <a:latin typeface="Times New Roman" panose="02020603050405020304" pitchFamily="18" charset="0"/>
                <a:cs typeface="Times New Roman" panose="02020603050405020304" pitchFamily="18" charset="0"/>
              </a:rPr>
              <a:t> before that verb</a:t>
            </a:r>
          </a:p>
          <a:p>
            <a:r>
              <a:rPr lang="en-US" sz="2800" dirty="0">
                <a:latin typeface="Times New Roman" panose="02020603050405020304" pitchFamily="18" charset="0"/>
                <a:cs typeface="Times New Roman" panose="02020603050405020304" pitchFamily="18" charset="0"/>
              </a:rPr>
              <a:t>    there will be </a:t>
            </a:r>
            <a:r>
              <a:rPr lang="en-US" sz="2800" b="1" dirty="0">
                <a:latin typeface="Times New Roman" panose="02020603050405020304" pitchFamily="18" charset="0"/>
                <a:cs typeface="Times New Roman" panose="02020603050405020304" pitchFamily="18" charset="0"/>
              </a:rPr>
              <a:t>‘to’ + verb(base form)</a:t>
            </a:r>
          </a:p>
        </p:txBody>
      </p:sp>
      <p:sp>
        <p:nvSpPr>
          <p:cNvPr id="3" name="TextBox 2"/>
          <p:cNvSpPr txBox="1"/>
          <p:nvPr/>
        </p:nvSpPr>
        <p:spPr>
          <a:xfrm>
            <a:off x="1904999" y="2361253"/>
            <a:ext cx="353310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We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saw</a:t>
            </a:r>
            <a:r>
              <a:rPr lang="en-US" sz="2800" dirty="0">
                <a:latin typeface="Times New Roman" panose="02020603050405020304" pitchFamily="18" charset="0"/>
                <a:cs typeface="Times New Roman" panose="02020603050405020304" pitchFamily="18" charset="0"/>
              </a:rPr>
              <a:t> them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playing</a:t>
            </a:r>
            <a:r>
              <a:rPr lang="en-US" sz="2800" dirty="0">
                <a:latin typeface="Times New Roman" panose="02020603050405020304" pitchFamily="18" charset="0"/>
                <a:cs typeface="Times New Roman" panose="02020603050405020304" pitchFamily="18" charset="0"/>
              </a:rPr>
              <a:t>.</a:t>
            </a:r>
          </a:p>
        </p:txBody>
      </p:sp>
      <p:sp>
        <p:nvSpPr>
          <p:cNvPr id="4" name="TextBox 3"/>
          <p:cNvSpPr txBox="1"/>
          <p:nvPr/>
        </p:nvSpPr>
        <p:spPr>
          <a:xfrm>
            <a:off x="1904999" y="2884473"/>
            <a:ext cx="529429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The boys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wanted</a:t>
            </a:r>
            <a:r>
              <a:rPr lang="en-US" sz="2800" dirty="0">
                <a:latin typeface="Times New Roman" panose="02020603050405020304" pitchFamily="18" charset="0"/>
                <a:cs typeface="Times New Roman" panose="02020603050405020304" pitchFamily="18" charset="0"/>
              </a:rPr>
              <a:t>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climb </a:t>
            </a:r>
            <a:r>
              <a:rPr lang="en-US" sz="2800" dirty="0">
                <a:latin typeface="Times New Roman" panose="02020603050405020304" pitchFamily="18" charset="0"/>
                <a:cs typeface="Times New Roman" panose="02020603050405020304" pitchFamily="18" charset="0"/>
              </a:rPr>
              <a:t>the tree.</a:t>
            </a:r>
          </a:p>
        </p:txBody>
      </p:sp>
      <p:sp>
        <p:nvSpPr>
          <p:cNvPr id="5" name="TextBox 4"/>
          <p:cNvSpPr txBox="1"/>
          <p:nvPr/>
        </p:nvSpPr>
        <p:spPr>
          <a:xfrm>
            <a:off x="1904999" y="5539107"/>
            <a:ext cx="5797640"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is high time </a:t>
            </a:r>
            <a:r>
              <a:rPr lang="en-US" sz="2800" dirty="0">
                <a:latin typeface="Times New Roman" panose="02020603050405020304" pitchFamily="18" charset="0"/>
                <a:cs typeface="Times New Roman" panose="02020603050405020304" pitchFamily="18" charset="0"/>
              </a:rPr>
              <a:t>farmers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planted</a:t>
            </a:r>
            <a:r>
              <a:rPr lang="en-US" sz="2800" dirty="0">
                <a:latin typeface="Times New Roman" panose="02020603050405020304" pitchFamily="18" charset="0"/>
                <a:cs typeface="Times New Roman" panose="02020603050405020304" pitchFamily="18" charset="0"/>
              </a:rPr>
              <a:t> paddy.</a:t>
            </a:r>
          </a:p>
        </p:txBody>
      </p:sp>
      <p:sp>
        <p:nvSpPr>
          <p:cNvPr id="6" name="TextBox 5"/>
          <p:cNvSpPr txBox="1"/>
          <p:nvPr/>
        </p:nvSpPr>
        <p:spPr>
          <a:xfrm>
            <a:off x="1904999" y="4012842"/>
            <a:ext cx="8940085" cy="13849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If in the sentence there is It is time/It is high time/I fancy/ would rather that, after the subject of these words verb will be in </a:t>
            </a:r>
            <a:r>
              <a:rPr lang="en-US" sz="2800" b="1" dirty="0">
                <a:latin typeface="Times New Roman" panose="02020603050405020304" pitchFamily="18" charset="0"/>
                <a:cs typeface="Times New Roman" panose="02020603050405020304" pitchFamily="18" charset="0"/>
              </a:rPr>
              <a:t>Past Indefinite </a:t>
            </a:r>
            <a:r>
              <a:rPr lang="en-US" sz="2800" dirty="0">
                <a:latin typeface="Times New Roman" panose="02020603050405020304" pitchFamily="18" charset="0"/>
                <a:cs typeface="Times New Roman" panose="02020603050405020304" pitchFamily="18" charset="0"/>
              </a:rPr>
              <a:t>form.</a:t>
            </a:r>
          </a:p>
        </p:txBody>
      </p:sp>
    </p:spTree>
    <p:extLst>
      <p:ext uri="{BB962C8B-B14F-4D97-AF65-F5344CB8AC3E}">
        <p14:creationId xmlns:p14="http://schemas.microsoft.com/office/powerpoint/2010/main" val="98239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iterate type="lt">
                                    <p:tmPct val="10000"/>
                                  </p:iterate>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4907" y="1763424"/>
            <a:ext cx="2146154" cy="132942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TextBox 2"/>
          <p:cNvSpPr txBox="1"/>
          <p:nvPr/>
        </p:nvSpPr>
        <p:spPr>
          <a:xfrm>
            <a:off x="4424149" y="2292697"/>
            <a:ext cx="556260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 She (read) a book now.</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6092" y="3317966"/>
            <a:ext cx="1932336" cy="129828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TextBox 4"/>
          <p:cNvSpPr txBox="1"/>
          <p:nvPr/>
        </p:nvSpPr>
        <p:spPr>
          <a:xfrm>
            <a:off x="4424149" y="3493325"/>
            <a:ext cx="55626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 The girls (enjoy) very much in the last Pahela Boisakh.</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4906" y="4837719"/>
            <a:ext cx="1864455" cy="124219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TextBox 6"/>
          <p:cNvSpPr txBox="1"/>
          <p:nvPr/>
        </p:nvSpPr>
        <p:spPr>
          <a:xfrm>
            <a:off x="4800600" y="5105400"/>
            <a:ext cx="55626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 They (take) their tiffin after they (finish) their lesson.</a:t>
            </a:r>
          </a:p>
        </p:txBody>
      </p:sp>
      <p:sp>
        <p:nvSpPr>
          <p:cNvPr id="8" name="TextBox 7"/>
          <p:cNvSpPr txBox="1"/>
          <p:nvPr/>
        </p:nvSpPr>
        <p:spPr>
          <a:xfrm>
            <a:off x="4700517" y="619746"/>
            <a:ext cx="2362200" cy="64633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600" b="1" dirty="0">
                <a:effectLst>
                  <a:outerShdw blurRad="38100" dist="38100" dir="2700000" algn="tl">
                    <a:srgbClr val="000000">
                      <a:alpha val="43137"/>
                    </a:srgbClr>
                  </a:outerShdw>
                </a:effectLst>
              </a:rPr>
              <a:t> Pair work</a:t>
            </a:r>
          </a:p>
        </p:txBody>
      </p:sp>
      <p:sp>
        <p:nvSpPr>
          <p:cNvPr id="9" name="TextBox 8"/>
          <p:cNvSpPr txBox="1"/>
          <p:nvPr/>
        </p:nvSpPr>
        <p:spPr>
          <a:xfrm>
            <a:off x="1724906" y="1206300"/>
            <a:ext cx="7298028"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Write the sentences using right forms of verbs.</a:t>
            </a:r>
          </a:p>
        </p:txBody>
      </p:sp>
      <p:sp>
        <p:nvSpPr>
          <p:cNvPr id="10" name="TextBox 9"/>
          <p:cNvSpPr txBox="1"/>
          <p:nvPr/>
        </p:nvSpPr>
        <p:spPr>
          <a:xfrm>
            <a:off x="5643349" y="1759297"/>
            <a:ext cx="2057400"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 reading</a:t>
            </a:r>
          </a:p>
        </p:txBody>
      </p:sp>
      <p:sp>
        <p:nvSpPr>
          <p:cNvPr id="11" name="TextBox 10"/>
          <p:cNvSpPr txBox="1"/>
          <p:nvPr/>
        </p:nvSpPr>
        <p:spPr>
          <a:xfrm>
            <a:off x="6710149" y="2883726"/>
            <a:ext cx="1676400"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enjoyed</a:t>
            </a:r>
          </a:p>
        </p:txBody>
      </p:sp>
      <p:sp>
        <p:nvSpPr>
          <p:cNvPr id="12" name="TextBox 11"/>
          <p:cNvSpPr txBox="1"/>
          <p:nvPr/>
        </p:nvSpPr>
        <p:spPr>
          <a:xfrm>
            <a:off x="6781800" y="4520626"/>
            <a:ext cx="1066800"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took</a:t>
            </a:r>
          </a:p>
        </p:txBody>
      </p:sp>
      <p:sp>
        <p:nvSpPr>
          <p:cNvPr id="13" name="TextBox 12"/>
          <p:cNvSpPr txBox="1"/>
          <p:nvPr/>
        </p:nvSpPr>
        <p:spPr>
          <a:xfrm>
            <a:off x="8001000" y="5696429"/>
            <a:ext cx="2362200"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had finished</a:t>
            </a:r>
          </a:p>
        </p:txBody>
      </p:sp>
      <p:sp>
        <p:nvSpPr>
          <p:cNvPr id="14" name="Freeform 13"/>
          <p:cNvSpPr/>
          <p:nvPr/>
        </p:nvSpPr>
        <p:spPr>
          <a:xfrm>
            <a:off x="6024350" y="2208411"/>
            <a:ext cx="457199" cy="288061"/>
          </a:xfrm>
          <a:custGeom>
            <a:avLst/>
            <a:gdLst>
              <a:gd name="connsiteX0" fmla="*/ 0 w 512619"/>
              <a:gd name="connsiteY0" fmla="*/ 374072 h 374072"/>
              <a:gd name="connsiteX1" fmla="*/ 69273 w 512619"/>
              <a:gd name="connsiteY1" fmla="*/ 346363 h 374072"/>
              <a:gd name="connsiteX2" fmla="*/ 110837 w 512619"/>
              <a:gd name="connsiteY2" fmla="*/ 304800 h 374072"/>
              <a:gd name="connsiteX3" fmla="*/ 166255 w 512619"/>
              <a:gd name="connsiteY3" fmla="*/ 263236 h 374072"/>
              <a:gd name="connsiteX4" fmla="*/ 207819 w 512619"/>
              <a:gd name="connsiteY4" fmla="*/ 235527 h 374072"/>
              <a:gd name="connsiteX5" fmla="*/ 249382 w 512619"/>
              <a:gd name="connsiteY5" fmla="*/ 193963 h 374072"/>
              <a:gd name="connsiteX6" fmla="*/ 290946 w 512619"/>
              <a:gd name="connsiteY6" fmla="*/ 166254 h 374072"/>
              <a:gd name="connsiteX7" fmla="*/ 332509 w 512619"/>
              <a:gd name="connsiteY7" fmla="*/ 124691 h 374072"/>
              <a:gd name="connsiteX8" fmla="*/ 415637 w 512619"/>
              <a:gd name="connsiteY8" fmla="*/ 69272 h 374072"/>
              <a:gd name="connsiteX9" fmla="*/ 457200 w 512619"/>
              <a:gd name="connsiteY9" fmla="*/ 41563 h 374072"/>
              <a:gd name="connsiteX10" fmla="*/ 512619 w 512619"/>
              <a:gd name="connsiteY10" fmla="*/ 0 h 37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2619" h="374072">
                <a:moveTo>
                  <a:pt x="0" y="374072"/>
                </a:moveTo>
                <a:cubicBezTo>
                  <a:pt x="23091" y="364836"/>
                  <a:pt x="48183" y="359544"/>
                  <a:pt x="69273" y="346363"/>
                </a:cubicBezTo>
                <a:cubicBezTo>
                  <a:pt x="85888" y="335979"/>
                  <a:pt x="95961" y="317551"/>
                  <a:pt x="110837" y="304800"/>
                </a:cubicBezTo>
                <a:cubicBezTo>
                  <a:pt x="128369" y="289773"/>
                  <a:pt x="147465" y="276657"/>
                  <a:pt x="166255" y="263236"/>
                </a:cubicBezTo>
                <a:cubicBezTo>
                  <a:pt x="179805" y="253558"/>
                  <a:pt x="195027" y="246187"/>
                  <a:pt x="207819" y="235527"/>
                </a:cubicBezTo>
                <a:cubicBezTo>
                  <a:pt x="222871" y="222984"/>
                  <a:pt x="234330" y="206506"/>
                  <a:pt x="249382" y="193963"/>
                </a:cubicBezTo>
                <a:cubicBezTo>
                  <a:pt x="262174" y="183303"/>
                  <a:pt x="278154" y="176914"/>
                  <a:pt x="290946" y="166254"/>
                </a:cubicBezTo>
                <a:cubicBezTo>
                  <a:pt x="305998" y="153711"/>
                  <a:pt x="317043" y="136720"/>
                  <a:pt x="332509" y="124691"/>
                </a:cubicBezTo>
                <a:cubicBezTo>
                  <a:pt x="358796" y="104245"/>
                  <a:pt x="387928" y="87745"/>
                  <a:pt x="415637" y="69272"/>
                </a:cubicBezTo>
                <a:lnTo>
                  <a:pt x="457200" y="41563"/>
                </a:lnTo>
                <a:cubicBezTo>
                  <a:pt x="504199" y="10230"/>
                  <a:pt x="486989" y="25628"/>
                  <a:pt x="512619" y="0"/>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5" name="Freeform 14"/>
          <p:cNvSpPr/>
          <p:nvPr/>
        </p:nvSpPr>
        <p:spPr>
          <a:xfrm>
            <a:off x="7091151" y="3340926"/>
            <a:ext cx="457199" cy="288061"/>
          </a:xfrm>
          <a:custGeom>
            <a:avLst/>
            <a:gdLst>
              <a:gd name="connsiteX0" fmla="*/ 0 w 512619"/>
              <a:gd name="connsiteY0" fmla="*/ 374072 h 374072"/>
              <a:gd name="connsiteX1" fmla="*/ 69273 w 512619"/>
              <a:gd name="connsiteY1" fmla="*/ 346363 h 374072"/>
              <a:gd name="connsiteX2" fmla="*/ 110837 w 512619"/>
              <a:gd name="connsiteY2" fmla="*/ 304800 h 374072"/>
              <a:gd name="connsiteX3" fmla="*/ 166255 w 512619"/>
              <a:gd name="connsiteY3" fmla="*/ 263236 h 374072"/>
              <a:gd name="connsiteX4" fmla="*/ 207819 w 512619"/>
              <a:gd name="connsiteY4" fmla="*/ 235527 h 374072"/>
              <a:gd name="connsiteX5" fmla="*/ 249382 w 512619"/>
              <a:gd name="connsiteY5" fmla="*/ 193963 h 374072"/>
              <a:gd name="connsiteX6" fmla="*/ 290946 w 512619"/>
              <a:gd name="connsiteY6" fmla="*/ 166254 h 374072"/>
              <a:gd name="connsiteX7" fmla="*/ 332509 w 512619"/>
              <a:gd name="connsiteY7" fmla="*/ 124691 h 374072"/>
              <a:gd name="connsiteX8" fmla="*/ 415637 w 512619"/>
              <a:gd name="connsiteY8" fmla="*/ 69272 h 374072"/>
              <a:gd name="connsiteX9" fmla="*/ 457200 w 512619"/>
              <a:gd name="connsiteY9" fmla="*/ 41563 h 374072"/>
              <a:gd name="connsiteX10" fmla="*/ 512619 w 512619"/>
              <a:gd name="connsiteY10" fmla="*/ 0 h 37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2619" h="374072">
                <a:moveTo>
                  <a:pt x="0" y="374072"/>
                </a:moveTo>
                <a:cubicBezTo>
                  <a:pt x="23091" y="364836"/>
                  <a:pt x="48183" y="359544"/>
                  <a:pt x="69273" y="346363"/>
                </a:cubicBezTo>
                <a:cubicBezTo>
                  <a:pt x="85888" y="335979"/>
                  <a:pt x="95961" y="317551"/>
                  <a:pt x="110837" y="304800"/>
                </a:cubicBezTo>
                <a:cubicBezTo>
                  <a:pt x="128369" y="289773"/>
                  <a:pt x="147465" y="276657"/>
                  <a:pt x="166255" y="263236"/>
                </a:cubicBezTo>
                <a:cubicBezTo>
                  <a:pt x="179805" y="253558"/>
                  <a:pt x="195027" y="246187"/>
                  <a:pt x="207819" y="235527"/>
                </a:cubicBezTo>
                <a:cubicBezTo>
                  <a:pt x="222871" y="222984"/>
                  <a:pt x="234330" y="206506"/>
                  <a:pt x="249382" y="193963"/>
                </a:cubicBezTo>
                <a:cubicBezTo>
                  <a:pt x="262174" y="183303"/>
                  <a:pt x="278154" y="176914"/>
                  <a:pt x="290946" y="166254"/>
                </a:cubicBezTo>
                <a:cubicBezTo>
                  <a:pt x="305998" y="153711"/>
                  <a:pt x="317043" y="136720"/>
                  <a:pt x="332509" y="124691"/>
                </a:cubicBezTo>
                <a:cubicBezTo>
                  <a:pt x="358796" y="104245"/>
                  <a:pt x="387928" y="87745"/>
                  <a:pt x="415637" y="69272"/>
                </a:cubicBezTo>
                <a:lnTo>
                  <a:pt x="457200" y="41563"/>
                </a:lnTo>
                <a:cubicBezTo>
                  <a:pt x="504199" y="10230"/>
                  <a:pt x="486989" y="25628"/>
                  <a:pt x="512619" y="0"/>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6" name="Freeform 15"/>
          <p:cNvSpPr/>
          <p:nvPr/>
        </p:nvSpPr>
        <p:spPr>
          <a:xfrm>
            <a:off x="6629402" y="4953001"/>
            <a:ext cx="457199" cy="288061"/>
          </a:xfrm>
          <a:custGeom>
            <a:avLst/>
            <a:gdLst>
              <a:gd name="connsiteX0" fmla="*/ 0 w 512619"/>
              <a:gd name="connsiteY0" fmla="*/ 374072 h 374072"/>
              <a:gd name="connsiteX1" fmla="*/ 69273 w 512619"/>
              <a:gd name="connsiteY1" fmla="*/ 346363 h 374072"/>
              <a:gd name="connsiteX2" fmla="*/ 110837 w 512619"/>
              <a:gd name="connsiteY2" fmla="*/ 304800 h 374072"/>
              <a:gd name="connsiteX3" fmla="*/ 166255 w 512619"/>
              <a:gd name="connsiteY3" fmla="*/ 263236 h 374072"/>
              <a:gd name="connsiteX4" fmla="*/ 207819 w 512619"/>
              <a:gd name="connsiteY4" fmla="*/ 235527 h 374072"/>
              <a:gd name="connsiteX5" fmla="*/ 249382 w 512619"/>
              <a:gd name="connsiteY5" fmla="*/ 193963 h 374072"/>
              <a:gd name="connsiteX6" fmla="*/ 290946 w 512619"/>
              <a:gd name="connsiteY6" fmla="*/ 166254 h 374072"/>
              <a:gd name="connsiteX7" fmla="*/ 332509 w 512619"/>
              <a:gd name="connsiteY7" fmla="*/ 124691 h 374072"/>
              <a:gd name="connsiteX8" fmla="*/ 415637 w 512619"/>
              <a:gd name="connsiteY8" fmla="*/ 69272 h 374072"/>
              <a:gd name="connsiteX9" fmla="*/ 457200 w 512619"/>
              <a:gd name="connsiteY9" fmla="*/ 41563 h 374072"/>
              <a:gd name="connsiteX10" fmla="*/ 512619 w 512619"/>
              <a:gd name="connsiteY10" fmla="*/ 0 h 37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2619" h="374072">
                <a:moveTo>
                  <a:pt x="0" y="374072"/>
                </a:moveTo>
                <a:cubicBezTo>
                  <a:pt x="23091" y="364836"/>
                  <a:pt x="48183" y="359544"/>
                  <a:pt x="69273" y="346363"/>
                </a:cubicBezTo>
                <a:cubicBezTo>
                  <a:pt x="85888" y="335979"/>
                  <a:pt x="95961" y="317551"/>
                  <a:pt x="110837" y="304800"/>
                </a:cubicBezTo>
                <a:cubicBezTo>
                  <a:pt x="128369" y="289773"/>
                  <a:pt x="147465" y="276657"/>
                  <a:pt x="166255" y="263236"/>
                </a:cubicBezTo>
                <a:cubicBezTo>
                  <a:pt x="179805" y="253558"/>
                  <a:pt x="195027" y="246187"/>
                  <a:pt x="207819" y="235527"/>
                </a:cubicBezTo>
                <a:cubicBezTo>
                  <a:pt x="222871" y="222984"/>
                  <a:pt x="234330" y="206506"/>
                  <a:pt x="249382" y="193963"/>
                </a:cubicBezTo>
                <a:cubicBezTo>
                  <a:pt x="262174" y="183303"/>
                  <a:pt x="278154" y="176914"/>
                  <a:pt x="290946" y="166254"/>
                </a:cubicBezTo>
                <a:cubicBezTo>
                  <a:pt x="305998" y="153711"/>
                  <a:pt x="317043" y="136720"/>
                  <a:pt x="332509" y="124691"/>
                </a:cubicBezTo>
                <a:cubicBezTo>
                  <a:pt x="358796" y="104245"/>
                  <a:pt x="387928" y="87745"/>
                  <a:pt x="415637" y="69272"/>
                </a:cubicBezTo>
                <a:lnTo>
                  <a:pt x="457200" y="41563"/>
                </a:lnTo>
                <a:cubicBezTo>
                  <a:pt x="504199" y="10230"/>
                  <a:pt x="486989" y="25628"/>
                  <a:pt x="512619" y="0"/>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7" name="Freeform 16"/>
          <p:cNvSpPr/>
          <p:nvPr/>
        </p:nvSpPr>
        <p:spPr>
          <a:xfrm flipV="1">
            <a:off x="5643349" y="5961090"/>
            <a:ext cx="2357651" cy="121168"/>
          </a:xfrm>
          <a:custGeom>
            <a:avLst/>
            <a:gdLst>
              <a:gd name="connsiteX0" fmla="*/ 0 w 512619"/>
              <a:gd name="connsiteY0" fmla="*/ 374072 h 374072"/>
              <a:gd name="connsiteX1" fmla="*/ 69273 w 512619"/>
              <a:gd name="connsiteY1" fmla="*/ 346363 h 374072"/>
              <a:gd name="connsiteX2" fmla="*/ 110837 w 512619"/>
              <a:gd name="connsiteY2" fmla="*/ 304800 h 374072"/>
              <a:gd name="connsiteX3" fmla="*/ 166255 w 512619"/>
              <a:gd name="connsiteY3" fmla="*/ 263236 h 374072"/>
              <a:gd name="connsiteX4" fmla="*/ 207819 w 512619"/>
              <a:gd name="connsiteY4" fmla="*/ 235527 h 374072"/>
              <a:gd name="connsiteX5" fmla="*/ 249382 w 512619"/>
              <a:gd name="connsiteY5" fmla="*/ 193963 h 374072"/>
              <a:gd name="connsiteX6" fmla="*/ 290946 w 512619"/>
              <a:gd name="connsiteY6" fmla="*/ 166254 h 374072"/>
              <a:gd name="connsiteX7" fmla="*/ 332509 w 512619"/>
              <a:gd name="connsiteY7" fmla="*/ 124691 h 374072"/>
              <a:gd name="connsiteX8" fmla="*/ 415637 w 512619"/>
              <a:gd name="connsiteY8" fmla="*/ 69272 h 374072"/>
              <a:gd name="connsiteX9" fmla="*/ 457200 w 512619"/>
              <a:gd name="connsiteY9" fmla="*/ 41563 h 374072"/>
              <a:gd name="connsiteX10" fmla="*/ 512619 w 512619"/>
              <a:gd name="connsiteY10" fmla="*/ 0 h 37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2619" h="374072">
                <a:moveTo>
                  <a:pt x="0" y="374072"/>
                </a:moveTo>
                <a:cubicBezTo>
                  <a:pt x="23091" y="364836"/>
                  <a:pt x="48183" y="359544"/>
                  <a:pt x="69273" y="346363"/>
                </a:cubicBezTo>
                <a:cubicBezTo>
                  <a:pt x="85888" y="335979"/>
                  <a:pt x="95961" y="317551"/>
                  <a:pt x="110837" y="304800"/>
                </a:cubicBezTo>
                <a:cubicBezTo>
                  <a:pt x="128369" y="289773"/>
                  <a:pt x="147465" y="276657"/>
                  <a:pt x="166255" y="263236"/>
                </a:cubicBezTo>
                <a:cubicBezTo>
                  <a:pt x="179805" y="253558"/>
                  <a:pt x="195027" y="246187"/>
                  <a:pt x="207819" y="235527"/>
                </a:cubicBezTo>
                <a:cubicBezTo>
                  <a:pt x="222871" y="222984"/>
                  <a:pt x="234330" y="206506"/>
                  <a:pt x="249382" y="193963"/>
                </a:cubicBezTo>
                <a:cubicBezTo>
                  <a:pt x="262174" y="183303"/>
                  <a:pt x="278154" y="176914"/>
                  <a:pt x="290946" y="166254"/>
                </a:cubicBezTo>
                <a:cubicBezTo>
                  <a:pt x="305998" y="153711"/>
                  <a:pt x="317043" y="136720"/>
                  <a:pt x="332509" y="124691"/>
                </a:cubicBezTo>
                <a:cubicBezTo>
                  <a:pt x="358796" y="104245"/>
                  <a:pt x="387928" y="87745"/>
                  <a:pt x="415637" y="69272"/>
                </a:cubicBezTo>
                <a:lnTo>
                  <a:pt x="457200" y="41563"/>
                </a:lnTo>
                <a:cubicBezTo>
                  <a:pt x="504199" y="10230"/>
                  <a:pt x="486989" y="25628"/>
                  <a:pt x="512619" y="0"/>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8" name="Oval 17"/>
          <p:cNvSpPr/>
          <p:nvPr/>
        </p:nvSpPr>
        <p:spPr>
          <a:xfrm>
            <a:off x="9321090" y="632913"/>
            <a:ext cx="2215166" cy="214038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600" b="1" dirty="0">
                <a:solidFill>
                  <a:schemeClr val="tx1"/>
                </a:solidFill>
                <a:latin typeface="Times New Roman" panose="02020603050405020304" pitchFamily="18" charset="0"/>
                <a:cs typeface="Times New Roman" panose="02020603050405020304" pitchFamily="18" charset="0"/>
              </a:rPr>
              <a:t>07</a:t>
            </a:r>
          </a:p>
          <a:p>
            <a:pPr algn="ctr"/>
            <a:r>
              <a:rPr lang="en-US" sz="2600" b="1" dirty="0">
                <a:solidFill>
                  <a:schemeClr val="tx1"/>
                </a:solidFill>
                <a:latin typeface="Times New Roman" panose="02020603050405020304" pitchFamily="18" charset="0"/>
                <a:cs typeface="Times New Roman" panose="02020603050405020304" pitchFamily="18" charset="0"/>
              </a:rPr>
              <a:t>MINUTE</a:t>
            </a:r>
          </a:p>
        </p:txBody>
      </p:sp>
    </p:spTree>
    <p:extLst>
      <p:ext uri="{BB962C8B-B14F-4D97-AF65-F5344CB8AC3E}">
        <p14:creationId xmlns:p14="http://schemas.microsoft.com/office/powerpoint/2010/main" val="158607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500"/>
                                        <p:tgtEl>
                                          <p:spTgt spid="14"/>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500"/>
                                        <p:tgtEl>
                                          <p:spTgt spid="15"/>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wipe(down)">
                                      <p:cBhvr>
                                        <p:cTn id="70" dur="500"/>
                                        <p:tgtEl>
                                          <p:spTgt spid="16"/>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500"/>
                                        <p:tgtEl>
                                          <p:spTgt spid="1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animBg="1"/>
      <p:bldP spid="9" grpId="0"/>
      <p:bldP spid="10" grpId="0"/>
      <p:bldP spid="11" grpId="0"/>
      <p:bldP spid="12" grpId="0"/>
      <p:bldP spid="13" grpId="0"/>
      <p:bldP spid="14" grpId="0" animBg="1"/>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594" y="842997"/>
            <a:ext cx="2577118" cy="167172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858" y="4575469"/>
            <a:ext cx="2577118" cy="1559859"/>
          </a:xfrm>
          <a:prstGeom prst="rect">
            <a:avLst/>
          </a:prstGeom>
        </p:spPr>
      </p:pic>
      <p:sp>
        <p:nvSpPr>
          <p:cNvPr id="4" name="TextBox 3"/>
          <p:cNvSpPr txBox="1"/>
          <p:nvPr/>
        </p:nvSpPr>
        <p:spPr>
          <a:xfrm>
            <a:off x="4741722" y="4537695"/>
            <a:ext cx="4827215"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6.The woman and her children went home (board) on a cart.</a:t>
            </a:r>
          </a:p>
        </p:txBody>
      </p:sp>
      <p:sp>
        <p:nvSpPr>
          <p:cNvPr id="5" name="TextBox 4"/>
          <p:cNvSpPr txBox="1"/>
          <p:nvPr/>
        </p:nvSpPr>
        <p:spPr>
          <a:xfrm>
            <a:off x="4741722" y="1311297"/>
            <a:ext cx="490635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4. The boys (fly) kites since morning.</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0858" y="2746981"/>
            <a:ext cx="2577118" cy="1549669"/>
          </a:xfrm>
          <a:prstGeom prst="rect">
            <a:avLst/>
          </a:prstGeom>
        </p:spPr>
      </p:pic>
      <p:sp>
        <p:nvSpPr>
          <p:cNvPr id="7" name="TextBox 6"/>
          <p:cNvSpPr txBox="1"/>
          <p:nvPr/>
        </p:nvSpPr>
        <p:spPr>
          <a:xfrm>
            <a:off x="4741722" y="3261035"/>
            <a:ext cx="48272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5. Children (like) to play.</a:t>
            </a:r>
          </a:p>
        </p:txBody>
      </p:sp>
      <p:sp>
        <p:nvSpPr>
          <p:cNvPr id="8" name="TextBox 7"/>
          <p:cNvSpPr txBox="1"/>
          <p:nvPr/>
        </p:nvSpPr>
        <p:spPr>
          <a:xfrm>
            <a:off x="6752472" y="701698"/>
            <a:ext cx="2895600"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have been flying</a:t>
            </a:r>
          </a:p>
        </p:txBody>
      </p:sp>
      <p:sp>
        <p:nvSpPr>
          <p:cNvPr id="9" name="TextBox 8"/>
          <p:cNvSpPr txBox="1"/>
          <p:nvPr/>
        </p:nvSpPr>
        <p:spPr>
          <a:xfrm>
            <a:off x="7359136" y="2575235"/>
            <a:ext cx="914400"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like</a:t>
            </a:r>
          </a:p>
        </p:txBody>
      </p:sp>
      <p:sp>
        <p:nvSpPr>
          <p:cNvPr id="10" name="TextBox 9"/>
          <p:cNvSpPr txBox="1"/>
          <p:nvPr/>
        </p:nvSpPr>
        <p:spPr>
          <a:xfrm>
            <a:off x="8121136" y="5781721"/>
            <a:ext cx="1676400"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boarding</a:t>
            </a:r>
          </a:p>
        </p:txBody>
      </p:sp>
      <p:sp>
        <p:nvSpPr>
          <p:cNvPr id="11" name="Freeform 10"/>
          <p:cNvSpPr/>
          <p:nvPr/>
        </p:nvSpPr>
        <p:spPr>
          <a:xfrm>
            <a:off x="7133474" y="1167267"/>
            <a:ext cx="457199" cy="288061"/>
          </a:xfrm>
          <a:custGeom>
            <a:avLst/>
            <a:gdLst>
              <a:gd name="connsiteX0" fmla="*/ 0 w 512619"/>
              <a:gd name="connsiteY0" fmla="*/ 374072 h 374072"/>
              <a:gd name="connsiteX1" fmla="*/ 69273 w 512619"/>
              <a:gd name="connsiteY1" fmla="*/ 346363 h 374072"/>
              <a:gd name="connsiteX2" fmla="*/ 110837 w 512619"/>
              <a:gd name="connsiteY2" fmla="*/ 304800 h 374072"/>
              <a:gd name="connsiteX3" fmla="*/ 166255 w 512619"/>
              <a:gd name="connsiteY3" fmla="*/ 263236 h 374072"/>
              <a:gd name="connsiteX4" fmla="*/ 207819 w 512619"/>
              <a:gd name="connsiteY4" fmla="*/ 235527 h 374072"/>
              <a:gd name="connsiteX5" fmla="*/ 249382 w 512619"/>
              <a:gd name="connsiteY5" fmla="*/ 193963 h 374072"/>
              <a:gd name="connsiteX6" fmla="*/ 290946 w 512619"/>
              <a:gd name="connsiteY6" fmla="*/ 166254 h 374072"/>
              <a:gd name="connsiteX7" fmla="*/ 332509 w 512619"/>
              <a:gd name="connsiteY7" fmla="*/ 124691 h 374072"/>
              <a:gd name="connsiteX8" fmla="*/ 415637 w 512619"/>
              <a:gd name="connsiteY8" fmla="*/ 69272 h 374072"/>
              <a:gd name="connsiteX9" fmla="*/ 457200 w 512619"/>
              <a:gd name="connsiteY9" fmla="*/ 41563 h 374072"/>
              <a:gd name="connsiteX10" fmla="*/ 512619 w 512619"/>
              <a:gd name="connsiteY10" fmla="*/ 0 h 37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2619" h="374072">
                <a:moveTo>
                  <a:pt x="0" y="374072"/>
                </a:moveTo>
                <a:cubicBezTo>
                  <a:pt x="23091" y="364836"/>
                  <a:pt x="48183" y="359544"/>
                  <a:pt x="69273" y="346363"/>
                </a:cubicBezTo>
                <a:cubicBezTo>
                  <a:pt x="85888" y="335979"/>
                  <a:pt x="95961" y="317551"/>
                  <a:pt x="110837" y="304800"/>
                </a:cubicBezTo>
                <a:cubicBezTo>
                  <a:pt x="128369" y="289773"/>
                  <a:pt x="147465" y="276657"/>
                  <a:pt x="166255" y="263236"/>
                </a:cubicBezTo>
                <a:cubicBezTo>
                  <a:pt x="179805" y="253558"/>
                  <a:pt x="195027" y="246187"/>
                  <a:pt x="207819" y="235527"/>
                </a:cubicBezTo>
                <a:cubicBezTo>
                  <a:pt x="222871" y="222984"/>
                  <a:pt x="234330" y="206506"/>
                  <a:pt x="249382" y="193963"/>
                </a:cubicBezTo>
                <a:cubicBezTo>
                  <a:pt x="262174" y="183303"/>
                  <a:pt x="278154" y="176914"/>
                  <a:pt x="290946" y="166254"/>
                </a:cubicBezTo>
                <a:cubicBezTo>
                  <a:pt x="305998" y="153711"/>
                  <a:pt x="317043" y="136720"/>
                  <a:pt x="332509" y="124691"/>
                </a:cubicBezTo>
                <a:cubicBezTo>
                  <a:pt x="358796" y="104245"/>
                  <a:pt x="387928" y="87745"/>
                  <a:pt x="415637" y="69272"/>
                </a:cubicBezTo>
                <a:lnTo>
                  <a:pt x="457200" y="41563"/>
                </a:lnTo>
                <a:cubicBezTo>
                  <a:pt x="504199" y="10230"/>
                  <a:pt x="486989" y="25628"/>
                  <a:pt x="512619" y="0"/>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2" name="Freeform 11"/>
          <p:cNvSpPr/>
          <p:nvPr/>
        </p:nvSpPr>
        <p:spPr>
          <a:xfrm>
            <a:off x="7151087" y="3092179"/>
            <a:ext cx="457199" cy="288061"/>
          </a:xfrm>
          <a:custGeom>
            <a:avLst/>
            <a:gdLst>
              <a:gd name="connsiteX0" fmla="*/ 0 w 512619"/>
              <a:gd name="connsiteY0" fmla="*/ 374072 h 374072"/>
              <a:gd name="connsiteX1" fmla="*/ 69273 w 512619"/>
              <a:gd name="connsiteY1" fmla="*/ 346363 h 374072"/>
              <a:gd name="connsiteX2" fmla="*/ 110837 w 512619"/>
              <a:gd name="connsiteY2" fmla="*/ 304800 h 374072"/>
              <a:gd name="connsiteX3" fmla="*/ 166255 w 512619"/>
              <a:gd name="connsiteY3" fmla="*/ 263236 h 374072"/>
              <a:gd name="connsiteX4" fmla="*/ 207819 w 512619"/>
              <a:gd name="connsiteY4" fmla="*/ 235527 h 374072"/>
              <a:gd name="connsiteX5" fmla="*/ 249382 w 512619"/>
              <a:gd name="connsiteY5" fmla="*/ 193963 h 374072"/>
              <a:gd name="connsiteX6" fmla="*/ 290946 w 512619"/>
              <a:gd name="connsiteY6" fmla="*/ 166254 h 374072"/>
              <a:gd name="connsiteX7" fmla="*/ 332509 w 512619"/>
              <a:gd name="connsiteY7" fmla="*/ 124691 h 374072"/>
              <a:gd name="connsiteX8" fmla="*/ 415637 w 512619"/>
              <a:gd name="connsiteY8" fmla="*/ 69272 h 374072"/>
              <a:gd name="connsiteX9" fmla="*/ 457200 w 512619"/>
              <a:gd name="connsiteY9" fmla="*/ 41563 h 374072"/>
              <a:gd name="connsiteX10" fmla="*/ 512619 w 512619"/>
              <a:gd name="connsiteY10" fmla="*/ 0 h 37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2619" h="374072">
                <a:moveTo>
                  <a:pt x="0" y="374072"/>
                </a:moveTo>
                <a:cubicBezTo>
                  <a:pt x="23091" y="364836"/>
                  <a:pt x="48183" y="359544"/>
                  <a:pt x="69273" y="346363"/>
                </a:cubicBezTo>
                <a:cubicBezTo>
                  <a:pt x="85888" y="335979"/>
                  <a:pt x="95961" y="317551"/>
                  <a:pt x="110837" y="304800"/>
                </a:cubicBezTo>
                <a:cubicBezTo>
                  <a:pt x="128369" y="289773"/>
                  <a:pt x="147465" y="276657"/>
                  <a:pt x="166255" y="263236"/>
                </a:cubicBezTo>
                <a:cubicBezTo>
                  <a:pt x="179805" y="253558"/>
                  <a:pt x="195027" y="246187"/>
                  <a:pt x="207819" y="235527"/>
                </a:cubicBezTo>
                <a:cubicBezTo>
                  <a:pt x="222871" y="222984"/>
                  <a:pt x="234330" y="206506"/>
                  <a:pt x="249382" y="193963"/>
                </a:cubicBezTo>
                <a:cubicBezTo>
                  <a:pt x="262174" y="183303"/>
                  <a:pt x="278154" y="176914"/>
                  <a:pt x="290946" y="166254"/>
                </a:cubicBezTo>
                <a:cubicBezTo>
                  <a:pt x="305998" y="153711"/>
                  <a:pt x="317043" y="136720"/>
                  <a:pt x="332509" y="124691"/>
                </a:cubicBezTo>
                <a:cubicBezTo>
                  <a:pt x="358796" y="104245"/>
                  <a:pt x="387928" y="87745"/>
                  <a:pt x="415637" y="69272"/>
                </a:cubicBezTo>
                <a:lnTo>
                  <a:pt x="457200" y="41563"/>
                </a:lnTo>
                <a:cubicBezTo>
                  <a:pt x="504199" y="10230"/>
                  <a:pt x="486989" y="25628"/>
                  <a:pt x="512619" y="0"/>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3" name="Freeform 12"/>
          <p:cNvSpPr/>
          <p:nvPr/>
        </p:nvSpPr>
        <p:spPr>
          <a:xfrm flipV="1">
            <a:off x="8654538" y="5528296"/>
            <a:ext cx="457199" cy="288061"/>
          </a:xfrm>
          <a:custGeom>
            <a:avLst/>
            <a:gdLst>
              <a:gd name="connsiteX0" fmla="*/ 0 w 512619"/>
              <a:gd name="connsiteY0" fmla="*/ 374072 h 374072"/>
              <a:gd name="connsiteX1" fmla="*/ 69273 w 512619"/>
              <a:gd name="connsiteY1" fmla="*/ 346363 h 374072"/>
              <a:gd name="connsiteX2" fmla="*/ 110837 w 512619"/>
              <a:gd name="connsiteY2" fmla="*/ 304800 h 374072"/>
              <a:gd name="connsiteX3" fmla="*/ 166255 w 512619"/>
              <a:gd name="connsiteY3" fmla="*/ 263236 h 374072"/>
              <a:gd name="connsiteX4" fmla="*/ 207819 w 512619"/>
              <a:gd name="connsiteY4" fmla="*/ 235527 h 374072"/>
              <a:gd name="connsiteX5" fmla="*/ 249382 w 512619"/>
              <a:gd name="connsiteY5" fmla="*/ 193963 h 374072"/>
              <a:gd name="connsiteX6" fmla="*/ 290946 w 512619"/>
              <a:gd name="connsiteY6" fmla="*/ 166254 h 374072"/>
              <a:gd name="connsiteX7" fmla="*/ 332509 w 512619"/>
              <a:gd name="connsiteY7" fmla="*/ 124691 h 374072"/>
              <a:gd name="connsiteX8" fmla="*/ 415637 w 512619"/>
              <a:gd name="connsiteY8" fmla="*/ 69272 h 374072"/>
              <a:gd name="connsiteX9" fmla="*/ 457200 w 512619"/>
              <a:gd name="connsiteY9" fmla="*/ 41563 h 374072"/>
              <a:gd name="connsiteX10" fmla="*/ 512619 w 512619"/>
              <a:gd name="connsiteY10" fmla="*/ 0 h 37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2619" h="374072">
                <a:moveTo>
                  <a:pt x="0" y="374072"/>
                </a:moveTo>
                <a:cubicBezTo>
                  <a:pt x="23091" y="364836"/>
                  <a:pt x="48183" y="359544"/>
                  <a:pt x="69273" y="346363"/>
                </a:cubicBezTo>
                <a:cubicBezTo>
                  <a:pt x="85888" y="335979"/>
                  <a:pt x="95961" y="317551"/>
                  <a:pt x="110837" y="304800"/>
                </a:cubicBezTo>
                <a:cubicBezTo>
                  <a:pt x="128369" y="289773"/>
                  <a:pt x="147465" y="276657"/>
                  <a:pt x="166255" y="263236"/>
                </a:cubicBezTo>
                <a:cubicBezTo>
                  <a:pt x="179805" y="253558"/>
                  <a:pt x="195027" y="246187"/>
                  <a:pt x="207819" y="235527"/>
                </a:cubicBezTo>
                <a:cubicBezTo>
                  <a:pt x="222871" y="222984"/>
                  <a:pt x="234330" y="206506"/>
                  <a:pt x="249382" y="193963"/>
                </a:cubicBezTo>
                <a:cubicBezTo>
                  <a:pt x="262174" y="183303"/>
                  <a:pt x="278154" y="176914"/>
                  <a:pt x="290946" y="166254"/>
                </a:cubicBezTo>
                <a:cubicBezTo>
                  <a:pt x="305998" y="153711"/>
                  <a:pt x="317043" y="136720"/>
                  <a:pt x="332509" y="124691"/>
                </a:cubicBezTo>
                <a:cubicBezTo>
                  <a:pt x="358796" y="104245"/>
                  <a:pt x="387928" y="87745"/>
                  <a:pt x="415637" y="69272"/>
                </a:cubicBezTo>
                <a:lnTo>
                  <a:pt x="457200" y="41563"/>
                </a:lnTo>
                <a:cubicBezTo>
                  <a:pt x="504199" y="10230"/>
                  <a:pt x="486989" y="25628"/>
                  <a:pt x="512619" y="0"/>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643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down)">
                                      <p:cBhvr>
                                        <p:cTn id="48" dur="500"/>
                                        <p:tgtEl>
                                          <p:spTgt spid="12"/>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00"/>
                                        <p:tgtEl>
                                          <p:spTgt spid="13"/>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a:grpSpLocks/>
          </p:cNvGrpSpPr>
          <p:nvPr/>
        </p:nvGrpSpPr>
        <p:grpSpPr bwMode="auto">
          <a:xfrm>
            <a:off x="2570019" y="1136074"/>
            <a:ext cx="7211290" cy="4450361"/>
            <a:chOff x="2005827" y="653630"/>
            <a:chExt cx="7227192" cy="4185163"/>
          </a:xfrm>
        </p:grpSpPr>
        <p:sp>
          <p:nvSpPr>
            <p:cNvPr id="17" name="Rectangle 16"/>
            <p:cNvSpPr/>
            <p:nvPr/>
          </p:nvSpPr>
          <p:spPr>
            <a:xfrm>
              <a:off x="5950677" y="653630"/>
              <a:ext cx="3146244" cy="868308"/>
            </a:xfrm>
            <a:prstGeom prst="rect">
              <a:avLst/>
            </a:prstGeom>
            <a:solidFill>
              <a:schemeClr val="tx1"/>
            </a:solidFill>
          </p:spPr>
          <p:txBody>
            <a:bodyPr wrap="none">
              <a:spAutoFit/>
            </a:bodyPr>
            <a:lstStyle/>
            <a:p>
              <a:pPr algn="ctr" eaLnBrk="1" hangingPunct="1">
                <a:defRPr/>
              </a:pP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Introduce</a:t>
              </a:r>
            </a:p>
          </p:txBody>
        </p:sp>
        <p:sp>
          <p:nvSpPr>
            <p:cNvPr id="18" name="Rectangle 17"/>
            <p:cNvSpPr/>
            <p:nvPr/>
          </p:nvSpPr>
          <p:spPr>
            <a:xfrm>
              <a:off x="2005827" y="2725910"/>
              <a:ext cx="7227192" cy="2112883"/>
            </a:xfrm>
            <a:prstGeom prst="rect">
              <a:avLst/>
            </a:prstGeom>
            <a:ln/>
          </p:spPr>
          <p:style>
            <a:lnRef idx="1">
              <a:schemeClr val="dk1"/>
            </a:lnRef>
            <a:fillRef idx="2">
              <a:schemeClr val="dk1"/>
            </a:fillRef>
            <a:effectRef idx="1">
              <a:schemeClr val="dk1"/>
            </a:effectRef>
            <a:fontRef idx="minor">
              <a:schemeClr val="dk1"/>
            </a:fontRef>
          </p:style>
          <p:txBody>
            <a:bodyPr wrap="square">
              <a:spAutoFit/>
            </a:bodyPr>
            <a:lstStyle/>
            <a:p>
              <a:pPr eaLnBrk="1" hangingPunct="1">
                <a:defRPr/>
              </a:pPr>
              <a:r>
                <a:rPr lang="en-US" sz="2800" dirty="0">
                  <a:ln w="0"/>
                  <a:effectLst>
                    <a:outerShdw blurRad="38100" dist="19050" dir="2700000" algn="tl" rotWithShape="0">
                      <a:schemeClr val="dk1">
                        <a:alpha val="40000"/>
                      </a:schemeClr>
                    </a:outerShdw>
                  </a:effectLst>
                </a:rPr>
                <a:t>Md. Sulyman Hossain</a:t>
              </a:r>
            </a:p>
            <a:p>
              <a:pPr eaLnBrk="1" hangingPunct="1">
                <a:defRPr/>
              </a:pPr>
              <a:r>
                <a:rPr lang="en-US" sz="2800" dirty="0">
                  <a:ln w="0"/>
                  <a:effectLst>
                    <a:outerShdw blurRad="38100" dist="19050" dir="2700000" algn="tl" rotWithShape="0">
                      <a:schemeClr val="dk1">
                        <a:alpha val="40000"/>
                      </a:schemeClr>
                    </a:outerShdw>
                  </a:effectLst>
                </a:rPr>
                <a:t>Asst. Teacher(ICT)</a:t>
              </a:r>
            </a:p>
            <a:p>
              <a:pPr eaLnBrk="1" hangingPunct="1">
                <a:defRPr/>
              </a:pPr>
              <a:r>
                <a:rPr lang="en-US" sz="2800" dirty="0">
                  <a:ln w="0"/>
                  <a:effectLst>
                    <a:outerShdw blurRad="38100" dist="19050" dir="2700000" algn="tl" rotWithShape="0">
                      <a:schemeClr val="dk1">
                        <a:alpha val="40000"/>
                      </a:schemeClr>
                    </a:outerShdw>
                  </a:effectLst>
                </a:rPr>
                <a:t>Alhaj Amena Kaatun Bidyapith</a:t>
              </a:r>
            </a:p>
            <a:p>
              <a:pPr eaLnBrk="1" hangingPunct="1">
                <a:defRPr/>
              </a:pPr>
              <a:r>
                <a:rPr lang="en-US" sz="2800" dirty="0">
                  <a:ln w="0"/>
                  <a:effectLst>
                    <a:outerShdw blurRad="38100" dist="19050" dir="2700000" algn="tl" rotWithShape="0">
                      <a:schemeClr val="dk1">
                        <a:alpha val="40000"/>
                      </a:schemeClr>
                    </a:outerShdw>
                  </a:effectLst>
                </a:rPr>
                <a:t>Kalukhali,Rajbari.</a:t>
              </a:r>
            </a:p>
            <a:p>
              <a:pPr eaLnBrk="1" hangingPunct="1">
                <a:defRPr/>
              </a:pPr>
              <a:r>
                <a:rPr lang="en-US" sz="2800" dirty="0">
                  <a:ln w="0"/>
                  <a:effectLst>
                    <a:outerShdw blurRad="38100" dist="19050" dir="2700000" algn="tl" rotWithShape="0">
                      <a:schemeClr val="dk1">
                        <a:alpha val="40000"/>
                      </a:schemeClr>
                    </a:outerShdw>
                  </a:effectLst>
                </a:rPr>
                <a:t>01777365907                        </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3253" y="653630"/>
              <a:ext cx="1750003" cy="1750003"/>
            </a:xfrm>
            <a:prstGeom prst="rect">
              <a:avLst/>
            </a:prstGeom>
            <a:ln w="88900" cap="sq" cmpd="thickThin">
              <a:solidFill>
                <a:srgbClr val="000000"/>
              </a:solidFill>
              <a:prstDash val="solid"/>
              <a:miter lim="800000"/>
            </a:ln>
            <a:effectLst>
              <a:innerShdw blurRad="76200">
                <a:srgbClr val="000000"/>
              </a:innerShdw>
            </a:effectLst>
          </p:spPr>
        </p:pic>
      </p:grpSp>
    </p:spTree>
    <p:extLst>
      <p:ext uri="{BB962C8B-B14F-4D97-AF65-F5344CB8AC3E}">
        <p14:creationId xmlns:p14="http://schemas.microsoft.com/office/powerpoint/2010/main" val="34201150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plus(in)">
                                      <p:cBhvr>
                                        <p:cTn id="7" dur="20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nodeType="clickEffect">
                                  <p:stCondLst>
                                    <p:cond delay="0"/>
                                  </p:stCondLst>
                                  <p:childTnLst>
                                    <p:animEffect transition="out" filter="dissolv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3009901"/>
            <a:ext cx="10457645" cy="2862322"/>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Mr. Anwar Rahman _____ in the open air every morning. He feels fresh. Today he _________</a:t>
            </a:r>
          </a:p>
          <a:p>
            <a:r>
              <a:rPr lang="en-US" sz="3600" dirty="0">
                <a:latin typeface="Times New Roman" panose="02020603050405020304" pitchFamily="18" charset="0"/>
                <a:cs typeface="Times New Roman" panose="02020603050405020304" pitchFamily="18" charset="0"/>
              </a:rPr>
              <a:t>already a mile. Now he _______ rest _____ on a bench. A dog ____________for one hour near the bench. It is high time he ____ the place.</a:t>
            </a:r>
          </a:p>
        </p:txBody>
      </p:sp>
      <p:sp>
        <p:nvSpPr>
          <p:cNvPr id="3" name="TextBox 2"/>
          <p:cNvSpPr txBox="1"/>
          <p:nvPr/>
        </p:nvSpPr>
        <p:spPr>
          <a:xfrm>
            <a:off x="4029708" y="2387381"/>
            <a:ext cx="4116947" cy="523220"/>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US" sz="2800" dirty="0">
                <a:latin typeface="Times New Roman" panose="02020603050405020304" pitchFamily="18" charset="0"/>
                <a:cs typeface="Times New Roman" panose="02020603050405020304" pitchFamily="18" charset="0"/>
              </a:rPr>
              <a:t>leave, walk, sleep, take, sit</a:t>
            </a:r>
          </a:p>
        </p:txBody>
      </p:sp>
      <p:sp>
        <p:nvSpPr>
          <p:cNvPr id="4" name="TextBox 3"/>
          <p:cNvSpPr txBox="1"/>
          <p:nvPr/>
        </p:nvSpPr>
        <p:spPr>
          <a:xfrm>
            <a:off x="1068409" y="1286832"/>
            <a:ext cx="6371823"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Take verb from the box and fill in the gaps. Use right forms of the verbs.</a:t>
            </a:r>
          </a:p>
        </p:txBody>
      </p:sp>
      <p:sp>
        <p:nvSpPr>
          <p:cNvPr id="5" name="TextBox 4"/>
          <p:cNvSpPr txBox="1"/>
          <p:nvPr/>
        </p:nvSpPr>
        <p:spPr>
          <a:xfrm>
            <a:off x="3339921" y="5241281"/>
            <a:ext cx="914400" cy="523220"/>
          </a:xfrm>
          <a:prstGeom prst="rect">
            <a:avLst/>
          </a:prstGeom>
          <a:noFill/>
          <a:ln>
            <a:noFill/>
          </a:ln>
          <a:effectLst/>
        </p:spPr>
        <p:txBody>
          <a:bodyPr wrap="square" rtlCol="0">
            <a:spAutoFit/>
          </a:bodyPr>
          <a:lstStyle/>
          <a:p>
            <a:pPr algn="ct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left</a:t>
            </a:r>
          </a:p>
        </p:txBody>
      </p:sp>
      <p:sp>
        <p:nvSpPr>
          <p:cNvPr id="6" name="TextBox 5"/>
          <p:cNvSpPr txBox="1"/>
          <p:nvPr/>
        </p:nvSpPr>
        <p:spPr>
          <a:xfrm>
            <a:off x="4623515" y="3009901"/>
            <a:ext cx="1219200" cy="523220"/>
          </a:xfrm>
          <a:prstGeom prst="rect">
            <a:avLst/>
          </a:prstGeom>
          <a:noFill/>
          <a:ln>
            <a:noFill/>
          </a:ln>
          <a:effectLst/>
        </p:spPr>
        <p:txBody>
          <a:bodyPr wrap="square" rtlCol="0">
            <a:spAutoFit/>
          </a:bodyPr>
          <a:lstStyle/>
          <a:p>
            <a:pPr algn="ct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walks</a:t>
            </a:r>
          </a:p>
        </p:txBody>
      </p:sp>
      <p:sp>
        <p:nvSpPr>
          <p:cNvPr id="7" name="TextBox 6"/>
          <p:cNvSpPr txBox="1"/>
          <p:nvPr/>
        </p:nvSpPr>
        <p:spPr>
          <a:xfrm>
            <a:off x="6899606" y="3593719"/>
            <a:ext cx="3533354" cy="523220"/>
          </a:xfrm>
          <a:prstGeom prst="rect">
            <a:avLst/>
          </a:prstGeom>
          <a:noFill/>
          <a:ln>
            <a:noFill/>
          </a:ln>
          <a:effectLst/>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has already walked</a:t>
            </a:r>
          </a:p>
        </p:txBody>
      </p:sp>
      <p:sp>
        <p:nvSpPr>
          <p:cNvPr id="8" name="TextBox 7"/>
          <p:cNvSpPr txBox="1"/>
          <p:nvPr/>
        </p:nvSpPr>
        <p:spPr>
          <a:xfrm>
            <a:off x="5294854" y="4142665"/>
            <a:ext cx="1696736" cy="523220"/>
          </a:xfrm>
          <a:prstGeom prst="rect">
            <a:avLst/>
          </a:prstGeom>
          <a:noFill/>
          <a:ln>
            <a:noFill/>
          </a:ln>
          <a:effectLst/>
        </p:spPr>
        <p:txBody>
          <a:bodyPr wrap="square" rtlCol="0">
            <a:spAutoFit/>
          </a:bodyPr>
          <a:lstStyle/>
          <a:p>
            <a:pPr algn="ct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 taking</a:t>
            </a:r>
          </a:p>
        </p:txBody>
      </p:sp>
      <p:sp>
        <p:nvSpPr>
          <p:cNvPr id="9" name="TextBox 8"/>
          <p:cNvSpPr txBox="1"/>
          <p:nvPr/>
        </p:nvSpPr>
        <p:spPr>
          <a:xfrm>
            <a:off x="7872776" y="4159304"/>
            <a:ext cx="1175690" cy="523220"/>
          </a:xfrm>
          <a:prstGeom prst="rect">
            <a:avLst/>
          </a:prstGeom>
          <a:noFill/>
          <a:ln>
            <a:noFill/>
          </a:ln>
          <a:effectLst/>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sitting</a:t>
            </a:r>
          </a:p>
        </p:txBody>
      </p:sp>
      <p:sp>
        <p:nvSpPr>
          <p:cNvPr id="10" name="TextBox 9"/>
          <p:cNvSpPr txBox="1"/>
          <p:nvPr/>
        </p:nvSpPr>
        <p:spPr>
          <a:xfrm>
            <a:off x="1985876" y="4718061"/>
            <a:ext cx="3005548" cy="523220"/>
          </a:xfrm>
          <a:prstGeom prst="rect">
            <a:avLst/>
          </a:prstGeom>
          <a:noFill/>
          <a:ln>
            <a:noFill/>
          </a:ln>
          <a:effectLst/>
        </p:spPr>
        <p:txBody>
          <a:bodyPr wrap="square" rtlCol="0">
            <a:spAutoFit/>
          </a:bodyPr>
          <a:lstStyle/>
          <a:p>
            <a:pPr algn="ct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has been sleeping</a:t>
            </a:r>
          </a:p>
        </p:txBody>
      </p:sp>
      <p:sp>
        <p:nvSpPr>
          <p:cNvPr id="11" name="TextBox 10"/>
          <p:cNvSpPr txBox="1"/>
          <p:nvPr/>
        </p:nvSpPr>
        <p:spPr>
          <a:xfrm>
            <a:off x="4991424" y="638150"/>
            <a:ext cx="2193517" cy="52322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Group work</a:t>
            </a:r>
          </a:p>
        </p:txBody>
      </p:sp>
      <p:sp>
        <p:nvSpPr>
          <p:cNvPr id="12" name="Oval 11"/>
          <p:cNvSpPr/>
          <p:nvPr/>
        </p:nvSpPr>
        <p:spPr>
          <a:xfrm>
            <a:off x="9325377" y="684194"/>
            <a:ext cx="2215166" cy="214038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600" b="1" dirty="0">
                <a:solidFill>
                  <a:schemeClr val="tx1"/>
                </a:solidFill>
                <a:latin typeface="Times New Roman" panose="02020603050405020304" pitchFamily="18" charset="0"/>
                <a:cs typeface="Times New Roman" panose="02020603050405020304" pitchFamily="18" charset="0"/>
              </a:rPr>
              <a:t>10</a:t>
            </a:r>
          </a:p>
          <a:p>
            <a:pPr algn="ctr"/>
            <a:r>
              <a:rPr lang="en-US" sz="2600" b="1" dirty="0">
                <a:solidFill>
                  <a:schemeClr val="tx1"/>
                </a:solidFill>
                <a:latin typeface="Times New Roman" panose="02020603050405020304" pitchFamily="18" charset="0"/>
                <a:cs typeface="Times New Roman" panose="02020603050405020304" pitchFamily="18" charset="0"/>
              </a:rPr>
              <a:t>MINUTE</a:t>
            </a:r>
          </a:p>
        </p:txBody>
      </p:sp>
    </p:spTree>
    <p:extLst>
      <p:ext uri="{BB962C8B-B14F-4D97-AF65-F5344CB8AC3E}">
        <p14:creationId xmlns:p14="http://schemas.microsoft.com/office/powerpoint/2010/main" val="81750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par>
                          <p:cTn id="13" fill="hold">
                            <p:stCondLst>
                              <p:cond delay="500"/>
                            </p:stCondLst>
                            <p:childTnLst>
                              <p:par>
                                <p:cTn id="14" presetID="16" presetClass="entr" presetSubtype="21" fill="hold" grpId="0" nodeType="afterEffect">
                                  <p:stCondLst>
                                    <p:cond delay="100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par>
                          <p:cTn id="17" fill="hold">
                            <p:stCondLst>
                              <p:cond delay="2000"/>
                            </p:stCondLst>
                            <p:childTnLst>
                              <p:par>
                                <p:cTn id="18" presetID="22" presetClass="entr" presetSubtype="4" fill="hold" grpId="0" nodeType="afterEffect">
                                  <p:stCondLst>
                                    <p:cond delay="100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80">
                                          <p:stCondLst>
                                            <p:cond delay="0"/>
                                          </p:stCondLst>
                                        </p:cTn>
                                        <p:tgtEl>
                                          <p:spTgt spid="6"/>
                                        </p:tgtEl>
                                      </p:cBhvr>
                                    </p:animEffect>
                                    <p:anim calcmode="lin" valueType="num">
                                      <p:cBhvr>
                                        <p:cTn id="2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4" dur="26">
                                          <p:stCondLst>
                                            <p:cond delay="650"/>
                                          </p:stCondLst>
                                        </p:cTn>
                                        <p:tgtEl>
                                          <p:spTgt spid="6"/>
                                        </p:tgtEl>
                                      </p:cBhvr>
                                      <p:to x="100000" y="60000"/>
                                    </p:animScale>
                                    <p:animScale>
                                      <p:cBhvr>
                                        <p:cTn id="35" dur="166" decel="50000">
                                          <p:stCondLst>
                                            <p:cond delay="676"/>
                                          </p:stCondLst>
                                        </p:cTn>
                                        <p:tgtEl>
                                          <p:spTgt spid="6"/>
                                        </p:tgtEl>
                                      </p:cBhvr>
                                      <p:to x="100000" y="100000"/>
                                    </p:animScale>
                                    <p:animScale>
                                      <p:cBhvr>
                                        <p:cTn id="36" dur="26">
                                          <p:stCondLst>
                                            <p:cond delay="1312"/>
                                          </p:stCondLst>
                                        </p:cTn>
                                        <p:tgtEl>
                                          <p:spTgt spid="6"/>
                                        </p:tgtEl>
                                      </p:cBhvr>
                                      <p:to x="100000" y="80000"/>
                                    </p:animScale>
                                    <p:animScale>
                                      <p:cBhvr>
                                        <p:cTn id="37" dur="166" decel="50000">
                                          <p:stCondLst>
                                            <p:cond delay="1338"/>
                                          </p:stCondLst>
                                        </p:cTn>
                                        <p:tgtEl>
                                          <p:spTgt spid="6"/>
                                        </p:tgtEl>
                                      </p:cBhvr>
                                      <p:to x="100000" y="100000"/>
                                    </p:animScale>
                                    <p:animScale>
                                      <p:cBhvr>
                                        <p:cTn id="38" dur="26">
                                          <p:stCondLst>
                                            <p:cond delay="1642"/>
                                          </p:stCondLst>
                                        </p:cTn>
                                        <p:tgtEl>
                                          <p:spTgt spid="6"/>
                                        </p:tgtEl>
                                      </p:cBhvr>
                                      <p:to x="100000" y="90000"/>
                                    </p:animScale>
                                    <p:animScale>
                                      <p:cBhvr>
                                        <p:cTn id="39" dur="166" decel="50000">
                                          <p:stCondLst>
                                            <p:cond delay="1668"/>
                                          </p:stCondLst>
                                        </p:cTn>
                                        <p:tgtEl>
                                          <p:spTgt spid="6"/>
                                        </p:tgtEl>
                                      </p:cBhvr>
                                      <p:to x="100000" y="100000"/>
                                    </p:animScale>
                                    <p:animScale>
                                      <p:cBhvr>
                                        <p:cTn id="40" dur="26">
                                          <p:stCondLst>
                                            <p:cond delay="1808"/>
                                          </p:stCondLst>
                                        </p:cTn>
                                        <p:tgtEl>
                                          <p:spTgt spid="6"/>
                                        </p:tgtEl>
                                      </p:cBhvr>
                                      <p:to x="100000" y="95000"/>
                                    </p:animScale>
                                    <p:animScale>
                                      <p:cBhvr>
                                        <p:cTn id="41" dur="166" decel="50000">
                                          <p:stCondLst>
                                            <p:cond delay="1834"/>
                                          </p:stCondLst>
                                        </p:cTn>
                                        <p:tgtEl>
                                          <p:spTgt spid="6"/>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580">
                                          <p:stCondLst>
                                            <p:cond delay="0"/>
                                          </p:stCondLst>
                                        </p:cTn>
                                        <p:tgtEl>
                                          <p:spTgt spid="7"/>
                                        </p:tgtEl>
                                      </p:cBhvr>
                                    </p:animEffect>
                                    <p:anim calcmode="lin" valueType="num">
                                      <p:cBhvr>
                                        <p:cTn id="4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2" dur="26">
                                          <p:stCondLst>
                                            <p:cond delay="650"/>
                                          </p:stCondLst>
                                        </p:cTn>
                                        <p:tgtEl>
                                          <p:spTgt spid="7"/>
                                        </p:tgtEl>
                                      </p:cBhvr>
                                      <p:to x="100000" y="60000"/>
                                    </p:animScale>
                                    <p:animScale>
                                      <p:cBhvr>
                                        <p:cTn id="53" dur="166" decel="50000">
                                          <p:stCondLst>
                                            <p:cond delay="676"/>
                                          </p:stCondLst>
                                        </p:cTn>
                                        <p:tgtEl>
                                          <p:spTgt spid="7"/>
                                        </p:tgtEl>
                                      </p:cBhvr>
                                      <p:to x="100000" y="100000"/>
                                    </p:animScale>
                                    <p:animScale>
                                      <p:cBhvr>
                                        <p:cTn id="54" dur="26">
                                          <p:stCondLst>
                                            <p:cond delay="1312"/>
                                          </p:stCondLst>
                                        </p:cTn>
                                        <p:tgtEl>
                                          <p:spTgt spid="7"/>
                                        </p:tgtEl>
                                      </p:cBhvr>
                                      <p:to x="100000" y="80000"/>
                                    </p:animScale>
                                    <p:animScale>
                                      <p:cBhvr>
                                        <p:cTn id="55" dur="166" decel="50000">
                                          <p:stCondLst>
                                            <p:cond delay="1338"/>
                                          </p:stCondLst>
                                        </p:cTn>
                                        <p:tgtEl>
                                          <p:spTgt spid="7"/>
                                        </p:tgtEl>
                                      </p:cBhvr>
                                      <p:to x="100000" y="100000"/>
                                    </p:animScale>
                                    <p:animScale>
                                      <p:cBhvr>
                                        <p:cTn id="56" dur="26">
                                          <p:stCondLst>
                                            <p:cond delay="1642"/>
                                          </p:stCondLst>
                                        </p:cTn>
                                        <p:tgtEl>
                                          <p:spTgt spid="7"/>
                                        </p:tgtEl>
                                      </p:cBhvr>
                                      <p:to x="100000" y="90000"/>
                                    </p:animScale>
                                    <p:animScale>
                                      <p:cBhvr>
                                        <p:cTn id="57" dur="166" decel="50000">
                                          <p:stCondLst>
                                            <p:cond delay="1668"/>
                                          </p:stCondLst>
                                        </p:cTn>
                                        <p:tgtEl>
                                          <p:spTgt spid="7"/>
                                        </p:tgtEl>
                                      </p:cBhvr>
                                      <p:to x="100000" y="100000"/>
                                    </p:animScale>
                                    <p:animScale>
                                      <p:cBhvr>
                                        <p:cTn id="58" dur="26">
                                          <p:stCondLst>
                                            <p:cond delay="1808"/>
                                          </p:stCondLst>
                                        </p:cTn>
                                        <p:tgtEl>
                                          <p:spTgt spid="7"/>
                                        </p:tgtEl>
                                      </p:cBhvr>
                                      <p:to x="100000" y="95000"/>
                                    </p:animScale>
                                    <p:animScale>
                                      <p:cBhvr>
                                        <p:cTn id="59" dur="166" decel="50000">
                                          <p:stCondLst>
                                            <p:cond delay="1834"/>
                                          </p:stCondLst>
                                        </p:cTn>
                                        <p:tgtEl>
                                          <p:spTgt spid="7"/>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down)">
                                      <p:cBhvr>
                                        <p:cTn id="64" dur="580">
                                          <p:stCondLst>
                                            <p:cond delay="0"/>
                                          </p:stCondLst>
                                        </p:cTn>
                                        <p:tgtEl>
                                          <p:spTgt spid="8"/>
                                        </p:tgtEl>
                                      </p:cBhvr>
                                    </p:animEffect>
                                    <p:anim calcmode="lin" valueType="num">
                                      <p:cBhvr>
                                        <p:cTn id="6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0" dur="26">
                                          <p:stCondLst>
                                            <p:cond delay="650"/>
                                          </p:stCondLst>
                                        </p:cTn>
                                        <p:tgtEl>
                                          <p:spTgt spid="8"/>
                                        </p:tgtEl>
                                      </p:cBhvr>
                                      <p:to x="100000" y="60000"/>
                                    </p:animScale>
                                    <p:animScale>
                                      <p:cBhvr>
                                        <p:cTn id="71" dur="166" decel="50000">
                                          <p:stCondLst>
                                            <p:cond delay="676"/>
                                          </p:stCondLst>
                                        </p:cTn>
                                        <p:tgtEl>
                                          <p:spTgt spid="8"/>
                                        </p:tgtEl>
                                      </p:cBhvr>
                                      <p:to x="100000" y="100000"/>
                                    </p:animScale>
                                    <p:animScale>
                                      <p:cBhvr>
                                        <p:cTn id="72" dur="26">
                                          <p:stCondLst>
                                            <p:cond delay="1312"/>
                                          </p:stCondLst>
                                        </p:cTn>
                                        <p:tgtEl>
                                          <p:spTgt spid="8"/>
                                        </p:tgtEl>
                                      </p:cBhvr>
                                      <p:to x="100000" y="80000"/>
                                    </p:animScale>
                                    <p:animScale>
                                      <p:cBhvr>
                                        <p:cTn id="73" dur="166" decel="50000">
                                          <p:stCondLst>
                                            <p:cond delay="1338"/>
                                          </p:stCondLst>
                                        </p:cTn>
                                        <p:tgtEl>
                                          <p:spTgt spid="8"/>
                                        </p:tgtEl>
                                      </p:cBhvr>
                                      <p:to x="100000" y="100000"/>
                                    </p:animScale>
                                    <p:animScale>
                                      <p:cBhvr>
                                        <p:cTn id="74" dur="26">
                                          <p:stCondLst>
                                            <p:cond delay="1642"/>
                                          </p:stCondLst>
                                        </p:cTn>
                                        <p:tgtEl>
                                          <p:spTgt spid="8"/>
                                        </p:tgtEl>
                                      </p:cBhvr>
                                      <p:to x="100000" y="90000"/>
                                    </p:animScale>
                                    <p:animScale>
                                      <p:cBhvr>
                                        <p:cTn id="75" dur="166" decel="50000">
                                          <p:stCondLst>
                                            <p:cond delay="1668"/>
                                          </p:stCondLst>
                                        </p:cTn>
                                        <p:tgtEl>
                                          <p:spTgt spid="8"/>
                                        </p:tgtEl>
                                      </p:cBhvr>
                                      <p:to x="100000" y="100000"/>
                                    </p:animScale>
                                    <p:animScale>
                                      <p:cBhvr>
                                        <p:cTn id="76" dur="26">
                                          <p:stCondLst>
                                            <p:cond delay="1808"/>
                                          </p:stCondLst>
                                        </p:cTn>
                                        <p:tgtEl>
                                          <p:spTgt spid="8"/>
                                        </p:tgtEl>
                                      </p:cBhvr>
                                      <p:to x="100000" y="95000"/>
                                    </p:animScale>
                                    <p:animScale>
                                      <p:cBhvr>
                                        <p:cTn id="77" dur="166" decel="50000">
                                          <p:stCondLst>
                                            <p:cond delay="1834"/>
                                          </p:stCondLst>
                                        </p:cTn>
                                        <p:tgtEl>
                                          <p:spTgt spid="8"/>
                                        </p:tgtEl>
                                      </p:cBhvr>
                                      <p:to x="100000" y="100000"/>
                                    </p:animScale>
                                  </p:childTnLst>
                                </p:cTn>
                              </p:par>
                            </p:childTnLst>
                          </p:cTn>
                        </p:par>
                      </p:childTnLst>
                    </p:cTn>
                  </p:par>
                  <p:par>
                    <p:cTn id="78" fill="hold">
                      <p:stCondLst>
                        <p:cond delay="indefinite"/>
                      </p:stCondLst>
                      <p:childTnLst>
                        <p:par>
                          <p:cTn id="79" fill="hold">
                            <p:stCondLst>
                              <p:cond delay="0"/>
                            </p:stCondLst>
                            <p:childTnLst>
                              <p:par>
                                <p:cTn id="80" presetID="26" presetClass="entr" presetSubtype="0" fill="hold" grpId="0" nodeType="click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wipe(down)">
                                      <p:cBhvr>
                                        <p:cTn id="82" dur="580">
                                          <p:stCondLst>
                                            <p:cond delay="0"/>
                                          </p:stCondLst>
                                        </p:cTn>
                                        <p:tgtEl>
                                          <p:spTgt spid="9"/>
                                        </p:tgtEl>
                                      </p:cBhvr>
                                    </p:animEffect>
                                    <p:anim calcmode="lin" valueType="num">
                                      <p:cBhvr>
                                        <p:cTn id="8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8" dur="26">
                                          <p:stCondLst>
                                            <p:cond delay="650"/>
                                          </p:stCondLst>
                                        </p:cTn>
                                        <p:tgtEl>
                                          <p:spTgt spid="9"/>
                                        </p:tgtEl>
                                      </p:cBhvr>
                                      <p:to x="100000" y="60000"/>
                                    </p:animScale>
                                    <p:animScale>
                                      <p:cBhvr>
                                        <p:cTn id="89" dur="166" decel="50000">
                                          <p:stCondLst>
                                            <p:cond delay="676"/>
                                          </p:stCondLst>
                                        </p:cTn>
                                        <p:tgtEl>
                                          <p:spTgt spid="9"/>
                                        </p:tgtEl>
                                      </p:cBhvr>
                                      <p:to x="100000" y="100000"/>
                                    </p:animScale>
                                    <p:animScale>
                                      <p:cBhvr>
                                        <p:cTn id="90" dur="26">
                                          <p:stCondLst>
                                            <p:cond delay="1312"/>
                                          </p:stCondLst>
                                        </p:cTn>
                                        <p:tgtEl>
                                          <p:spTgt spid="9"/>
                                        </p:tgtEl>
                                      </p:cBhvr>
                                      <p:to x="100000" y="80000"/>
                                    </p:animScale>
                                    <p:animScale>
                                      <p:cBhvr>
                                        <p:cTn id="91" dur="166" decel="50000">
                                          <p:stCondLst>
                                            <p:cond delay="1338"/>
                                          </p:stCondLst>
                                        </p:cTn>
                                        <p:tgtEl>
                                          <p:spTgt spid="9"/>
                                        </p:tgtEl>
                                      </p:cBhvr>
                                      <p:to x="100000" y="100000"/>
                                    </p:animScale>
                                    <p:animScale>
                                      <p:cBhvr>
                                        <p:cTn id="92" dur="26">
                                          <p:stCondLst>
                                            <p:cond delay="1642"/>
                                          </p:stCondLst>
                                        </p:cTn>
                                        <p:tgtEl>
                                          <p:spTgt spid="9"/>
                                        </p:tgtEl>
                                      </p:cBhvr>
                                      <p:to x="100000" y="90000"/>
                                    </p:animScale>
                                    <p:animScale>
                                      <p:cBhvr>
                                        <p:cTn id="93" dur="166" decel="50000">
                                          <p:stCondLst>
                                            <p:cond delay="1668"/>
                                          </p:stCondLst>
                                        </p:cTn>
                                        <p:tgtEl>
                                          <p:spTgt spid="9"/>
                                        </p:tgtEl>
                                      </p:cBhvr>
                                      <p:to x="100000" y="100000"/>
                                    </p:animScale>
                                    <p:animScale>
                                      <p:cBhvr>
                                        <p:cTn id="94" dur="26">
                                          <p:stCondLst>
                                            <p:cond delay="1808"/>
                                          </p:stCondLst>
                                        </p:cTn>
                                        <p:tgtEl>
                                          <p:spTgt spid="9"/>
                                        </p:tgtEl>
                                      </p:cBhvr>
                                      <p:to x="100000" y="95000"/>
                                    </p:animScale>
                                    <p:animScale>
                                      <p:cBhvr>
                                        <p:cTn id="95" dur="166" decel="50000">
                                          <p:stCondLst>
                                            <p:cond delay="1834"/>
                                          </p:stCondLst>
                                        </p:cTn>
                                        <p:tgtEl>
                                          <p:spTgt spid="9"/>
                                        </p:tgtEl>
                                      </p:cBhvr>
                                      <p:to x="100000" y="100000"/>
                                    </p:animScale>
                                  </p:childTnLst>
                                </p:cTn>
                              </p:par>
                            </p:childTnLst>
                          </p:cTn>
                        </p:par>
                      </p:childTnLst>
                    </p:cTn>
                  </p:par>
                  <p:par>
                    <p:cTn id="96" fill="hold">
                      <p:stCondLst>
                        <p:cond delay="indefinite"/>
                      </p:stCondLst>
                      <p:childTnLst>
                        <p:par>
                          <p:cTn id="97" fill="hold">
                            <p:stCondLst>
                              <p:cond delay="0"/>
                            </p:stCondLst>
                            <p:childTnLst>
                              <p:par>
                                <p:cTn id="98" presetID="26" presetClass="entr" presetSubtype="0" fill="hold" grpId="0" nodeType="clickEffect">
                                  <p:stCondLst>
                                    <p:cond delay="0"/>
                                  </p:stCondLst>
                                  <p:childTnLst>
                                    <p:set>
                                      <p:cBhvr>
                                        <p:cTn id="99" dur="1" fill="hold">
                                          <p:stCondLst>
                                            <p:cond delay="0"/>
                                          </p:stCondLst>
                                        </p:cTn>
                                        <p:tgtEl>
                                          <p:spTgt spid="10"/>
                                        </p:tgtEl>
                                        <p:attrNameLst>
                                          <p:attrName>style.visibility</p:attrName>
                                        </p:attrNameLst>
                                      </p:cBhvr>
                                      <p:to>
                                        <p:strVal val="visible"/>
                                      </p:to>
                                    </p:set>
                                    <p:animEffect transition="in" filter="wipe(down)">
                                      <p:cBhvr>
                                        <p:cTn id="100" dur="580">
                                          <p:stCondLst>
                                            <p:cond delay="0"/>
                                          </p:stCondLst>
                                        </p:cTn>
                                        <p:tgtEl>
                                          <p:spTgt spid="10"/>
                                        </p:tgtEl>
                                      </p:cBhvr>
                                    </p:animEffect>
                                    <p:anim calcmode="lin" valueType="num">
                                      <p:cBhvr>
                                        <p:cTn id="10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0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0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0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06" dur="26">
                                          <p:stCondLst>
                                            <p:cond delay="650"/>
                                          </p:stCondLst>
                                        </p:cTn>
                                        <p:tgtEl>
                                          <p:spTgt spid="10"/>
                                        </p:tgtEl>
                                      </p:cBhvr>
                                      <p:to x="100000" y="60000"/>
                                    </p:animScale>
                                    <p:animScale>
                                      <p:cBhvr>
                                        <p:cTn id="107" dur="166" decel="50000">
                                          <p:stCondLst>
                                            <p:cond delay="676"/>
                                          </p:stCondLst>
                                        </p:cTn>
                                        <p:tgtEl>
                                          <p:spTgt spid="10"/>
                                        </p:tgtEl>
                                      </p:cBhvr>
                                      <p:to x="100000" y="100000"/>
                                    </p:animScale>
                                    <p:animScale>
                                      <p:cBhvr>
                                        <p:cTn id="108" dur="26">
                                          <p:stCondLst>
                                            <p:cond delay="1312"/>
                                          </p:stCondLst>
                                        </p:cTn>
                                        <p:tgtEl>
                                          <p:spTgt spid="10"/>
                                        </p:tgtEl>
                                      </p:cBhvr>
                                      <p:to x="100000" y="80000"/>
                                    </p:animScale>
                                    <p:animScale>
                                      <p:cBhvr>
                                        <p:cTn id="109" dur="166" decel="50000">
                                          <p:stCondLst>
                                            <p:cond delay="1338"/>
                                          </p:stCondLst>
                                        </p:cTn>
                                        <p:tgtEl>
                                          <p:spTgt spid="10"/>
                                        </p:tgtEl>
                                      </p:cBhvr>
                                      <p:to x="100000" y="100000"/>
                                    </p:animScale>
                                    <p:animScale>
                                      <p:cBhvr>
                                        <p:cTn id="110" dur="26">
                                          <p:stCondLst>
                                            <p:cond delay="1642"/>
                                          </p:stCondLst>
                                        </p:cTn>
                                        <p:tgtEl>
                                          <p:spTgt spid="10"/>
                                        </p:tgtEl>
                                      </p:cBhvr>
                                      <p:to x="100000" y="90000"/>
                                    </p:animScale>
                                    <p:animScale>
                                      <p:cBhvr>
                                        <p:cTn id="111" dur="166" decel="50000">
                                          <p:stCondLst>
                                            <p:cond delay="1668"/>
                                          </p:stCondLst>
                                        </p:cTn>
                                        <p:tgtEl>
                                          <p:spTgt spid="10"/>
                                        </p:tgtEl>
                                      </p:cBhvr>
                                      <p:to x="100000" y="100000"/>
                                    </p:animScale>
                                    <p:animScale>
                                      <p:cBhvr>
                                        <p:cTn id="112" dur="26">
                                          <p:stCondLst>
                                            <p:cond delay="1808"/>
                                          </p:stCondLst>
                                        </p:cTn>
                                        <p:tgtEl>
                                          <p:spTgt spid="10"/>
                                        </p:tgtEl>
                                      </p:cBhvr>
                                      <p:to x="100000" y="95000"/>
                                    </p:animScale>
                                    <p:animScale>
                                      <p:cBhvr>
                                        <p:cTn id="113" dur="166" decel="50000">
                                          <p:stCondLst>
                                            <p:cond delay="1834"/>
                                          </p:stCondLst>
                                        </p:cTn>
                                        <p:tgtEl>
                                          <p:spTgt spid="10"/>
                                        </p:tgtEl>
                                      </p:cBhvr>
                                      <p:to x="100000" y="100000"/>
                                    </p:animScale>
                                  </p:childTnLst>
                                </p:cTn>
                              </p:par>
                            </p:childTnLst>
                          </p:cTn>
                        </p:par>
                      </p:childTnLst>
                    </p:cTn>
                  </p:par>
                  <p:par>
                    <p:cTn id="114" fill="hold">
                      <p:stCondLst>
                        <p:cond delay="indefinite"/>
                      </p:stCondLst>
                      <p:childTnLst>
                        <p:par>
                          <p:cTn id="115" fill="hold">
                            <p:stCondLst>
                              <p:cond delay="0"/>
                            </p:stCondLst>
                            <p:childTnLst>
                              <p:par>
                                <p:cTn id="116" presetID="26" presetClass="entr" presetSubtype="0" fill="hold" grpId="0" nodeType="clickEffect">
                                  <p:stCondLst>
                                    <p:cond delay="0"/>
                                  </p:stCondLst>
                                  <p:childTnLst>
                                    <p:set>
                                      <p:cBhvr>
                                        <p:cTn id="117" dur="1" fill="hold">
                                          <p:stCondLst>
                                            <p:cond delay="0"/>
                                          </p:stCondLst>
                                        </p:cTn>
                                        <p:tgtEl>
                                          <p:spTgt spid="5"/>
                                        </p:tgtEl>
                                        <p:attrNameLst>
                                          <p:attrName>style.visibility</p:attrName>
                                        </p:attrNameLst>
                                      </p:cBhvr>
                                      <p:to>
                                        <p:strVal val="visible"/>
                                      </p:to>
                                    </p:set>
                                    <p:animEffect transition="in" filter="wipe(down)">
                                      <p:cBhvr>
                                        <p:cTn id="118" dur="580">
                                          <p:stCondLst>
                                            <p:cond delay="0"/>
                                          </p:stCondLst>
                                        </p:cTn>
                                        <p:tgtEl>
                                          <p:spTgt spid="5"/>
                                        </p:tgtEl>
                                      </p:cBhvr>
                                    </p:animEffect>
                                    <p:anim calcmode="lin" valueType="num">
                                      <p:cBhvr>
                                        <p:cTn id="11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24" dur="26">
                                          <p:stCondLst>
                                            <p:cond delay="650"/>
                                          </p:stCondLst>
                                        </p:cTn>
                                        <p:tgtEl>
                                          <p:spTgt spid="5"/>
                                        </p:tgtEl>
                                      </p:cBhvr>
                                      <p:to x="100000" y="60000"/>
                                    </p:animScale>
                                    <p:animScale>
                                      <p:cBhvr>
                                        <p:cTn id="125" dur="166" decel="50000">
                                          <p:stCondLst>
                                            <p:cond delay="676"/>
                                          </p:stCondLst>
                                        </p:cTn>
                                        <p:tgtEl>
                                          <p:spTgt spid="5"/>
                                        </p:tgtEl>
                                      </p:cBhvr>
                                      <p:to x="100000" y="100000"/>
                                    </p:animScale>
                                    <p:animScale>
                                      <p:cBhvr>
                                        <p:cTn id="126" dur="26">
                                          <p:stCondLst>
                                            <p:cond delay="1312"/>
                                          </p:stCondLst>
                                        </p:cTn>
                                        <p:tgtEl>
                                          <p:spTgt spid="5"/>
                                        </p:tgtEl>
                                      </p:cBhvr>
                                      <p:to x="100000" y="80000"/>
                                    </p:animScale>
                                    <p:animScale>
                                      <p:cBhvr>
                                        <p:cTn id="127" dur="166" decel="50000">
                                          <p:stCondLst>
                                            <p:cond delay="1338"/>
                                          </p:stCondLst>
                                        </p:cTn>
                                        <p:tgtEl>
                                          <p:spTgt spid="5"/>
                                        </p:tgtEl>
                                      </p:cBhvr>
                                      <p:to x="100000" y="100000"/>
                                    </p:animScale>
                                    <p:animScale>
                                      <p:cBhvr>
                                        <p:cTn id="128" dur="26">
                                          <p:stCondLst>
                                            <p:cond delay="1642"/>
                                          </p:stCondLst>
                                        </p:cTn>
                                        <p:tgtEl>
                                          <p:spTgt spid="5"/>
                                        </p:tgtEl>
                                      </p:cBhvr>
                                      <p:to x="100000" y="90000"/>
                                    </p:animScale>
                                    <p:animScale>
                                      <p:cBhvr>
                                        <p:cTn id="129" dur="166" decel="50000">
                                          <p:stCondLst>
                                            <p:cond delay="1668"/>
                                          </p:stCondLst>
                                        </p:cTn>
                                        <p:tgtEl>
                                          <p:spTgt spid="5"/>
                                        </p:tgtEl>
                                      </p:cBhvr>
                                      <p:to x="100000" y="100000"/>
                                    </p:animScale>
                                    <p:animScale>
                                      <p:cBhvr>
                                        <p:cTn id="130" dur="26">
                                          <p:stCondLst>
                                            <p:cond delay="1808"/>
                                          </p:stCondLst>
                                        </p:cTn>
                                        <p:tgtEl>
                                          <p:spTgt spid="5"/>
                                        </p:tgtEl>
                                      </p:cBhvr>
                                      <p:to x="100000" y="95000"/>
                                    </p:animScale>
                                    <p:animScale>
                                      <p:cBhvr>
                                        <p:cTn id="131"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P spid="6" grpId="0"/>
      <p:bldP spid="7" grpId="0"/>
      <p:bldP spid="8" grpId="0"/>
      <p:bldP spid="9" grpId="0"/>
      <p:bldP spid="10" grpId="0"/>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88123" y="3696270"/>
            <a:ext cx="8650213" cy="1815882"/>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Mita and Rita are two friends. Mita meet Rita seven days ago. Rita did not come to school one week. Mita went Rita’s home to saw her. She meet Rita’s mother before she enter into Rita’s room. Rita felt happy look at Mita.</a:t>
            </a:r>
          </a:p>
        </p:txBody>
      </p:sp>
      <p:sp>
        <p:nvSpPr>
          <p:cNvPr id="6" name="TextBox 5"/>
          <p:cNvSpPr txBox="1"/>
          <p:nvPr/>
        </p:nvSpPr>
        <p:spPr>
          <a:xfrm>
            <a:off x="1788123" y="2712744"/>
            <a:ext cx="792347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Rewrite the passage using right forms of verbs. </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8679" y="633857"/>
            <a:ext cx="7929349" cy="1775677"/>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427335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969962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07715" y="642758"/>
            <a:ext cx="5845442" cy="646331"/>
          </a:xfrm>
          <a:prstGeom prst="rect">
            <a:avLst/>
          </a:prstGeom>
          <a:solidFill>
            <a:schemeClr val="bg1"/>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3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LESSON INTRODUCTION</a:t>
            </a:r>
          </a:p>
        </p:txBody>
      </p:sp>
      <p:grpSp>
        <p:nvGrpSpPr>
          <p:cNvPr id="5" name="Group 4"/>
          <p:cNvGrpSpPr/>
          <p:nvPr/>
        </p:nvGrpSpPr>
        <p:grpSpPr>
          <a:xfrm>
            <a:off x="1527809" y="1572636"/>
            <a:ext cx="9055282" cy="4012438"/>
            <a:chOff x="1500513" y="1354271"/>
            <a:chExt cx="9055282" cy="4012438"/>
          </a:xfrm>
        </p:grpSpPr>
        <p:sp>
          <p:nvSpPr>
            <p:cNvPr id="3" name="Rectangle 2"/>
            <p:cNvSpPr/>
            <p:nvPr/>
          </p:nvSpPr>
          <p:spPr>
            <a:xfrm>
              <a:off x="1500513" y="1477097"/>
              <a:ext cx="3002508" cy="3889612"/>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p:cNvGraphicFramePr/>
            <p:nvPr>
              <p:extLst>
                <p:ext uri="{D42A27DB-BD31-4B8C-83A1-F6EECF244321}">
                  <p14:modId xmlns:p14="http://schemas.microsoft.com/office/powerpoint/2010/main" val="2064431751"/>
                </p:ext>
              </p:extLst>
            </p:nvPr>
          </p:nvGraphicFramePr>
          <p:xfrm>
            <a:off x="4919269" y="1354271"/>
            <a:ext cx="5636526" cy="4012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Tree>
    <p:extLst>
      <p:ext uri="{BB962C8B-B14F-4D97-AF65-F5344CB8AC3E}">
        <p14:creationId xmlns:p14="http://schemas.microsoft.com/office/powerpoint/2010/main" val="38446511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4044" y="627796"/>
            <a:ext cx="7097503" cy="4102577"/>
          </a:xfrm>
          <a:prstGeom prst="rect">
            <a:avLst/>
          </a:prstGeom>
        </p:spPr>
      </p:pic>
      <p:sp>
        <p:nvSpPr>
          <p:cNvPr id="3" name="TextBox 2"/>
          <p:cNvSpPr txBox="1"/>
          <p:nvPr/>
        </p:nvSpPr>
        <p:spPr>
          <a:xfrm>
            <a:off x="3019284" y="4954099"/>
            <a:ext cx="5276045" cy="523220"/>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rPr>
              <a:t>How much do you like flowers?</a:t>
            </a:r>
          </a:p>
        </p:txBody>
      </p:sp>
      <p:sp>
        <p:nvSpPr>
          <p:cNvPr id="4" name="TextBox 3"/>
          <p:cNvSpPr txBox="1"/>
          <p:nvPr/>
        </p:nvSpPr>
        <p:spPr>
          <a:xfrm>
            <a:off x="3514658" y="5477319"/>
            <a:ext cx="4285296" cy="523220"/>
          </a:xfrm>
          <a:prstGeom prst="rect">
            <a:avLst/>
          </a:prstGeom>
          <a:noFill/>
        </p:spPr>
        <p:txBody>
          <a:bodyPr wrap="square" rtlCol="0">
            <a:spAutoFit/>
          </a:bodyPr>
          <a:lstStyle/>
          <a:p>
            <a:r>
              <a:rPr lang="en-US" sz="2800" b="1" dirty="0"/>
              <a:t> I like flowers very much.</a:t>
            </a:r>
          </a:p>
        </p:txBody>
      </p:sp>
    </p:spTree>
    <p:extLst>
      <p:ext uri="{BB962C8B-B14F-4D97-AF65-F5344CB8AC3E}">
        <p14:creationId xmlns:p14="http://schemas.microsoft.com/office/powerpoint/2010/main" val="60370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2165771"/>
            <a:ext cx="662940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 I </a:t>
            </a:r>
            <a:r>
              <a:rPr lang="en-US" sz="2800" dirty="0">
                <a:solidFill>
                  <a:srgbClr val="C00000"/>
                </a:solidFill>
                <a:latin typeface="Times New Roman" panose="02020603050405020304" pitchFamily="18" charset="0"/>
                <a:cs typeface="Times New Roman" panose="02020603050405020304" pitchFamily="18" charset="0"/>
              </a:rPr>
              <a:t>like</a:t>
            </a:r>
            <a:r>
              <a:rPr lang="en-US" sz="2800" dirty="0">
                <a:latin typeface="Times New Roman" panose="02020603050405020304" pitchFamily="18" charset="0"/>
                <a:cs typeface="Times New Roman" panose="02020603050405020304" pitchFamily="18" charset="0"/>
              </a:rPr>
              <a:t> flowers very much.</a:t>
            </a:r>
          </a:p>
        </p:txBody>
      </p:sp>
      <p:sp>
        <p:nvSpPr>
          <p:cNvPr id="3" name="TextBox 2"/>
          <p:cNvSpPr txBox="1"/>
          <p:nvPr/>
        </p:nvSpPr>
        <p:spPr>
          <a:xfrm>
            <a:off x="2971800" y="1043938"/>
            <a:ext cx="662940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1.She </a:t>
            </a:r>
            <a:r>
              <a:rPr lang="en-US" sz="2800" dirty="0">
                <a:solidFill>
                  <a:srgbClr val="C00000"/>
                </a:solidFill>
                <a:latin typeface="Times New Roman" panose="02020603050405020304" pitchFamily="18" charset="0"/>
                <a:cs typeface="Times New Roman" panose="02020603050405020304" pitchFamily="18" charset="0"/>
              </a:rPr>
              <a:t>sang</a:t>
            </a:r>
            <a:r>
              <a:rPr lang="en-US" sz="2800" dirty="0">
                <a:latin typeface="Times New Roman" panose="02020603050405020304" pitchFamily="18" charset="0"/>
                <a:cs typeface="Times New Roman" panose="02020603050405020304" pitchFamily="18" charset="0"/>
              </a:rPr>
              <a:t> a song.</a:t>
            </a:r>
          </a:p>
        </p:txBody>
      </p:sp>
      <p:sp>
        <p:nvSpPr>
          <p:cNvPr id="4" name="Donut 3"/>
          <p:cNvSpPr/>
          <p:nvPr/>
        </p:nvSpPr>
        <p:spPr>
          <a:xfrm>
            <a:off x="3875468" y="959520"/>
            <a:ext cx="799563" cy="801472"/>
          </a:xfrm>
          <a:prstGeom prst="donut">
            <a:avLst>
              <a:gd name="adj" fmla="val 3752"/>
            </a:avLst>
          </a:prstGeom>
          <a:solidFill>
            <a:srgbClr val="C0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Times New Roman" panose="02020603050405020304" pitchFamily="18" charset="0"/>
              <a:cs typeface="Times New Roman" panose="02020603050405020304" pitchFamily="18" charset="0"/>
            </a:endParaRPr>
          </a:p>
        </p:txBody>
      </p:sp>
      <p:sp>
        <p:nvSpPr>
          <p:cNvPr id="5" name="Donut 4"/>
          <p:cNvSpPr/>
          <p:nvPr/>
        </p:nvSpPr>
        <p:spPr>
          <a:xfrm>
            <a:off x="3540080" y="2088953"/>
            <a:ext cx="670775" cy="768839"/>
          </a:xfrm>
          <a:prstGeom prst="donut">
            <a:avLst>
              <a:gd name="adj" fmla="val 3752"/>
            </a:avLst>
          </a:prstGeom>
          <a:solidFill>
            <a:srgbClr val="C0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590800" y="3524181"/>
            <a:ext cx="70104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What is the parts of speech of the words in the circles?</a:t>
            </a:r>
          </a:p>
        </p:txBody>
      </p:sp>
      <p:sp>
        <p:nvSpPr>
          <p:cNvPr id="7" name="Rectangle 6"/>
          <p:cNvSpPr/>
          <p:nvPr/>
        </p:nvSpPr>
        <p:spPr>
          <a:xfrm>
            <a:off x="4675031" y="4744266"/>
            <a:ext cx="879600" cy="523220"/>
          </a:xfrm>
          <a:prstGeom prst="rect">
            <a:avLst/>
          </a:prstGeom>
          <a:noFill/>
        </p:spPr>
        <p:txBody>
          <a:bodyPr wrap="none" lIns="91440" tIns="45720" rIns="91440" bIns="45720">
            <a:spAutoFit/>
          </a:bodyPr>
          <a:lstStyle/>
          <a:p>
            <a:pPr algn="ctr"/>
            <a:r>
              <a:rPr lang="en-US" sz="2800"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Verb</a:t>
            </a:r>
          </a:p>
        </p:txBody>
      </p:sp>
    </p:spTree>
    <p:extLst>
      <p:ext uri="{BB962C8B-B14F-4D97-AF65-F5344CB8AC3E}">
        <p14:creationId xmlns:p14="http://schemas.microsoft.com/office/powerpoint/2010/main" val="287384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80">
                                          <p:stCondLst>
                                            <p:cond delay="0"/>
                                          </p:stCondLst>
                                        </p:cTn>
                                        <p:tgtEl>
                                          <p:spTgt spid="7"/>
                                        </p:tgtEl>
                                      </p:cBhvr>
                                    </p:animEffect>
                                    <p:anim calcmode="lin" valueType="num">
                                      <p:cBhvr>
                                        <p:cTn id="3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8" dur="26">
                                          <p:stCondLst>
                                            <p:cond delay="650"/>
                                          </p:stCondLst>
                                        </p:cTn>
                                        <p:tgtEl>
                                          <p:spTgt spid="7"/>
                                        </p:tgtEl>
                                      </p:cBhvr>
                                      <p:to x="100000" y="60000"/>
                                    </p:animScale>
                                    <p:animScale>
                                      <p:cBhvr>
                                        <p:cTn id="39" dur="166" decel="50000">
                                          <p:stCondLst>
                                            <p:cond delay="676"/>
                                          </p:stCondLst>
                                        </p:cTn>
                                        <p:tgtEl>
                                          <p:spTgt spid="7"/>
                                        </p:tgtEl>
                                      </p:cBhvr>
                                      <p:to x="100000" y="100000"/>
                                    </p:animScale>
                                    <p:animScale>
                                      <p:cBhvr>
                                        <p:cTn id="40" dur="26">
                                          <p:stCondLst>
                                            <p:cond delay="1312"/>
                                          </p:stCondLst>
                                        </p:cTn>
                                        <p:tgtEl>
                                          <p:spTgt spid="7"/>
                                        </p:tgtEl>
                                      </p:cBhvr>
                                      <p:to x="100000" y="80000"/>
                                    </p:animScale>
                                    <p:animScale>
                                      <p:cBhvr>
                                        <p:cTn id="41" dur="166" decel="50000">
                                          <p:stCondLst>
                                            <p:cond delay="1338"/>
                                          </p:stCondLst>
                                        </p:cTn>
                                        <p:tgtEl>
                                          <p:spTgt spid="7"/>
                                        </p:tgtEl>
                                      </p:cBhvr>
                                      <p:to x="100000" y="100000"/>
                                    </p:animScale>
                                    <p:animScale>
                                      <p:cBhvr>
                                        <p:cTn id="42" dur="26">
                                          <p:stCondLst>
                                            <p:cond delay="1642"/>
                                          </p:stCondLst>
                                        </p:cTn>
                                        <p:tgtEl>
                                          <p:spTgt spid="7"/>
                                        </p:tgtEl>
                                      </p:cBhvr>
                                      <p:to x="100000" y="90000"/>
                                    </p:animScale>
                                    <p:animScale>
                                      <p:cBhvr>
                                        <p:cTn id="43" dur="166" decel="50000">
                                          <p:stCondLst>
                                            <p:cond delay="1668"/>
                                          </p:stCondLst>
                                        </p:cTn>
                                        <p:tgtEl>
                                          <p:spTgt spid="7"/>
                                        </p:tgtEl>
                                      </p:cBhvr>
                                      <p:to x="100000" y="100000"/>
                                    </p:animScale>
                                    <p:animScale>
                                      <p:cBhvr>
                                        <p:cTn id="44" dur="26">
                                          <p:stCondLst>
                                            <p:cond delay="1808"/>
                                          </p:stCondLst>
                                        </p:cTn>
                                        <p:tgtEl>
                                          <p:spTgt spid="7"/>
                                        </p:tgtEl>
                                      </p:cBhvr>
                                      <p:to x="100000" y="95000"/>
                                    </p:animScale>
                                    <p:animScale>
                                      <p:cBhvr>
                                        <p:cTn id="45"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2071" y="2758068"/>
            <a:ext cx="3347391" cy="523220"/>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lIns="91440" tIns="45720" rIns="91440" bIns="45720">
            <a:spAutoFit/>
          </a:bodyPr>
          <a:lstStyle/>
          <a:p>
            <a:pPr algn="ctr"/>
            <a:r>
              <a:rPr lang="en-US" sz="2800"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Right forms of verbs</a:t>
            </a:r>
          </a:p>
        </p:txBody>
      </p:sp>
      <p:sp>
        <p:nvSpPr>
          <p:cNvPr id="3" name="Rectangle 2"/>
          <p:cNvSpPr/>
          <p:nvPr/>
        </p:nvSpPr>
        <p:spPr>
          <a:xfrm>
            <a:off x="3912071" y="705582"/>
            <a:ext cx="3238131" cy="584775"/>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lIns="91440" tIns="45720" rIns="91440" bIns="45720">
            <a:spAutoFit/>
          </a:bodyPr>
          <a:lstStyle/>
          <a:p>
            <a:pPr algn="ctr"/>
            <a:r>
              <a:rPr lang="en-US" sz="3200" b="1" dirty="0">
                <a:ln w="1905"/>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Our today’s topic</a:t>
            </a:r>
          </a:p>
        </p:txBody>
      </p:sp>
    </p:spTree>
    <p:extLst>
      <p:ext uri="{BB962C8B-B14F-4D97-AF65-F5344CB8AC3E}">
        <p14:creationId xmlns:p14="http://schemas.microsoft.com/office/powerpoint/2010/main" val="350175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2293" y="1039113"/>
            <a:ext cx="3661580" cy="58477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wrap="none" lIns="91440" tIns="45720" rIns="91440" bIns="45720">
            <a:spAutoFit/>
          </a:bodyPr>
          <a:lstStyle/>
          <a:p>
            <a:pPr algn="ctr"/>
            <a:r>
              <a:rPr lang="en-US" sz="3200" b="1" dirty="0">
                <a:ln w="1905"/>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Learning Outcomes</a:t>
            </a:r>
          </a:p>
        </p:txBody>
      </p:sp>
      <p:grpSp>
        <p:nvGrpSpPr>
          <p:cNvPr id="7" name="Group 6"/>
          <p:cNvGrpSpPr/>
          <p:nvPr/>
        </p:nvGrpSpPr>
        <p:grpSpPr>
          <a:xfrm>
            <a:off x="2484068" y="2253994"/>
            <a:ext cx="7847527" cy="3037674"/>
            <a:chOff x="2484068" y="2253994"/>
            <a:chExt cx="7847527" cy="3037674"/>
          </a:xfrm>
        </p:grpSpPr>
        <p:sp>
          <p:nvSpPr>
            <p:cNvPr id="3" name="TextBox 2"/>
            <p:cNvSpPr txBox="1"/>
            <p:nvPr/>
          </p:nvSpPr>
          <p:spPr>
            <a:xfrm>
              <a:off x="2484068" y="2253994"/>
              <a:ext cx="7847527" cy="523220"/>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US" sz="2800" dirty="0">
                  <a:latin typeface="Times New Roman" panose="02020603050405020304" pitchFamily="18" charset="0"/>
                  <a:cs typeface="Times New Roman" panose="02020603050405020304" pitchFamily="18" charset="0"/>
                </a:rPr>
                <a:t>After this lesson the students will be able to</a:t>
              </a:r>
              <a:r>
                <a:rPr lang="bn-IN"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484068" y="3170983"/>
              <a:ext cx="7495840" cy="523220"/>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457200" indent="-457200">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write the sentences using right forms of verbs.</a:t>
              </a:r>
            </a:p>
          </p:txBody>
        </p:sp>
        <p:sp>
          <p:nvSpPr>
            <p:cNvPr id="5" name="TextBox 4"/>
            <p:cNvSpPr txBox="1"/>
            <p:nvPr/>
          </p:nvSpPr>
          <p:spPr>
            <a:xfrm>
              <a:off x="2484068" y="3754272"/>
              <a:ext cx="7847527" cy="523220"/>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457200" indent="-457200">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fill the gaps with right forms of verbs (with clues).</a:t>
              </a:r>
            </a:p>
          </p:txBody>
        </p:sp>
        <p:sp>
          <p:nvSpPr>
            <p:cNvPr id="6" name="TextBox 5"/>
            <p:cNvSpPr txBox="1"/>
            <p:nvPr/>
          </p:nvSpPr>
          <p:spPr>
            <a:xfrm>
              <a:off x="2484068" y="4337561"/>
              <a:ext cx="7495840" cy="954107"/>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457200" indent="-457200">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correct mistakes and re-write the passage with right forms of verbs.</a:t>
              </a:r>
            </a:p>
          </p:txBody>
        </p:sp>
      </p:grpSp>
    </p:spTree>
    <p:extLst>
      <p:ext uri="{BB962C8B-B14F-4D97-AF65-F5344CB8AC3E}">
        <p14:creationId xmlns:p14="http://schemas.microsoft.com/office/powerpoint/2010/main" val="246912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0063" y="5586659"/>
            <a:ext cx="4026794" cy="523220"/>
          </a:xfrm>
          <a:prstGeom prst="rect">
            <a:avLst/>
          </a:prstGeom>
          <a:noFill/>
          <a:ln>
            <a:noFill/>
          </a:ln>
          <a:effectLst>
            <a:outerShdw blurRad="57785" dist="33020" dir="3180000" algn="ctr">
              <a:srgbClr val="000000">
                <a:alpha val="30000"/>
              </a:srgbClr>
            </a:outerShdw>
          </a:effectLst>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The sun </a:t>
            </a:r>
            <a:r>
              <a:rPr lang="en-US" sz="28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rises</a:t>
            </a:r>
            <a:r>
              <a:rPr lang="en-US" sz="2800" dirty="0">
                <a:latin typeface="Times New Roman" panose="02020603050405020304" pitchFamily="18" charset="0"/>
                <a:cs typeface="Times New Roman" panose="02020603050405020304" pitchFamily="18" charset="0"/>
              </a:rPr>
              <a:t> in the east.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296" y="2452336"/>
            <a:ext cx="4588328" cy="313432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4" name="TextBox 3"/>
          <p:cNvSpPr txBox="1"/>
          <p:nvPr/>
        </p:nvSpPr>
        <p:spPr>
          <a:xfrm>
            <a:off x="1620589" y="1299354"/>
            <a:ext cx="8905741"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 If the sentence is Universal truth or Habitual fact, it will</a:t>
            </a:r>
          </a:p>
          <a:p>
            <a:r>
              <a:rPr lang="en-US" sz="2800" dirty="0">
                <a:latin typeface="Times New Roman" panose="02020603050405020304" pitchFamily="18" charset="0"/>
                <a:cs typeface="Times New Roman" panose="02020603050405020304" pitchFamily="18" charset="0"/>
              </a:rPr>
              <a:t>    be Present Indefinite tense.</a:t>
            </a:r>
          </a:p>
        </p:txBody>
      </p:sp>
      <p:sp>
        <p:nvSpPr>
          <p:cNvPr id="6" name="TextBox 5"/>
          <p:cNvSpPr txBox="1"/>
          <p:nvPr/>
        </p:nvSpPr>
        <p:spPr>
          <a:xfrm>
            <a:off x="5490607" y="615141"/>
            <a:ext cx="1165704" cy="584775"/>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Rules</a:t>
            </a:r>
          </a:p>
        </p:txBody>
      </p:sp>
    </p:spTree>
    <p:extLst>
      <p:ext uri="{BB962C8B-B14F-4D97-AF65-F5344CB8AC3E}">
        <p14:creationId xmlns:p14="http://schemas.microsoft.com/office/powerpoint/2010/main" val="88568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wd">
                                    <p:tmPct val="10000"/>
                                  </p:iterate>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57311" y="5277191"/>
            <a:ext cx="551537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He </a:t>
            </a:r>
            <a:r>
              <a:rPr lang="en-US" sz="28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reads</a:t>
            </a:r>
            <a:r>
              <a:rPr lang="en-US" sz="2800" dirty="0">
                <a:latin typeface="Times New Roman" panose="02020603050405020304" pitchFamily="18" charset="0"/>
                <a:cs typeface="Times New Roman" panose="02020603050405020304" pitchFamily="18" charset="0"/>
              </a:rPr>
              <a:t> the Holy Quran </a:t>
            </a:r>
            <a:r>
              <a:rPr lang="en-US" sz="28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everyday</a:t>
            </a:r>
            <a:r>
              <a:rPr lang="en-US" sz="2800" dirty="0">
                <a:latin typeface="Times New Roman" panose="02020603050405020304" pitchFamily="18" charset="0"/>
                <a:cs typeface="Times New Roman" panose="02020603050405020304" pitchFamily="18" charset="0"/>
              </a:rPr>
              <a:t>.</a:t>
            </a:r>
          </a:p>
        </p:txBody>
      </p:sp>
      <p:sp>
        <p:nvSpPr>
          <p:cNvPr id="4" name="TextBox 3"/>
          <p:cNvSpPr txBox="1"/>
          <p:nvPr/>
        </p:nvSpPr>
        <p:spPr>
          <a:xfrm>
            <a:off x="2286000" y="768447"/>
            <a:ext cx="8209128" cy="13849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 If in the sentence there is everyday//always/regularly/</a:t>
            </a:r>
          </a:p>
          <a:p>
            <a:r>
              <a:rPr lang="en-US" sz="2800" dirty="0">
                <a:latin typeface="Times New Roman" panose="02020603050405020304" pitchFamily="18" charset="0"/>
                <a:cs typeface="Times New Roman" panose="02020603050405020304" pitchFamily="18" charset="0"/>
              </a:rPr>
              <a:t>occasionally/usually/often/sometimes/generally, the sentence will be Present Indefinite tense.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338" y="2314041"/>
            <a:ext cx="3871325" cy="249575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14135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3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149</TotalTime>
  <Words>815</Words>
  <Application>Microsoft Office PowerPoint</Application>
  <PresentationFormat>Widescreen</PresentationFormat>
  <Paragraphs>103</Paragraphs>
  <Slides>22</Slides>
  <Notes>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Garamond</vt:lpstr>
      <vt:lpstr>Monotype Corsiva</vt:lpstr>
      <vt:lpstr>Segoe UI Light</vt:lpstr>
      <vt:lpstr>Times New Roman</vt:lpstr>
      <vt:lpstr>Wingdings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Shamsh Zoha</dc:creator>
  <cp:lastModifiedBy>HP-FC</cp:lastModifiedBy>
  <cp:revision>43</cp:revision>
  <dcterms:created xsi:type="dcterms:W3CDTF">2019-07-25T03:57:37Z</dcterms:created>
  <dcterms:modified xsi:type="dcterms:W3CDTF">2020-02-12T17:26:34Z</dcterms:modified>
</cp:coreProperties>
</file>