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C5240-60C6-4340-8528-7F07EA428DE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766798-71C2-4871-9FB6-CD81C95444AC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3600" b="1" dirty="0">
            <a:solidFill>
              <a:srgbClr val="FF0000"/>
            </a:solidFill>
          </a:endParaRPr>
        </a:p>
      </dgm:t>
    </dgm:pt>
    <dgm:pt modelId="{941749C9-1BC4-4E47-B2D3-FA929AA73CB4}" type="parTrans" cxnId="{795842EE-7586-4A72-BC5A-176BBE5CB1B0}">
      <dgm:prSet/>
      <dgm:spPr/>
      <dgm:t>
        <a:bodyPr/>
        <a:lstStyle/>
        <a:p>
          <a:endParaRPr lang="en-US"/>
        </a:p>
      </dgm:t>
    </dgm:pt>
    <dgm:pt modelId="{8D7A49CE-8A04-4527-B671-C6107408078E}" type="sibTrans" cxnId="{795842EE-7586-4A72-BC5A-176BBE5CB1B0}">
      <dgm:prSet/>
      <dgm:spPr/>
      <dgm:t>
        <a:bodyPr/>
        <a:lstStyle/>
        <a:p>
          <a:endParaRPr lang="en-US"/>
        </a:p>
      </dgm:t>
    </dgm:pt>
    <dgm:pt modelId="{74AA58BB-98BC-4D3A-89F1-ED46D990A49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১৬.১.১ গড় কী তা বলতে পারবে</a:t>
          </a:r>
          <a:endParaRPr lang="en-US" sz="3000" dirty="0"/>
        </a:p>
      </dgm:t>
    </dgm:pt>
    <dgm:pt modelId="{810B7913-A695-4DE0-9468-DBEEEA86D8BA}" type="parTrans" cxnId="{2A98C303-B4E1-4170-8455-0F5129843A6E}">
      <dgm:prSet/>
      <dgm:spPr/>
      <dgm:t>
        <a:bodyPr/>
        <a:lstStyle/>
        <a:p>
          <a:endParaRPr lang="en-US"/>
        </a:p>
      </dgm:t>
    </dgm:pt>
    <dgm:pt modelId="{1E7A26A8-CC1C-40D9-9517-870238C22A20}" type="sibTrans" cxnId="{2A98C303-B4E1-4170-8455-0F5129843A6E}">
      <dgm:prSet/>
      <dgm:spPr/>
      <dgm:t>
        <a:bodyPr/>
        <a:lstStyle/>
        <a:p>
          <a:endParaRPr lang="en-US"/>
        </a:p>
      </dgm:t>
    </dgm:pt>
    <dgm:pt modelId="{8DFFAF68-663F-4CEB-A2DC-3C12379B8B4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১৬.২.১ গড় নির্ণয় করতে পারবে</a:t>
          </a:r>
          <a:endParaRPr lang="en-US" sz="3000" dirty="0"/>
        </a:p>
      </dgm:t>
    </dgm:pt>
    <dgm:pt modelId="{09C789A1-0C04-4E85-8368-37348A02990D}" type="parTrans" cxnId="{E69F43AA-DFFA-4E56-92CF-13B2033AFC5D}">
      <dgm:prSet/>
      <dgm:spPr/>
      <dgm:t>
        <a:bodyPr/>
        <a:lstStyle/>
        <a:p>
          <a:endParaRPr lang="en-US"/>
        </a:p>
      </dgm:t>
    </dgm:pt>
    <dgm:pt modelId="{649296F1-AF5B-49F9-A3BF-A0128DC09AFD}" type="sibTrans" cxnId="{E69F43AA-DFFA-4E56-92CF-13B2033AFC5D}">
      <dgm:prSet/>
      <dgm:spPr/>
      <dgm:t>
        <a:bodyPr/>
        <a:lstStyle/>
        <a:p>
          <a:endParaRPr lang="en-US"/>
        </a:p>
      </dgm:t>
    </dgm:pt>
    <dgm:pt modelId="{2267DADE-4BE5-482C-903B-27FD8C345A77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bn-IN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১৬.৩.১ গড় সম্পর্কিত সহজ সমস্যার সমাধান করতে পারবে</a:t>
          </a:r>
          <a:endParaRPr lang="en-US" sz="3000" dirty="0"/>
        </a:p>
      </dgm:t>
    </dgm:pt>
    <dgm:pt modelId="{01E04B70-CEC9-4DC5-9B90-E9B83440739C}" type="parTrans" cxnId="{25471EC2-3E13-4477-95E7-60BA6C623BF5}">
      <dgm:prSet/>
      <dgm:spPr/>
      <dgm:t>
        <a:bodyPr/>
        <a:lstStyle/>
        <a:p>
          <a:endParaRPr lang="en-US"/>
        </a:p>
      </dgm:t>
    </dgm:pt>
    <dgm:pt modelId="{A244D037-97FF-4362-8363-5F43133168D3}" type="sibTrans" cxnId="{25471EC2-3E13-4477-95E7-60BA6C623BF5}">
      <dgm:prSet/>
      <dgm:spPr/>
      <dgm:t>
        <a:bodyPr/>
        <a:lstStyle/>
        <a:p>
          <a:endParaRPr lang="en-US"/>
        </a:p>
      </dgm:t>
    </dgm:pt>
    <dgm:pt modelId="{CBF87447-FEEB-40F9-B5B2-D6ABC607C18D}" type="pres">
      <dgm:prSet presAssocID="{D7BC5240-60C6-4340-8528-7F07EA428D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8E31BE-2F7F-4BAE-8154-A185740074D3}" type="pres">
      <dgm:prSet presAssocID="{0C766798-71C2-4871-9FB6-CD81C95444AC}" presName="centerShape" presStyleLbl="node0" presStyleIdx="0" presStyleCnt="1" custLinFactNeighborX="67617" custLinFactNeighborY="-61293"/>
      <dgm:spPr/>
      <dgm:t>
        <a:bodyPr/>
        <a:lstStyle/>
        <a:p>
          <a:endParaRPr lang="en-US"/>
        </a:p>
      </dgm:t>
    </dgm:pt>
    <dgm:pt modelId="{1AC509C4-1BCE-423B-BCEA-92F21B760FAA}" type="pres">
      <dgm:prSet presAssocID="{810B7913-A695-4DE0-9468-DBEEEA86D8BA}" presName="Name9" presStyleLbl="parChTrans1D2" presStyleIdx="0" presStyleCnt="3"/>
      <dgm:spPr/>
      <dgm:t>
        <a:bodyPr/>
        <a:lstStyle/>
        <a:p>
          <a:endParaRPr lang="en-US"/>
        </a:p>
      </dgm:t>
    </dgm:pt>
    <dgm:pt modelId="{13FD96DE-8FEF-4EE9-BB8F-3F0CB3E59B70}" type="pres">
      <dgm:prSet presAssocID="{810B7913-A695-4DE0-9468-DBEEEA86D8B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DEF4701-D5B7-4A33-9D56-CE8C612D7C10}" type="pres">
      <dgm:prSet presAssocID="{74AA58BB-98BC-4D3A-89F1-ED46D990A49B}" presName="node" presStyleLbl="node1" presStyleIdx="0" presStyleCnt="3" custScaleX="181251" custRadScaleRad="111687" custRadScaleInc="-103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3BE5-D291-4EF5-BFB4-46BDA69E8373}" type="pres">
      <dgm:prSet presAssocID="{09C789A1-0C04-4E85-8368-37348A02990D}" presName="Name9" presStyleLbl="parChTrans1D2" presStyleIdx="1" presStyleCnt="3"/>
      <dgm:spPr/>
      <dgm:t>
        <a:bodyPr/>
        <a:lstStyle/>
        <a:p>
          <a:endParaRPr lang="en-US"/>
        </a:p>
      </dgm:t>
    </dgm:pt>
    <dgm:pt modelId="{9B7A259D-EB7B-453F-AC67-CBFBFD530C50}" type="pres">
      <dgm:prSet presAssocID="{09C789A1-0C04-4E85-8368-37348A02990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4AAF75B-9847-468D-BA87-15222278AA22}" type="pres">
      <dgm:prSet presAssocID="{8DFFAF68-663F-4CEB-A2DC-3C12379B8B4C}" presName="node" presStyleLbl="node1" presStyleIdx="1" presStyleCnt="3" custScaleX="172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3F37D-D939-4D17-B2DA-4D0D26359A30}" type="pres">
      <dgm:prSet presAssocID="{01E04B70-CEC9-4DC5-9B90-E9B83440739C}" presName="Name9" presStyleLbl="parChTrans1D2" presStyleIdx="2" presStyleCnt="3"/>
      <dgm:spPr/>
      <dgm:t>
        <a:bodyPr/>
        <a:lstStyle/>
        <a:p>
          <a:endParaRPr lang="en-US"/>
        </a:p>
      </dgm:t>
    </dgm:pt>
    <dgm:pt modelId="{A9A8866D-5663-45E3-B549-0DC1A878D0C4}" type="pres">
      <dgm:prSet presAssocID="{01E04B70-CEC9-4DC5-9B90-E9B83440739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161A466-503B-4A38-8C4D-C2FC2518C81A}" type="pres">
      <dgm:prSet presAssocID="{2267DADE-4BE5-482C-903B-27FD8C345A77}" presName="node" presStyleLbl="node1" presStyleIdx="2" presStyleCnt="3" custScaleX="16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842EE-7586-4A72-BC5A-176BBE5CB1B0}" srcId="{D7BC5240-60C6-4340-8528-7F07EA428DED}" destId="{0C766798-71C2-4871-9FB6-CD81C95444AC}" srcOrd="0" destOrd="0" parTransId="{941749C9-1BC4-4E47-B2D3-FA929AA73CB4}" sibTransId="{8D7A49CE-8A04-4527-B671-C6107408078E}"/>
    <dgm:cxn modelId="{2E6858E1-8030-467F-B270-25A725C0A98B}" type="presOf" srcId="{74AA58BB-98BC-4D3A-89F1-ED46D990A49B}" destId="{3DEF4701-D5B7-4A33-9D56-CE8C612D7C10}" srcOrd="0" destOrd="0" presId="urn:microsoft.com/office/officeart/2005/8/layout/radial1"/>
    <dgm:cxn modelId="{1AEE1E3B-58AB-4D38-84A5-C12F3A96FF1C}" type="presOf" srcId="{810B7913-A695-4DE0-9468-DBEEEA86D8BA}" destId="{1AC509C4-1BCE-423B-BCEA-92F21B760FAA}" srcOrd="0" destOrd="0" presId="urn:microsoft.com/office/officeart/2005/8/layout/radial1"/>
    <dgm:cxn modelId="{2A98C303-B4E1-4170-8455-0F5129843A6E}" srcId="{0C766798-71C2-4871-9FB6-CD81C95444AC}" destId="{74AA58BB-98BC-4D3A-89F1-ED46D990A49B}" srcOrd="0" destOrd="0" parTransId="{810B7913-A695-4DE0-9468-DBEEEA86D8BA}" sibTransId="{1E7A26A8-CC1C-40D9-9517-870238C22A20}"/>
    <dgm:cxn modelId="{F2024EF9-B24B-48A9-B31A-F81FFC26BE1B}" type="presOf" srcId="{8DFFAF68-663F-4CEB-A2DC-3C12379B8B4C}" destId="{54AAF75B-9847-468D-BA87-15222278AA22}" srcOrd="0" destOrd="0" presId="urn:microsoft.com/office/officeart/2005/8/layout/radial1"/>
    <dgm:cxn modelId="{832BE73F-B2AE-48DB-8198-E6AA7EFF2C19}" type="presOf" srcId="{2267DADE-4BE5-482C-903B-27FD8C345A77}" destId="{5161A466-503B-4A38-8C4D-C2FC2518C81A}" srcOrd="0" destOrd="0" presId="urn:microsoft.com/office/officeart/2005/8/layout/radial1"/>
    <dgm:cxn modelId="{6D9458B0-563B-49D1-866F-F35DBC129E7A}" type="presOf" srcId="{09C789A1-0C04-4E85-8368-37348A02990D}" destId="{9B7A259D-EB7B-453F-AC67-CBFBFD530C50}" srcOrd="1" destOrd="0" presId="urn:microsoft.com/office/officeart/2005/8/layout/radial1"/>
    <dgm:cxn modelId="{4082A1FA-437B-46BB-82CF-749B937387C2}" type="presOf" srcId="{01E04B70-CEC9-4DC5-9B90-E9B83440739C}" destId="{A9A8866D-5663-45E3-B549-0DC1A878D0C4}" srcOrd="1" destOrd="0" presId="urn:microsoft.com/office/officeart/2005/8/layout/radial1"/>
    <dgm:cxn modelId="{4854D3FE-7D49-4A01-B8D2-E176A2C62626}" type="presOf" srcId="{810B7913-A695-4DE0-9468-DBEEEA86D8BA}" destId="{13FD96DE-8FEF-4EE9-BB8F-3F0CB3E59B70}" srcOrd="1" destOrd="0" presId="urn:microsoft.com/office/officeart/2005/8/layout/radial1"/>
    <dgm:cxn modelId="{E25CE3F2-A537-460A-9763-DE610DC7D162}" type="presOf" srcId="{0C766798-71C2-4871-9FB6-CD81C95444AC}" destId="{3F8E31BE-2F7F-4BAE-8154-A185740074D3}" srcOrd="0" destOrd="0" presId="urn:microsoft.com/office/officeart/2005/8/layout/radial1"/>
    <dgm:cxn modelId="{F4DFAC61-D55A-4715-8679-5E11554F5563}" type="presOf" srcId="{01E04B70-CEC9-4DC5-9B90-E9B83440739C}" destId="{AA13F37D-D939-4D17-B2DA-4D0D26359A30}" srcOrd="0" destOrd="0" presId="urn:microsoft.com/office/officeart/2005/8/layout/radial1"/>
    <dgm:cxn modelId="{95445C3E-386F-49AD-97A9-176578272899}" type="presOf" srcId="{09C789A1-0C04-4E85-8368-37348A02990D}" destId="{79CC3BE5-D291-4EF5-BFB4-46BDA69E8373}" srcOrd="0" destOrd="0" presId="urn:microsoft.com/office/officeart/2005/8/layout/radial1"/>
    <dgm:cxn modelId="{1A8D5E26-7493-4C6F-916A-7D1666CF4DAC}" type="presOf" srcId="{D7BC5240-60C6-4340-8528-7F07EA428DED}" destId="{CBF87447-FEEB-40F9-B5B2-D6ABC607C18D}" srcOrd="0" destOrd="0" presId="urn:microsoft.com/office/officeart/2005/8/layout/radial1"/>
    <dgm:cxn modelId="{E69F43AA-DFFA-4E56-92CF-13B2033AFC5D}" srcId="{0C766798-71C2-4871-9FB6-CD81C95444AC}" destId="{8DFFAF68-663F-4CEB-A2DC-3C12379B8B4C}" srcOrd="1" destOrd="0" parTransId="{09C789A1-0C04-4E85-8368-37348A02990D}" sibTransId="{649296F1-AF5B-49F9-A3BF-A0128DC09AFD}"/>
    <dgm:cxn modelId="{25471EC2-3E13-4477-95E7-60BA6C623BF5}" srcId="{0C766798-71C2-4871-9FB6-CD81C95444AC}" destId="{2267DADE-4BE5-482C-903B-27FD8C345A77}" srcOrd="2" destOrd="0" parTransId="{01E04B70-CEC9-4DC5-9B90-E9B83440739C}" sibTransId="{A244D037-97FF-4362-8363-5F43133168D3}"/>
    <dgm:cxn modelId="{7228B8D5-F1A5-4C46-846C-05CE89FA4716}" type="presParOf" srcId="{CBF87447-FEEB-40F9-B5B2-D6ABC607C18D}" destId="{3F8E31BE-2F7F-4BAE-8154-A185740074D3}" srcOrd="0" destOrd="0" presId="urn:microsoft.com/office/officeart/2005/8/layout/radial1"/>
    <dgm:cxn modelId="{5FAB5DBD-B01D-472F-966C-18FC3B2D7DF7}" type="presParOf" srcId="{CBF87447-FEEB-40F9-B5B2-D6ABC607C18D}" destId="{1AC509C4-1BCE-423B-BCEA-92F21B760FAA}" srcOrd="1" destOrd="0" presId="urn:microsoft.com/office/officeart/2005/8/layout/radial1"/>
    <dgm:cxn modelId="{147C4415-646A-4F99-AD09-965D87565488}" type="presParOf" srcId="{1AC509C4-1BCE-423B-BCEA-92F21B760FAA}" destId="{13FD96DE-8FEF-4EE9-BB8F-3F0CB3E59B70}" srcOrd="0" destOrd="0" presId="urn:microsoft.com/office/officeart/2005/8/layout/radial1"/>
    <dgm:cxn modelId="{F3D89C2A-D0DD-4762-9429-D2345603D07A}" type="presParOf" srcId="{CBF87447-FEEB-40F9-B5B2-D6ABC607C18D}" destId="{3DEF4701-D5B7-4A33-9D56-CE8C612D7C10}" srcOrd="2" destOrd="0" presId="urn:microsoft.com/office/officeart/2005/8/layout/radial1"/>
    <dgm:cxn modelId="{A8095881-5964-4008-BC72-769951F08F3B}" type="presParOf" srcId="{CBF87447-FEEB-40F9-B5B2-D6ABC607C18D}" destId="{79CC3BE5-D291-4EF5-BFB4-46BDA69E8373}" srcOrd="3" destOrd="0" presId="urn:microsoft.com/office/officeart/2005/8/layout/radial1"/>
    <dgm:cxn modelId="{232CE302-4DB8-4DE1-BEBF-C5E1F9CFBB2B}" type="presParOf" srcId="{79CC3BE5-D291-4EF5-BFB4-46BDA69E8373}" destId="{9B7A259D-EB7B-453F-AC67-CBFBFD530C50}" srcOrd="0" destOrd="0" presId="urn:microsoft.com/office/officeart/2005/8/layout/radial1"/>
    <dgm:cxn modelId="{148BDEFB-DD82-4F00-9BE0-B89D39E5BDA5}" type="presParOf" srcId="{CBF87447-FEEB-40F9-B5B2-D6ABC607C18D}" destId="{54AAF75B-9847-468D-BA87-15222278AA22}" srcOrd="4" destOrd="0" presId="urn:microsoft.com/office/officeart/2005/8/layout/radial1"/>
    <dgm:cxn modelId="{967A0DF4-5768-481D-8F00-2C2EE6F4D0DB}" type="presParOf" srcId="{CBF87447-FEEB-40F9-B5B2-D6ABC607C18D}" destId="{AA13F37D-D939-4D17-B2DA-4D0D26359A30}" srcOrd="5" destOrd="0" presId="urn:microsoft.com/office/officeart/2005/8/layout/radial1"/>
    <dgm:cxn modelId="{7428A578-6CBC-4D80-B037-211C32E0D4CD}" type="presParOf" srcId="{AA13F37D-D939-4D17-B2DA-4D0D26359A30}" destId="{A9A8866D-5663-45E3-B549-0DC1A878D0C4}" srcOrd="0" destOrd="0" presId="urn:microsoft.com/office/officeart/2005/8/layout/radial1"/>
    <dgm:cxn modelId="{7E55992B-3989-4E40-B5C8-CC13B89ED0CF}" type="presParOf" srcId="{CBF87447-FEEB-40F9-B5B2-D6ABC607C18D}" destId="{5161A466-503B-4A38-8C4D-C2FC2518C81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E31BE-2F7F-4BAE-8154-A185740074D3}">
      <dsp:nvSpPr>
        <dsp:cNvPr id="0" name=""/>
        <dsp:cNvSpPr/>
      </dsp:nvSpPr>
      <dsp:spPr>
        <a:xfrm>
          <a:off x="6204411" y="0"/>
          <a:ext cx="1923588" cy="192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3600" b="1" kern="1200" dirty="0">
            <a:solidFill>
              <a:srgbClr val="FF0000"/>
            </a:solidFill>
          </a:endParaRPr>
        </a:p>
      </dsp:txBody>
      <dsp:txXfrm>
        <a:off x="6486114" y="281703"/>
        <a:ext cx="1360182" cy="1360182"/>
      </dsp:txXfrm>
    </dsp:sp>
    <dsp:sp modelId="{1AC509C4-1BCE-423B-BCEA-92F21B760FAA}">
      <dsp:nvSpPr>
        <dsp:cNvPr id="0" name=""/>
        <dsp:cNvSpPr/>
      </dsp:nvSpPr>
      <dsp:spPr>
        <a:xfrm rot="10038117">
          <a:off x="3321133" y="1475341"/>
          <a:ext cx="2942789" cy="42599"/>
        </a:xfrm>
        <a:custGeom>
          <a:avLst/>
          <a:gdLst/>
          <a:ahLst/>
          <a:cxnLst/>
          <a:rect l="0" t="0" r="0" b="0"/>
          <a:pathLst>
            <a:path>
              <a:moveTo>
                <a:pt x="0" y="21299"/>
              </a:moveTo>
              <a:lnTo>
                <a:pt x="2942789" y="21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718958" y="1423071"/>
        <a:ext cx="147139" cy="147139"/>
      </dsp:txXfrm>
    </dsp:sp>
    <dsp:sp modelId="{3DEF4701-D5B7-4A33-9D56-CE8C612D7C10}">
      <dsp:nvSpPr>
        <dsp:cNvPr id="0" name=""/>
        <dsp:cNvSpPr/>
      </dsp:nvSpPr>
      <dsp:spPr>
        <a:xfrm>
          <a:off x="0" y="1221920"/>
          <a:ext cx="3486522" cy="192358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১৬.১.১ গড় কী তা বলতে পারবে</a:t>
          </a:r>
          <a:endParaRPr lang="en-US" sz="3000" kern="1200" dirty="0"/>
        </a:p>
      </dsp:txBody>
      <dsp:txXfrm>
        <a:off x="510589" y="1503623"/>
        <a:ext cx="2465344" cy="1360182"/>
      </dsp:txXfrm>
    </dsp:sp>
    <dsp:sp modelId="{79CC3BE5-D291-4EF5-BFB4-46BDA69E8373}">
      <dsp:nvSpPr>
        <dsp:cNvPr id="0" name=""/>
        <dsp:cNvSpPr/>
      </dsp:nvSpPr>
      <dsp:spPr>
        <a:xfrm rot="6278948">
          <a:off x="5695838" y="2818617"/>
          <a:ext cx="1958866" cy="42599"/>
        </a:xfrm>
        <a:custGeom>
          <a:avLst/>
          <a:gdLst/>
          <a:ahLst/>
          <a:cxnLst/>
          <a:rect l="0" t="0" r="0" b="0"/>
          <a:pathLst>
            <a:path>
              <a:moveTo>
                <a:pt x="0" y="21299"/>
              </a:moveTo>
              <a:lnTo>
                <a:pt x="1958866" y="21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626299" y="2790945"/>
        <a:ext cx="97943" cy="97943"/>
      </dsp:txXfrm>
    </dsp:sp>
    <dsp:sp modelId="{54AAF75B-9847-468D-BA87-15222278AA22}">
      <dsp:nvSpPr>
        <dsp:cNvPr id="0" name=""/>
        <dsp:cNvSpPr/>
      </dsp:nvSpPr>
      <dsp:spPr>
        <a:xfrm>
          <a:off x="4523844" y="3776604"/>
          <a:ext cx="3310341" cy="192358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১৬.২.১ গড় নির্ণয় করতে পারবে</a:t>
          </a:r>
          <a:endParaRPr lang="en-US" sz="3000" kern="1200" dirty="0"/>
        </a:p>
      </dsp:txBody>
      <dsp:txXfrm>
        <a:off x="5008632" y="4058307"/>
        <a:ext cx="2340765" cy="1360182"/>
      </dsp:txXfrm>
    </dsp:sp>
    <dsp:sp modelId="{AA13F37D-D939-4D17-B2DA-4D0D26359A30}">
      <dsp:nvSpPr>
        <dsp:cNvPr id="0" name=""/>
        <dsp:cNvSpPr/>
      </dsp:nvSpPr>
      <dsp:spPr>
        <a:xfrm rot="8678668">
          <a:off x="2465726" y="2745136"/>
          <a:ext cx="4313848" cy="42599"/>
        </a:xfrm>
        <a:custGeom>
          <a:avLst/>
          <a:gdLst/>
          <a:ahLst/>
          <a:cxnLst/>
          <a:rect l="0" t="0" r="0" b="0"/>
          <a:pathLst>
            <a:path>
              <a:moveTo>
                <a:pt x="0" y="21299"/>
              </a:moveTo>
              <a:lnTo>
                <a:pt x="4313848" y="21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514804" y="2658589"/>
        <a:ext cx="215692" cy="215692"/>
      </dsp:txXfrm>
    </dsp:sp>
    <dsp:sp modelId="{5161A466-503B-4A38-8C4D-C2FC2518C81A}">
      <dsp:nvSpPr>
        <dsp:cNvPr id="0" name=""/>
        <dsp:cNvSpPr/>
      </dsp:nvSpPr>
      <dsp:spPr>
        <a:xfrm>
          <a:off x="293813" y="3776604"/>
          <a:ext cx="3098900" cy="1923588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১৬.৩.১ গড় সম্পর্কিত সহজ সমস্যার সমাধান করতে পারবে</a:t>
          </a:r>
          <a:endParaRPr lang="en-US" sz="3000" kern="1200" dirty="0"/>
        </a:p>
      </dsp:txBody>
      <dsp:txXfrm>
        <a:off x="747636" y="4058307"/>
        <a:ext cx="2191254" cy="1360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5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2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97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84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4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6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9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9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05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0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8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47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5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97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40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4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7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9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6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1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79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80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62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44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9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0A18A8-7188-49B1-916B-7B107C2F427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17231-EFEB-4998-9495-C67FCFA9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787236" y="1551709"/>
            <a:ext cx="7716982" cy="210589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গনিতের পাঠে জানাচ্ছি স্বাগতম ও আন্তরিক শুভেচ্ছা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6"/>
          <a:stretch/>
        </p:blipFill>
        <p:spPr>
          <a:xfrm>
            <a:off x="5915892" y="408710"/>
            <a:ext cx="3699164" cy="5444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4"/>
          <a:stretch/>
        </p:blipFill>
        <p:spPr>
          <a:xfrm>
            <a:off x="1620982" y="408709"/>
            <a:ext cx="4294909" cy="54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54182" y="471055"/>
            <a:ext cx="4779818" cy="238298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 বলতে তাহলে আমরা কী বুঝলাম?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5957453" y="277091"/>
            <a:ext cx="5652655" cy="393469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রাশি দেওয়া থাকলে, রাশিগুলোর যোগফলকে রাশিগুলোর সংখ্যা দ্বারা ভাগ করলে যে মান পাওয়া যায়, তাকে রাশিগুলোর গড় বলে। গাণিতিকভাবে নিচের সূত্র দ্বারা গড় নির্ণয় করা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593272" y="4405745"/>
            <a:ext cx="8756074" cy="2119746"/>
          </a:xfrm>
          <a:prstGeom prst="left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রাশিগুলোর সংখ্যা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82" y="1953491"/>
            <a:ext cx="538941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২)  ৩, ৫, ৮, ৪, ২, ৫, ২, ৪, ৩, 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909" y="1939637"/>
            <a:ext cx="533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৪)  ১৭, ১৬, ২০, ১৯, ১৫, ২১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43345" y="2798619"/>
            <a:ext cx="2119745" cy="831274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6567054" y="2812472"/>
            <a:ext cx="2161309" cy="789709"/>
          </a:xfrm>
          <a:prstGeom prst="notched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138544" y="3380510"/>
            <a:ext cx="5791201" cy="28124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যোগফলঃ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৩+৫+৮+৪+২+৫+২+৪+৩+৭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৪৩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সংখ্যাঃ ১০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গড় হবেঃ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৪.৩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304801" y="0"/>
            <a:ext cx="10612581" cy="1496291"/>
          </a:xfrm>
          <a:prstGeom prst="doubleWave">
            <a:avLst>
              <a:gd name="adj1" fmla="val 6250"/>
              <a:gd name="adj2" fmla="val 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আরো কয়েকটি গাণিতিক সমস্যা সমাধানের চেষ্টা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6137562" y="3338946"/>
            <a:ext cx="5791201" cy="2812472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যোগফলঃ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১৭+১৬+২০+১৯+১৫+২১ = ১০৮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সংখ্যাঃ ৬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গড় হবেঃ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= 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90">
              <a:srgbClr val="C0D9EF"/>
            </a:gs>
            <a:gs pos="49580">
              <a:srgbClr val="CB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7126" y="1634837"/>
            <a:ext cx="875607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ঘণ্টা করে বাড়িতে পড়ালেখা করে তার একটি তালিকা তৈরি করেছে। সে প্রতিদিন গড়ে কত ঘণ্টা করে বাড়িতে পড়ালেখা করেছে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38933"/>
              </p:ext>
            </p:extLst>
          </p:nvPr>
        </p:nvGraphicFramePr>
        <p:xfrm>
          <a:off x="1593270" y="3408218"/>
          <a:ext cx="881149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785">
                  <a:extLst>
                    <a:ext uri="{9D8B030D-6E8A-4147-A177-3AD203B41FA5}">
                      <a16:colId xmlns:a16="http://schemas.microsoft.com/office/drawing/2014/main" val="3324350140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469873232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197025779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1850356631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866892489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4241366583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1874656075"/>
                    </a:ext>
                  </a:extLst>
                </a:gridCol>
              </a:tblGrid>
              <a:tr h="300797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4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ঘণ্টা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9805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6363" y="4724399"/>
            <a:ext cx="114992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273" y="4641273"/>
            <a:ext cx="591589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এক সপ্তাহে মোট পড়ালেখা করেছেঃ ২+১.৫+১+১.৫+১+২ = ৯ ঘণ্টা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দিন সংখ্যাঃ ৬ দিন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গড়ে সে পড়ালেখা করেছে ৯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= ১.৫ ঘণ্টা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8037" y="4668982"/>
            <a:ext cx="35052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অথবা,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এক সপ্তাহে মোট পড়ালেখা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করেছেঃ ১.৫ × ৬ =৯ ঘণ্টা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3297382" y="138546"/>
            <a:ext cx="5334000" cy="120534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একটি গাণিতিক সমস্যা সমাধানের চেষ্টা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8764" y="1759527"/>
            <a:ext cx="983672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3075710" y="512619"/>
            <a:ext cx="4558146" cy="15794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9928" y="2424545"/>
            <a:ext cx="9615054" cy="14547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 রোল বিজোড় তারা দল ১ এবং যাদের রোল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 তারা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1381" y="4378037"/>
            <a:ext cx="9906001" cy="1343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পাঠ্যবইয়ের ৯০ পৃষ্টার ২ নং সমাস্যাটি সমাধান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90">
              <a:srgbClr val="C0D9EF"/>
            </a:gs>
            <a:gs pos="49580">
              <a:srgbClr val="CB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" y="-176464"/>
            <a:ext cx="10058400" cy="3015916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3657600" y="1205345"/>
            <a:ext cx="4447309" cy="17456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4031673"/>
            <a:ext cx="11776364" cy="184265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পাঠ্যবইয়ের ৯০ পৃষ্টার ১ (১, ৩) এবং ৩ নং সমাস্যাটি সমাধান করে আনবে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90">
              <a:srgbClr val="C0D9EF"/>
            </a:gs>
            <a:gs pos="49580">
              <a:srgbClr val="CB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1"/>
            <a:ext cx="23812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/>
          <a:stretch/>
        </p:blipFill>
        <p:spPr>
          <a:xfrm>
            <a:off x="3990109" y="117920"/>
            <a:ext cx="3186546" cy="6683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6"/>
          <a:stretch/>
        </p:blipFill>
        <p:spPr>
          <a:xfrm>
            <a:off x="221670" y="114304"/>
            <a:ext cx="3767783" cy="6683890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7315200" y="3823855"/>
            <a:ext cx="4391891" cy="2812472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সবাইকে 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97343 0.01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7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5070764" y="1136073"/>
            <a:ext cx="5902036" cy="4017818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(সহঃ শিঃ)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কধুরখীল ইমাম নাগর সরকারি প্রাথমিক বিদ্যালয়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বোয়ালখালী, চট্টগ্রাম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4073" y="2327563"/>
            <a:ext cx="4156363" cy="163483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9162" y="2535382"/>
            <a:ext cx="5444838" cy="386541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৫ম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গনিত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গড়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পৃষ্টাঃ ৮৯ - ৯৩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৮.১ (৮৯-৯০ পৃষ্টা)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40728" y="277091"/>
            <a:ext cx="5334000" cy="203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9888" y="-110836"/>
            <a:ext cx="5902035" cy="336232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2831027"/>
              </p:ext>
            </p:extLst>
          </p:nvPr>
        </p:nvGraphicFramePr>
        <p:xfrm>
          <a:off x="0" y="1025237"/>
          <a:ext cx="8128000" cy="57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79375 0.0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4909 -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90">
              <a:srgbClr val="C0D9EF"/>
            </a:gs>
            <a:gs pos="49580">
              <a:srgbClr val="CB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5638" y="748145"/>
            <a:ext cx="3519053" cy="2327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একটা খেলা খেলি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18190"/>
              </p:ext>
            </p:extLst>
          </p:nvPr>
        </p:nvGraphicFramePr>
        <p:xfrm>
          <a:off x="785094" y="3171921"/>
          <a:ext cx="10243125" cy="30626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14375">
                  <a:extLst>
                    <a:ext uri="{9D8B030D-6E8A-4147-A177-3AD203B41FA5}">
                      <a16:colId xmlns:a16="http://schemas.microsoft.com/office/drawing/2014/main" val="3841183387"/>
                    </a:ext>
                  </a:extLst>
                </a:gridCol>
                <a:gridCol w="3414375">
                  <a:extLst>
                    <a:ext uri="{9D8B030D-6E8A-4147-A177-3AD203B41FA5}">
                      <a16:colId xmlns:a16="http://schemas.microsoft.com/office/drawing/2014/main" val="3231967488"/>
                    </a:ext>
                  </a:extLst>
                </a:gridCol>
                <a:gridCol w="3414375">
                  <a:extLst>
                    <a:ext uri="{9D8B030D-6E8A-4147-A177-3AD203B41FA5}">
                      <a16:colId xmlns:a16="http://schemas.microsoft.com/office/drawing/2014/main" val="521618669"/>
                    </a:ext>
                  </a:extLst>
                </a:gridCol>
              </a:tblGrid>
              <a:tr h="1020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95891"/>
                  </a:ext>
                </a:extLst>
              </a:tr>
              <a:tr h="10208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19217"/>
                  </a:ext>
                </a:extLst>
              </a:tr>
              <a:tr h="10208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0453"/>
                  </a:ext>
                </a:extLst>
              </a:tr>
            </a:tbl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4488871" y="706581"/>
            <a:ext cx="7162801" cy="210589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ঘরে ১টি করে সংখ্যা লিখব যাতে সবদিকে যোগফল হবে ১৫, ১টি সংখ্যা ১ বারই লিখব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5153891" y="3103417"/>
            <a:ext cx="4128655" cy="2964873"/>
          </a:xfrm>
          <a:prstGeom prst="wave">
            <a:avLst>
              <a:gd name="adj1" fmla="val 12500"/>
              <a:gd name="adj2" fmla="val 10000"/>
            </a:avLst>
          </a:prstGeom>
          <a:solidFill>
            <a:schemeClr val="tx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4738256" y="332510"/>
            <a:ext cx="4281053" cy="1925781"/>
          </a:xfrm>
          <a:prstGeom prst="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5" r="1044"/>
          <a:stretch/>
        </p:blipFill>
        <p:spPr>
          <a:xfrm>
            <a:off x="6691745" y="318654"/>
            <a:ext cx="4932218" cy="500149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4072" y="221673"/>
            <a:ext cx="4488873" cy="236912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দেখছ বলতো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21672" y="3338944"/>
            <a:ext cx="5915892" cy="320040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পাত্রে কমলার রস রাখা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৩ টি পাত্রে কমলার রস কিন্তু সমান নয়।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IN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/>
          <a:stretch/>
        </p:blipFill>
        <p:spPr>
          <a:xfrm>
            <a:off x="193964" y="554180"/>
            <a:ext cx="3879272" cy="399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5" r="1044"/>
          <a:stretch/>
        </p:blipFill>
        <p:spPr>
          <a:xfrm>
            <a:off x="4003964" y="3865418"/>
            <a:ext cx="4272054" cy="2618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/>
          <a:stretch/>
        </p:blipFill>
        <p:spPr>
          <a:xfrm>
            <a:off x="8118764" y="221672"/>
            <a:ext cx="3823854" cy="5915891"/>
          </a:xfrm>
          <a:prstGeom prst="rect">
            <a:avLst/>
          </a:prstGeom>
        </p:spPr>
      </p:pic>
      <p:sp>
        <p:nvSpPr>
          <p:cNvPr id="9" name="Cross 8"/>
          <p:cNvSpPr/>
          <p:nvPr/>
        </p:nvSpPr>
        <p:spPr>
          <a:xfrm>
            <a:off x="4350327" y="152401"/>
            <a:ext cx="3422073" cy="29371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৩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পাত্রের রস সমান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2" y="2983374"/>
            <a:ext cx="9798790" cy="29463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Flowchart: Delay 3"/>
          <p:cNvSpPr/>
          <p:nvPr/>
        </p:nvSpPr>
        <p:spPr>
          <a:xfrm>
            <a:off x="2964872" y="886691"/>
            <a:ext cx="6040583" cy="202276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গানিতিকভাবে আমরা কীভাবে তা প্রকাশ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406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NikoshBAN</vt:lpstr>
      <vt:lpstr>Trebuchet MS</vt:lpstr>
      <vt:lpstr>Wingdings 3</vt:lpstr>
      <vt:lpstr>Office Theme</vt:lpstr>
      <vt:lpstr>Facet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104</cp:revision>
  <dcterms:created xsi:type="dcterms:W3CDTF">2020-02-06T05:09:43Z</dcterms:created>
  <dcterms:modified xsi:type="dcterms:W3CDTF">2020-02-07T06:09:00Z</dcterms:modified>
</cp:coreProperties>
</file>