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09" r:id="rId1"/>
  </p:sldMasterIdLst>
  <p:notesMasterIdLst>
    <p:notesMasterId r:id="rId17"/>
  </p:notesMasterIdLst>
  <p:handoutMasterIdLst>
    <p:handoutMasterId r:id="rId18"/>
  </p:handoutMasterIdLst>
  <p:sldIdLst>
    <p:sldId id="342" r:id="rId2"/>
    <p:sldId id="261" r:id="rId3"/>
    <p:sldId id="346" r:id="rId4"/>
    <p:sldId id="326" r:id="rId5"/>
    <p:sldId id="340" r:id="rId6"/>
    <p:sldId id="377" r:id="rId7"/>
    <p:sldId id="391" r:id="rId8"/>
    <p:sldId id="337" r:id="rId9"/>
    <p:sldId id="397" r:id="rId10"/>
    <p:sldId id="390" r:id="rId11"/>
    <p:sldId id="396" r:id="rId12"/>
    <p:sldId id="398" r:id="rId13"/>
    <p:sldId id="399" r:id="rId14"/>
    <p:sldId id="363" r:id="rId15"/>
    <p:sldId id="38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00"/>
    <a:srgbClr val="FF6699"/>
    <a:srgbClr val="009ED6"/>
    <a:srgbClr val="BFEE14"/>
    <a:srgbClr val="66CCFF"/>
    <a:srgbClr val="CCFF66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78" autoAdjust="0"/>
    <p:restoredTop sz="86116" autoAdjust="0"/>
  </p:normalViewPr>
  <p:slideViewPr>
    <p:cSldViewPr>
      <p:cViewPr varScale="1">
        <p:scale>
          <a:sx n="65" d="100"/>
          <a:sy n="65" d="100"/>
        </p:scale>
        <p:origin x="1650" y="66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25" d="100"/>
        <a:sy n="125" d="100"/>
      </p:scale>
      <p:origin x="0" y="4614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image" Target="../media/image10.gif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image" Target="../media/image10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FEADD9-F67D-41F5-BA4C-3C84956E7F46}" type="doc">
      <dgm:prSet loTypeId="urn:microsoft.com/office/officeart/2005/8/layout/vList5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4EE5CD8-078F-4590-BF9C-A341A294A016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sz="34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BB568D76-3363-43D3-B00C-3359A643216C}" type="parTrans" cxnId="{F40F9561-0D4C-44CF-91EF-A92B1DBDE44B}">
      <dgm:prSet/>
      <dgm:spPr/>
      <dgm:t>
        <a:bodyPr/>
        <a:lstStyle/>
        <a:p>
          <a:endParaRPr lang="en-US" sz="34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CF9FB981-E6ED-4440-AC98-4E4E2ABA2C55}" type="sibTrans" cxnId="{F40F9561-0D4C-44CF-91EF-A92B1DBDE44B}">
      <dgm:prSet/>
      <dgm:spPr/>
      <dgm:t>
        <a:bodyPr/>
        <a:lstStyle/>
        <a:p>
          <a:endParaRPr lang="en-US" sz="34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AA046201-5C4D-445E-BF0B-5C6D2B0A1945}">
      <dgm:prSet phldrT="[Text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sz="34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FE92FC33-5E0F-4302-9E80-A69E8ACDDE56}" type="parTrans" cxnId="{B8AF1086-D7BE-446F-9133-738B599E9A7D}">
      <dgm:prSet/>
      <dgm:spPr/>
      <dgm:t>
        <a:bodyPr/>
        <a:lstStyle/>
        <a:p>
          <a:endParaRPr lang="en-US" sz="34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40767EFF-7D52-4469-ACEE-7D28E67337E2}" type="sibTrans" cxnId="{B8AF1086-D7BE-446F-9133-738B599E9A7D}">
      <dgm:prSet/>
      <dgm:spPr/>
      <dgm:t>
        <a:bodyPr/>
        <a:lstStyle/>
        <a:p>
          <a:endParaRPr lang="en-US" sz="34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C59269D0-92A5-481C-BA64-727AFB0DD545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36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৭ই </a:t>
          </a:r>
          <a:r>
            <a:rPr lang="en-US" sz="3600" b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মা</a:t>
          </a:r>
          <a:r>
            <a:rPr lang="bn-BD" sz="36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র্চের</a:t>
          </a:r>
          <a:r>
            <a:rPr lang="en-US" sz="36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36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ভাষণের তাৎপর্য বর্ণনা করতে পারবে।</a:t>
          </a:r>
          <a:endParaRPr lang="en-US" sz="3600" b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12CC84D-092F-422A-AA24-A4619DBBB7BE}" type="parTrans" cxnId="{9071FB3B-D26B-4384-BD1A-80C12C62D02C}">
      <dgm:prSet/>
      <dgm:spPr/>
      <dgm:t>
        <a:bodyPr/>
        <a:lstStyle/>
        <a:p>
          <a:endParaRPr lang="en-US" sz="34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266DE8E8-1339-41C4-B9A7-6148496C7FA9}" type="sibTrans" cxnId="{9071FB3B-D26B-4384-BD1A-80C12C62D02C}">
      <dgm:prSet/>
      <dgm:spPr/>
      <dgm:t>
        <a:bodyPr/>
        <a:lstStyle/>
        <a:p>
          <a:endParaRPr lang="en-US" sz="34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1E4D3931-0DBD-4211-A24A-6AF364284B1E}">
      <dgm:prSet phldrT="[Text]" custT="1"/>
      <dgm:spPr/>
      <dgm:t>
        <a:bodyPr/>
        <a:lstStyle/>
        <a:p>
          <a:pPr marL="280988" indent="-280988">
            <a:lnSpc>
              <a:spcPct val="150000"/>
            </a:lnSpc>
          </a:pPr>
          <a:r>
            <a:rPr lang="bn-BD" sz="36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৭ই মার্চের ভাষণের বৈশিষ্ট্য ব্যাখ্যা করতে পারবে</a:t>
          </a:r>
          <a:r>
            <a:rPr lang="en-US" sz="36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;</a:t>
          </a:r>
          <a:endParaRPr lang="en-US" sz="3600" b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CADAA3D9-7C63-4729-85B0-64C8AF644EEF}" type="sibTrans" cxnId="{63E4D827-0083-4625-9FD6-043D8D32091E}">
      <dgm:prSet/>
      <dgm:spPr/>
      <dgm:t>
        <a:bodyPr/>
        <a:lstStyle/>
        <a:p>
          <a:endParaRPr lang="en-US" sz="34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FC93695B-FD0E-4353-B1FD-4328F4386DEC}" type="parTrans" cxnId="{63E4D827-0083-4625-9FD6-043D8D32091E}">
      <dgm:prSet/>
      <dgm:spPr/>
      <dgm:t>
        <a:bodyPr/>
        <a:lstStyle/>
        <a:p>
          <a:endParaRPr lang="en-US" sz="34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AAE7A1E6-6847-453D-B55B-8A82BF138C1D}" type="pres">
      <dgm:prSet presAssocID="{F6FEADD9-F67D-41F5-BA4C-3C84956E7F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407577-18A2-46E0-8805-2838042EB67A}" type="pres">
      <dgm:prSet presAssocID="{74EE5CD8-078F-4590-BF9C-A341A294A016}" presName="linNode" presStyleCnt="0"/>
      <dgm:spPr/>
      <dgm:t>
        <a:bodyPr/>
        <a:lstStyle/>
        <a:p>
          <a:endParaRPr lang="en-US"/>
        </a:p>
      </dgm:t>
    </dgm:pt>
    <dgm:pt modelId="{7E429971-BC57-430F-BB25-C0574E5E39E3}" type="pres">
      <dgm:prSet presAssocID="{74EE5CD8-078F-4590-BF9C-A341A294A016}" presName="parentText" presStyleLbl="node1" presStyleIdx="0" presStyleCnt="2" custScaleX="114718" custLinFactNeighborY="-15667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54B1729-BC98-42C1-9C6C-D65DCBA4358F}" type="pres">
      <dgm:prSet presAssocID="{74EE5CD8-078F-4590-BF9C-A341A294A016}" presName="descendantText" presStyleLbl="alignAccFollowNode1" presStyleIdx="0" presStyleCnt="2" custScaleX="17455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B8574CC-D4F2-4555-AEE3-F4EE58B11D03}" type="pres">
      <dgm:prSet presAssocID="{CF9FB981-E6ED-4440-AC98-4E4E2ABA2C55}" presName="sp" presStyleCnt="0"/>
      <dgm:spPr/>
      <dgm:t>
        <a:bodyPr/>
        <a:lstStyle/>
        <a:p>
          <a:endParaRPr lang="en-US"/>
        </a:p>
      </dgm:t>
    </dgm:pt>
    <dgm:pt modelId="{85B8F607-FDD8-476A-ADBE-E1250824F294}" type="pres">
      <dgm:prSet presAssocID="{AA046201-5C4D-445E-BF0B-5C6D2B0A1945}" presName="linNode" presStyleCnt="0"/>
      <dgm:spPr/>
      <dgm:t>
        <a:bodyPr/>
        <a:lstStyle/>
        <a:p>
          <a:endParaRPr lang="en-US"/>
        </a:p>
      </dgm:t>
    </dgm:pt>
    <dgm:pt modelId="{C04276DC-EE64-470A-B8BC-09067B8045FA}" type="pres">
      <dgm:prSet presAssocID="{AA046201-5C4D-445E-BF0B-5C6D2B0A1945}" presName="parentText" presStyleLbl="node1" presStyleIdx="1" presStyleCnt="2" custScaleX="164074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B37A5355-225B-4C6F-AED7-6C620F99EECC}" type="pres">
      <dgm:prSet presAssocID="{AA046201-5C4D-445E-BF0B-5C6D2B0A1945}" presName="descendantText" presStyleLbl="alignAccFollowNode1" presStyleIdx="1" presStyleCnt="2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16A2D4CA-55DC-4DF5-8C14-7511AF8988AF}" type="presOf" srcId="{C59269D0-92A5-481C-BA64-727AFB0DD545}" destId="{B37A5355-225B-4C6F-AED7-6C620F99EECC}" srcOrd="0" destOrd="0" presId="urn:microsoft.com/office/officeart/2005/8/layout/vList5"/>
    <dgm:cxn modelId="{9071FB3B-D26B-4384-BD1A-80C12C62D02C}" srcId="{AA046201-5C4D-445E-BF0B-5C6D2B0A1945}" destId="{C59269D0-92A5-481C-BA64-727AFB0DD545}" srcOrd="0" destOrd="0" parTransId="{312CC84D-092F-422A-AA24-A4619DBBB7BE}" sibTransId="{266DE8E8-1339-41C4-B9A7-6148496C7FA9}"/>
    <dgm:cxn modelId="{B8AF1086-D7BE-446F-9133-738B599E9A7D}" srcId="{F6FEADD9-F67D-41F5-BA4C-3C84956E7F46}" destId="{AA046201-5C4D-445E-BF0B-5C6D2B0A1945}" srcOrd="1" destOrd="0" parTransId="{FE92FC33-5E0F-4302-9E80-A69E8ACDDE56}" sibTransId="{40767EFF-7D52-4469-ACEE-7D28E67337E2}"/>
    <dgm:cxn modelId="{F40F9561-0D4C-44CF-91EF-A92B1DBDE44B}" srcId="{F6FEADD9-F67D-41F5-BA4C-3C84956E7F46}" destId="{74EE5CD8-078F-4590-BF9C-A341A294A016}" srcOrd="0" destOrd="0" parTransId="{BB568D76-3363-43D3-B00C-3359A643216C}" sibTransId="{CF9FB981-E6ED-4440-AC98-4E4E2ABA2C55}"/>
    <dgm:cxn modelId="{9C4A169A-FEBE-4793-A56D-77A9A1206B74}" type="presOf" srcId="{74EE5CD8-078F-4590-BF9C-A341A294A016}" destId="{7E429971-BC57-430F-BB25-C0574E5E39E3}" srcOrd="0" destOrd="0" presId="urn:microsoft.com/office/officeart/2005/8/layout/vList5"/>
    <dgm:cxn modelId="{5B0A47A7-B931-44C0-A80D-650FAE47501F}" type="presOf" srcId="{AA046201-5C4D-445E-BF0B-5C6D2B0A1945}" destId="{C04276DC-EE64-470A-B8BC-09067B8045FA}" srcOrd="0" destOrd="0" presId="urn:microsoft.com/office/officeart/2005/8/layout/vList5"/>
    <dgm:cxn modelId="{78826858-A88C-42A1-8AFA-3645AE5F24E1}" type="presOf" srcId="{1E4D3931-0DBD-4211-A24A-6AF364284B1E}" destId="{D54B1729-BC98-42C1-9C6C-D65DCBA4358F}" srcOrd="0" destOrd="0" presId="urn:microsoft.com/office/officeart/2005/8/layout/vList5"/>
    <dgm:cxn modelId="{63E4D827-0083-4625-9FD6-043D8D32091E}" srcId="{74EE5CD8-078F-4590-BF9C-A341A294A016}" destId="{1E4D3931-0DBD-4211-A24A-6AF364284B1E}" srcOrd="0" destOrd="0" parTransId="{FC93695B-FD0E-4353-B1FD-4328F4386DEC}" sibTransId="{CADAA3D9-7C63-4729-85B0-64C8AF644EEF}"/>
    <dgm:cxn modelId="{40ADF725-32B3-4196-88AC-120326B34C87}" type="presOf" srcId="{F6FEADD9-F67D-41F5-BA4C-3C84956E7F46}" destId="{AAE7A1E6-6847-453D-B55B-8A82BF138C1D}" srcOrd="0" destOrd="0" presId="urn:microsoft.com/office/officeart/2005/8/layout/vList5"/>
    <dgm:cxn modelId="{8AF547CA-56E7-491A-8BA5-17C57FC8CB23}" type="presParOf" srcId="{AAE7A1E6-6847-453D-B55B-8A82BF138C1D}" destId="{C4407577-18A2-46E0-8805-2838042EB67A}" srcOrd="0" destOrd="0" presId="urn:microsoft.com/office/officeart/2005/8/layout/vList5"/>
    <dgm:cxn modelId="{99BD9568-A909-4A6F-BC27-57B08605DBC9}" type="presParOf" srcId="{C4407577-18A2-46E0-8805-2838042EB67A}" destId="{7E429971-BC57-430F-BB25-C0574E5E39E3}" srcOrd="0" destOrd="0" presId="urn:microsoft.com/office/officeart/2005/8/layout/vList5"/>
    <dgm:cxn modelId="{4CAF12A8-2A72-4EA9-8C94-56A16F7EFA08}" type="presParOf" srcId="{C4407577-18A2-46E0-8805-2838042EB67A}" destId="{D54B1729-BC98-42C1-9C6C-D65DCBA4358F}" srcOrd="1" destOrd="0" presId="urn:microsoft.com/office/officeart/2005/8/layout/vList5"/>
    <dgm:cxn modelId="{2A7FF0D2-2768-48C9-ACC4-28413FDC9AE5}" type="presParOf" srcId="{AAE7A1E6-6847-453D-B55B-8A82BF138C1D}" destId="{AB8574CC-D4F2-4555-AEE3-F4EE58B11D03}" srcOrd="1" destOrd="0" presId="urn:microsoft.com/office/officeart/2005/8/layout/vList5"/>
    <dgm:cxn modelId="{CC2172C5-01E2-4EE4-B01B-EB983FB90930}" type="presParOf" srcId="{AAE7A1E6-6847-453D-B55B-8A82BF138C1D}" destId="{85B8F607-FDD8-476A-ADBE-E1250824F294}" srcOrd="2" destOrd="0" presId="urn:microsoft.com/office/officeart/2005/8/layout/vList5"/>
    <dgm:cxn modelId="{4C098E16-7824-4897-8344-9CC5E2520404}" type="presParOf" srcId="{85B8F607-FDD8-476A-ADBE-E1250824F294}" destId="{C04276DC-EE64-470A-B8BC-09067B8045FA}" srcOrd="0" destOrd="0" presId="urn:microsoft.com/office/officeart/2005/8/layout/vList5"/>
    <dgm:cxn modelId="{8749453B-E60D-4693-8704-0A41E2B6FA64}" type="presParOf" srcId="{85B8F607-FDD8-476A-ADBE-E1250824F294}" destId="{B37A5355-225B-4C6F-AED7-6C620F99EEC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B1729-BC98-42C1-9C6C-D65DCBA4358F}">
      <dsp:nvSpPr>
        <dsp:cNvPr id="0" name=""/>
        <dsp:cNvSpPr/>
      </dsp:nvSpPr>
      <dsp:spPr>
        <a:xfrm rot="5400000">
          <a:off x="4392257" y="-1929606"/>
          <a:ext cx="1762240" cy="6062124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0988" lvl="1" indent="-280988" algn="l" defTabSz="16002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3600" b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৭ই মার্চের ভাষণের বৈশিষ্ট্য ব্যাখ্যা করতে পারবে</a:t>
          </a:r>
          <a:r>
            <a:rPr lang="en-US" sz="3600" b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;</a:t>
          </a:r>
          <a:endParaRPr lang="en-US" sz="3600" b="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 rot="-5400000">
        <a:off x="2242315" y="220336"/>
        <a:ext cx="6062124" cy="1762240"/>
      </dsp:txXfrm>
    </dsp:sp>
    <dsp:sp modelId="{7E429971-BC57-430F-BB25-C0574E5E39E3}">
      <dsp:nvSpPr>
        <dsp:cNvPr id="0" name=""/>
        <dsp:cNvSpPr/>
      </dsp:nvSpPr>
      <dsp:spPr>
        <a:xfrm>
          <a:off x="1316" y="0"/>
          <a:ext cx="2240999" cy="2202800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4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108848" y="107532"/>
        <a:ext cx="2025935" cy="1987736"/>
      </dsp:txXfrm>
    </dsp:sp>
    <dsp:sp modelId="{B37A5355-225B-4C6F-AED7-6C620F99EECC}">
      <dsp:nvSpPr>
        <dsp:cNvPr id="0" name=""/>
        <dsp:cNvSpPr/>
      </dsp:nvSpPr>
      <dsp:spPr>
        <a:xfrm rot="5400000">
          <a:off x="4360528" y="351561"/>
          <a:ext cx="1762240" cy="6125669"/>
        </a:xfrm>
        <a:prstGeom prst="rect">
          <a:avLst/>
        </a:prstGeom>
        <a:solidFill>
          <a:schemeClr val="accent3">
            <a:tint val="40000"/>
            <a:alpha val="90000"/>
            <a:hueOff val="-1658172"/>
            <a:satOff val="1149"/>
            <a:lumOff val="26"/>
            <a:alphaOff val="0"/>
          </a:schemeClr>
        </a:solidFill>
        <a:ln w="12700" cap="rnd" cmpd="sng" algn="ctr">
          <a:solidFill>
            <a:schemeClr val="accent3">
              <a:tint val="40000"/>
              <a:alpha val="90000"/>
              <a:hueOff val="-1658172"/>
              <a:satOff val="1149"/>
              <a:lumOff val="26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6002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৭ই </a:t>
          </a:r>
          <a:r>
            <a:rPr lang="en-US" sz="3600" b="0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মা</a:t>
          </a:r>
          <a:r>
            <a:rPr lang="bn-BD" sz="3600" b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র্চের</a:t>
          </a:r>
          <a:r>
            <a:rPr lang="en-US" sz="3600" b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3600" b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ভাষণের তাৎপর্য বর্ণনা করতে পারবে।</a:t>
          </a:r>
          <a:endParaRPr lang="en-US" sz="3600" b="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2178814" y="2533275"/>
        <a:ext cx="6125669" cy="1762240"/>
      </dsp:txXfrm>
    </dsp:sp>
    <dsp:sp modelId="{C04276DC-EE64-470A-B8BC-09067B8045FA}">
      <dsp:nvSpPr>
        <dsp:cNvPr id="0" name=""/>
        <dsp:cNvSpPr/>
      </dsp:nvSpPr>
      <dsp:spPr>
        <a:xfrm>
          <a:off x="1316" y="2312996"/>
          <a:ext cx="2177497" cy="2202800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4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107613" y="2419293"/>
        <a:ext cx="1964903" cy="1990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FDC75-7F73-4A4A-A77C-09AADF00E0EA}" type="datetimeFigureOut">
              <a:rPr lang="en-US" smtClean="0"/>
              <a:pPr/>
              <a:t>2/12/2020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226BF-1F13-42D3-80DC-373E7ADD1E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857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EF76B-3757-4A0B-AF93-28494465C1DD}" type="datetimeFigureOut">
              <a:rPr lang="en-US" smtClean="0"/>
              <a:pPr/>
              <a:t>2/12/2020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93FD4-8F83-4EF7-AC3F-0DC0388986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566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8785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9704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7867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1804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1766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2435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638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299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289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539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1754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none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715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1070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06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563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Freeform 28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54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236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91901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101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39226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962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65294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93403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9320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>
              <a:defRPr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>
              <a:defRPr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44143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761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2/12/2020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0893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2/12/2020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8730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2/12/2020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88025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2/12/2020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92055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2/12/2020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01856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2/12/2020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59364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rPr lang="en-US" smtClean="0"/>
              <a:pPr/>
              <a:t>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1185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  <p:sldLayoutId id="2147483824" r:id="rId15"/>
    <p:sldLayoutId id="2147483825" r:id="rId16"/>
    <p:sldLayoutId id="2147483826" r:id="rId17"/>
    <p:sldLayoutId id="2147483649" r:id="rId18"/>
    <p:sldLayoutId id="2147483651" r:id="rId19"/>
    <p:sldLayoutId id="2147483650" r:id="rId20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05000"/>
            <a:ext cx="7315200" cy="305775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433" y="5449669"/>
            <a:ext cx="845756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বঙ্গবন্ধুর ভাষণ শুনতে জনগণ এত আকাঙ্খিত ছিল কেন?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5432" y="298186"/>
            <a:ext cx="8457569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10400" y="681026"/>
            <a:ext cx="1744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 : ৫ মিনিট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0610" y="1390065"/>
            <a:ext cx="5539612" cy="360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36553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Delower\Desktop\Final\4-5\234x234xc11.jpg.pagespeed.ic.Ir8OlF7uXL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51740" y="3114687"/>
            <a:ext cx="3353301" cy="3133713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283" y="3114686"/>
            <a:ext cx="2433117" cy="3133713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Documents and Settings\Delower\Desktop\Final\4-5\flag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785" y="304800"/>
            <a:ext cx="2984617" cy="25146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124200" y="3146218"/>
            <a:ext cx="2090671" cy="340477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bn-BD" sz="24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ভাষণে  উদ্বুদ্ধ হয়ে ঐক্যবদ্ধ জনগণ অসহযোগ আন্দোলনে অংশ নেয়</a:t>
            </a:r>
            <a:endParaRPr lang="en-US" sz="2400" b="1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33356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All Competition Content\Model Content BOBP\Model Content 3rd Round Delower\mukti-joddha17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03" y="320566"/>
            <a:ext cx="4056011" cy="304200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Documents and Settings\Delower\Desktop\Final\4-5\Victory-is-Ours-1971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38003" y="3499208"/>
            <a:ext cx="4701197" cy="3053992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C:\Documents and Settings\Delower\Desktop\Final\4-5\1971-march-2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382" y="320566"/>
            <a:ext cx="4266818" cy="2934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26803" y="4159341"/>
            <a:ext cx="3483197" cy="148425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bn-BD" sz="24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 আহ্বানে জনগণ মুক্তির সংগ্রামে ঝাঁপিয়ে পড়ে।</a:t>
            </a:r>
            <a:endParaRPr lang="en-US" sz="2400" b="1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37575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5174" y="5429071"/>
            <a:ext cx="8123591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বঙ্গবন্ধুর ঘোষণা অনুযায়ী এদেশের সংগ্রামী জনগণ কী কী পদক্ষেপ গ্রহণ করে তার একটি তালিকা তৈরি কর।</a:t>
            </a:r>
            <a:endParaRPr lang="en-US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555174" y="1247533"/>
            <a:ext cx="8123591" cy="255454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407988" indent="-407988" algn="just">
              <a:buFont typeface="Wingdings" pitchFamily="2" charset="2"/>
              <a:buChar char="§"/>
            </a:pPr>
            <a:r>
              <a:rPr lang="bn-BD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দেশের স্কুল-কলেজ বন্ধ করে দেয়।</a:t>
            </a:r>
          </a:p>
          <a:p>
            <a:pPr marL="407988" indent="-407988" algn="just">
              <a:buFont typeface="Wingdings" pitchFamily="2" charset="2"/>
              <a:buChar char="§"/>
            </a:pP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অফিস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আদালত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 দেয়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20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marL="407988" indent="-407988" algn="just">
              <a:buFont typeface="Wingdings" pitchFamily="2" charset="2"/>
              <a:buChar char="§"/>
            </a:pPr>
            <a:r>
              <a:rPr lang="bn-BD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কল-কারখানা বন্ধ করে দেয়।</a:t>
            </a:r>
          </a:p>
          <a:p>
            <a:pPr marL="407988" indent="-407988" algn="just">
              <a:buFont typeface="Wingdings" pitchFamily="2" charset="2"/>
              <a:buChar char="§"/>
            </a:pPr>
            <a:r>
              <a:rPr lang="bn-BD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গ্রামে গ্রামে সংগ্রাম পরিষদ গড়ে তোলে।</a:t>
            </a:r>
          </a:p>
          <a:p>
            <a:pPr marL="407988" indent="-407988" algn="just">
              <a:buFont typeface="Wingdings" pitchFamily="2" charset="2"/>
              <a:buChar char="§"/>
            </a:pPr>
            <a:r>
              <a:rPr lang="bn-BD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সামরিক বাহিনীর আগ্রাসন মোকাবিলা করে।</a:t>
            </a:r>
          </a:p>
          <a:p>
            <a:pPr marL="407988" indent="-407988" algn="just">
              <a:buFont typeface="Wingdings" pitchFamily="2" charset="2"/>
              <a:buChar char="§"/>
            </a:pPr>
            <a:r>
              <a:rPr lang="bn-BD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দাবী আদায় না হওয়া পর্যন্ত হরতালের ডাক দেয়।</a:t>
            </a:r>
          </a:p>
          <a:p>
            <a:pPr marL="407988" indent="-407988" algn="just">
              <a:buFont typeface="Wingdings" pitchFamily="2" charset="2"/>
              <a:buChar char="§"/>
            </a:pPr>
            <a:r>
              <a:rPr lang="bn-BD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পাকিস্তানি সরকারকে সকল প্রকার সহযোগিতা বন্ধ করে দেয়।</a:t>
            </a:r>
          </a:p>
          <a:p>
            <a:pPr marL="407988" indent="-407988" algn="just">
              <a:buFont typeface="Wingdings" pitchFamily="2" charset="2"/>
              <a:buChar char="§"/>
            </a:pPr>
            <a:r>
              <a:rPr lang="bn-BD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সর্বোপরি স্বাধীনতা যুদ্ধে ঝাঁপিয়ে পড়ে।</a:t>
            </a:r>
            <a:endParaRPr lang="en-US" sz="2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283774"/>
            <a:ext cx="8153400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800" b="1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4800" b="1" dirty="0">
              <a:ln w="1905"/>
              <a:solidFill>
                <a:srgbClr val="00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34200" y="660309"/>
            <a:ext cx="1744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সময় : ৮ মিনিট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386" name="Picture 2" descr="C:\Documents and Settings\Delower\Desktop\Final\4-5\fr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636" y="1343408"/>
            <a:ext cx="5308164" cy="3840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20101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2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262856" y="3564584"/>
            <a:ext cx="748278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4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৭ই মার্চ -এ ভাষণ দেওয়া ময়দানটির বর্তমান নাম কী? </a:t>
            </a:r>
            <a:endParaRPr lang="en-US" sz="2400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571499" y="379775"/>
            <a:ext cx="8229601" cy="810603"/>
          </a:xfrm>
          <a:custGeom>
            <a:avLst/>
            <a:gdLst>
              <a:gd name="connsiteX0" fmla="*/ 0 w 8350996"/>
              <a:gd name="connsiteY0" fmla="*/ 73994 h 739937"/>
              <a:gd name="connsiteX1" fmla="*/ 73994 w 8350996"/>
              <a:gd name="connsiteY1" fmla="*/ 0 h 739937"/>
              <a:gd name="connsiteX2" fmla="*/ 8277002 w 8350996"/>
              <a:gd name="connsiteY2" fmla="*/ 0 h 739937"/>
              <a:gd name="connsiteX3" fmla="*/ 8350996 w 8350996"/>
              <a:gd name="connsiteY3" fmla="*/ 73994 h 739937"/>
              <a:gd name="connsiteX4" fmla="*/ 8350996 w 8350996"/>
              <a:gd name="connsiteY4" fmla="*/ 665943 h 739937"/>
              <a:gd name="connsiteX5" fmla="*/ 8277002 w 8350996"/>
              <a:gd name="connsiteY5" fmla="*/ 739937 h 739937"/>
              <a:gd name="connsiteX6" fmla="*/ 73994 w 8350996"/>
              <a:gd name="connsiteY6" fmla="*/ 739937 h 739937"/>
              <a:gd name="connsiteX7" fmla="*/ 0 w 8350996"/>
              <a:gd name="connsiteY7" fmla="*/ 665943 h 739937"/>
              <a:gd name="connsiteX8" fmla="*/ 0 w 8350996"/>
              <a:gd name="connsiteY8" fmla="*/ 73994 h 739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50996" h="739937">
                <a:moveTo>
                  <a:pt x="0" y="73994"/>
                </a:moveTo>
                <a:cubicBezTo>
                  <a:pt x="0" y="33128"/>
                  <a:pt x="33128" y="0"/>
                  <a:pt x="73994" y="0"/>
                </a:cubicBezTo>
                <a:lnTo>
                  <a:pt x="8277002" y="0"/>
                </a:lnTo>
                <a:cubicBezTo>
                  <a:pt x="8317868" y="0"/>
                  <a:pt x="8350996" y="33128"/>
                  <a:pt x="8350996" y="73994"/>
                </a:cubicBezTo>
                <a:lnTo>
                  <a:pt x="8350996" y="665943"/>
                </a:lnTo>
                <a:cubicBezTo>
                  <a:pt x="8350996" y="706809"/>
                  <a:pt x="8317868" y="739937"/>
                  <a:pt x="8277002" y="739937"/>
                </a:cubicBezTo>
                <a:lnTo>
                  <a:pt x="73994" y="739937"/>
                </a:lnTo>
                <a:cubicBezTo>
                  <a:pt x="33128" y="739937"/>
                  <a:pt x="0" y="706809"/>
                  <a:pt x="0" y="665943"/>
                </a:cubicBezTo>
                <a:lnTo>
                  <a:pt x="0" y="73994"/>
                </a:lnTo>
                <a:close/>
              </a:path>
            </a:pathLst>
          </a:cu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24542" tIns="90252" rIns="124542" bIns="90252" numCol="1" spcCol="1270" anchor="ctr" anchorCtr="0">
            <a:noAutofit/>
          </a:bodyPr>
          <a:lstStyle/>
          <a:p>
            <a:pPr algn="ctr" defTabSz="2400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5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219200" y="2057400"/>
            <a:ext cx="7526444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0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৭ই মার্চের ভাষণে </a:t>
            </a:r>
            <a:r>
              <a:rPr lang="bn-BD" sz="20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বঙ্গবন্ধু </a:t>
            </a:r>
            <a:r>
              <a:rPr lang="bn-BD" sz="20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শেখ </a:t>
            </a:r>
            <a:r>
              <a:rPr lang="bn-BD" sz="20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মুজিবুর রহমানের শেষকথা কী ছিল? </a:t>
            </a:r>
            <a:endParaRPr lang="en-US" sz="2000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04800" y="1676400"/>
            <a:ext cx="949016" cy="117371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pic>
        <p:nvPicPr>
          <p:cNvPr id="15362" name="Picture 2" descr="C:\Documents and Settings\Delower\Desktop\Final\4-5\7th171250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2975" y="3278213"/>
            <a:ext cx="960841" cy="1065187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1262856" y="5029200"/>
            <a:ext cx="748278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4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৭ই মার্চ -এ ভাষণ দেওয়া শর্ত ৪টি কী কী? </a:t>
            </a:r>
            <a:endParaRPr lang="en-US" sz="2400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4643870"/>
            <a:ext cx="958055" cy="114733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44440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2" grpId="0" animBg="1"/>
      <p:bldP spid="23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0129" y="383630"/>
            <a:ext cx="8263801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8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0129" y="4953000"/>
            <a:ext cx="8263802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বঙ্গবন্ধুর ৭ই মার্চের ভাষণকে বাঙালির মুক্তির </a:t>
            </a:r>
            <a:r>
              <a:rPr lang="bn-BD" sz="32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সনদ</a:t>
            </a:r>
            <a:r>
              <a:rPr lang="bn-BD" sz="32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বলা হয় কেন বিশ্লেষণ কর।</a:t>
            </a:r>
          </a:p>
        </p:txBody>
      </p:sp>
      <p:pic>
        <p:nvPicPr>
          <p:cNvPr id="17410" name="Picture 2" descr="C:\Documents and Settings\Delower\Desktop\Final\4-5\independence-day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6" y="1393007"/>
            <a:ext cx="4219574" cy="31678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51261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73945" y="449580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33400" y="2394832"/>
            <a:ext cx="54200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</a:rPr>
              <a:t>লিপি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</a:rPr>
              <a:t>আরা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</a:rPr>
              <a:t>লিপি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</a:endParaRPr>
          </a:p>
        </p:txBody>
      </p:sp>
      <p:sp>
        <p:nvSpPr>
          <p:cNvPr id="8" name="Rectangle 7"/>
          <p:cNvSpPr/>
          <p:nvPr/>
        </p:nvSpPr>
        <p:spPr>
          <a:xfrm rot="10800000" flipV="1">
            <a:off x="1504206" y="3347434"/>
            <a:ext cx="371787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সহকারি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শিক্ষিকা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 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পল্লিবালা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উচ্চ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বিদ্যালয়,পল্লিবালা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08" y="2590800"/>
            <a:ext cx="1837531" cy="3810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62000" y="4923472"/>
            <a:ext cx="6248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dirty="0" smtClean="0"/>
              <a:t>মোবাইল নম্বর</a:t>
            </a:r>
            <a:r>
              <a:rPr lang="en-US" dirty="0" smtClean="0"/>
              <a:t>:</a:t>
            </a:r>
            <a:r>
              <a:rPr lang="as-IN" dirty="0"/>
              <a:t>	০১৭৩৭১৪১২৭৫</a:t>
            </a:r>
          </a:p>
          <a:p>
            <a:r>
              <a:rPr lang="as-IN" dirty="0" smtClean="0"/>
              <a:t>ই-মেইল</a:t>
            </a:r>
            <a:r>
              <a:rPr lang="en-US" dirty="0"/>
              <a:t>:</a:t>
            </a:r>
            <a:r>
              <a:rPr lang="en-US" dirty="0" smtClean="0"/>
              <a:t>       </a:t>
            </a:r>
            <a:r>
              <a:rPr lang="as-IN" dirty="0"/>
              <a:t>	</a:t>
            </a:r>
            <a:r>
              <a:rPr lang="en-US" dirty="0"/>
              <a:t>lipiara2021@gmail.com</a:t>
            </a:r>
          </a:p>
          <a:p>
            <a:r>
              <a:rPr lang="as-IN" dirty="0" smtClean="0"/>
              <a:t>প্রতিষ্ঠান</a:t>
            </a:r>
            <a:r>
              <a:rPr lang="en-US" dirty="0" smtClean="0"/>
              <a:t>:  </a:t>
            </a:r>
            <a:r>
              <a:rPr lang="as-IN" dirty="0"/>
              <a:t>	</a:t>
            </a:r>
            <a:r>
              <a:rPr lang="en-US" dirty="0"/>
              <a:t>PALLIBALA GIRLS HIGH SCHOOL</a:t>
            </a:r>
          </a:p>
          <a:p>
            <a:r>
              <a:rPr lang="as-IN" dirty="0" smtClean="0"/>
              <a:t>বর্তমান ঠিকানা</a:t>
            </a:r>
            <a:r>
              <a:rPr lang="en-US" dirty="0" smtClean="0"/>
              <a:t>:</a:t>
            </a:r>
            <a:r>
              <a:rPr lang="as-IN" dirty="0"/>
              <a:t>	গ্রামঃ ঈশ্বরপুর,ডাকঘরঃ মল্লিকপুর,উপজেলাঃ জয়পুরহাট,জেলাঃ জয়পুরহাট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426106" y="266215"/>
            <a:ext cx="5717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 smtClean="0">
                <a:solidFill>
                  <a:schemeClr val="accent6">
                    <a:lumMod val="75000"/>
                  </a:schemeClr>
                </a:solidFill>
              </a:rPr>
              <a:t>উপস্থাপনায়</a:t>
            </a:r>
            <a:endParaRPr lang="en-US" sz="3600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3733800"/>
            <a:ext cx="434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 ৭ই মার্চের ভাষণ</a:t>
            </a:r>
            <a:endParaRPr lang="en-US" sz="28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00599" y="6124902"/>
            <a:ext cx="42067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0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বাঙালির স্বাধীনতা যুদ্ধে অংশগ্রহ</a:t>
            </a:r>
            <a:r>
              <a:rPr lang="en-US" sz="20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endParaRPr lang="en-US" sz="20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219" name="Picture 3" descr="C:\Documents and Settings\Delower\Desktop\Final\4-5\gorra-600-640x48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738" y="3200400"/>
            <a:ext cx="3753262" cy="2814947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Documents and Settings\Delower\Desktop\Final\4-5\142562659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2992"/>
            <a:ext cx="4879693" cy="3049808"/>
          </a:xfrm>
          <a:prstGeom prst="round2DiagRect">
            <a:avLst>
              <a:gd name="adj1" fmla="val 13156"/>
              <a:gd name="adj2" fmla="val 0"/>
            </a:avLst>
          </a:prstGeom>
          <a:ln w="28575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12353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42899" y="614260"/>
            <a:ext cx="8420101" cy="1214540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4864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4800" b="1" spc="50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৭ই মার্চের ভাষণের বৈশিষ্ট্য</a:t>
            </a:r>
            <a:endParaRPr kumimoji="0" lang="en-US" sz="3200" b="1" i="0" u="none" strike="noStrike" kern="1200" spc="50" normalizeH="0" baseline="0" noProof="0" dirty="0">
              <a:ln w="11430"/>
              <a:solidFill>
                <a:schemeClr val="bg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10242" name="Picture 2" descr="C:\Documents and Settings\Delower\Desktop\Final\4-5\fr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100" y="2159893"/>
            <a:ext cx="5651500" cy="40885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02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457200" y="1030704"/>
            <a:ext cx="84582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শিক্ষার্থীরা..</a:t>
            </a:r>
            <a:r>
              <a:rPr lang="en-US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endParaRPr lang="bn-BD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519435569"/>
              </p:ext>
            </p:extLst>
          </p:nvPr>
        </p:nvGraphicFramePr>
        <p:xfrm>
          <a:off x="457200" y="2057400"/>
          <a:ext cx="8305800" cy="4515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3116094" y="260684"/>
            <a:ext cx="2911812" cy="674872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bn-BD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01136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91358" y="5660648"/>
            <a:ext cx="4995041" cy="595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8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1970 </a:t>
            </a:r>
            <a:r>
              <a:rPr lang="bn-BD" sz="28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 নির্বাচন ও ফলাফল</a:t>
            </a:r>
            <a:endParaRPr lang="en-US" sz="2800" b="1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266" name="Picture 2" descr="C:\Documents and Settings\Delower\Desktop\Final\4-5\538606e02676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59" y="2015359"/>
            <a:ext cx="3318641" cy="3318641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C:\Documents and Settings\Delower\Desktop\111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38150"/>
            <a:ext cx="3048000" cy="565785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Documents and Settings\Delower\Desktop\Final\4-5\325435-Elections-1327214010-335-640x4801-300x22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584" y="396438"/>
            <a:ext cx="2011416" cy="1508562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58009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Delower\Desktop\Final\4-5\Historical 7th March 1971 Crowd in Dhaka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462" y="3515930"/>
            <a:ext cx="4177860" cy="278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C:\Documents and Settings\Delower\Desktop\Final\4-5\15-March-1971010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51" y="304799"/>
            <a:ext cx="3090149" cy="208597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C:\Documents and Settings\Delower\Desktop\Final\4-5\zulfiqar-ali-bhutto-0204_l1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57800" y="304800"/>
            <a:ext cx="3516367" cy="208597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8482181"/>
              </p:ext>
            </p:extLst>
          </p:nvPr>
        </p:nvGraphicFramePr>
        <p:xfrm>
          <a:off x="3932238" y="2301875"/>
          <a:ext cx="9144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4" name="Packager Shell Object" showAsIcon="1" r:id="rId7" imgW="914400" imgH="714240" progId="Package">
                  <p:embed/>
                </p:oleObj>
              </mc:Choice>
              <mc:Fallback>
                <p:oleObj name="Packager Shell Object" showAsIcon="1" r:id="rId7" imgW="914400" imgH="7142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932238" y="2301875"/>
                        <a:ext cx="914400" cy="714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262759" y="2467892"/>
            <a:ext cx="3166241" cy="6955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bn-BD" sz="32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ইয়াহিয়া খাঁন</a:t>
            </a:r>
            <a:endParaRPr lang="en-US" sz="3200" b="1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57800" y="2467892"/>
            <a:ext cx="3516367" cy="52399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bn-BD" sz="24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জুলফিকার আলী ভুট্টো</a:t>
            </a:r>
            <a:endParaRPr lang="en-US" sz="2400" b="1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39134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8142" y="304799"/>
            <a:ext cx="2272658" cy="3396343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9400" y="304800"/>
            <a:ext cx="5943600" cy="3396343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26182" y="3788934"/>
            <a:ext cx="3665120" cy="2766936"/>
            <a:chOff x="465083" y="3155732"/>
            <a:chExt cx="4106917" cy="3168868"/>
          </a:xfrm>
        </p:grpSpPr>
        <p:sp>
          <p:nvSpPr>
            <p:cNvPr id="3" name="Right Arrow Callout 2"/>
            <p:cNvSpPr/>
            <p:nvPr/>
          </p:nvSpPr>
          <p:spPr>
            <a:xfrm>
              <a:off x="465083" y="3886200"/>
              <a:ext cx="4106917" cy="2438400"/>
            </a:xfrm>
            <a:prstGeom prst="rightArrowCallout">
              <a:avLst>
                <a:gd name="adj1" fmla="val 18535"/>
                <a:gd name="adj2" fmla="val 19181"/>
                <a:gd name="adj3" fmla="val 25000"/>
                <a:gd name="adj4" fmla="val 80717"/>
              </a:avLst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000" b="1" dirty="0" smtClean="0">
                  <a:ln w="1905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এভাবেই তিনি বাংলার স্বাধীনতার ঘোষণা দিয়ে 'বাংলাদেশ' নামকরণ করেন।</a:t>
              </a:r>
              <a:endParaRPr lang="en-US" sz="2000" b="1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Up Arrow 3"/>
            <p:cNvSpPr/>
            <p:nvPr/>
          </p:nvSpPr>
          <p:spPr>
            <a:xfrm>
              <a:off x="1828800" y="3155732"/>
              <a:ext cx="685800" cy="914400"/>
            </a:xfrm>
            <a:prstGeom prst="upArrow">
              <a:avLst>
                <a:gd name="adj1" fmla="val 50000"/>
                <a:gd name="adj2" fmla="val 68391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707932" y="3912472"/>
              <a:ext cx="838200" cy="1970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2" descr="C:\Documents and Settings\Delower\Desktop\Final\4-5\253770_459312974146072_467025604_n-1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56837" y="3836232"/>
            <a:ext cx="3707423" cy="274587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75154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8970" y="531674"/>
            <a:ext cx="8277829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ক্ষমতা হস্তান্তরের পথ উন্মুক্ত করতে ২৫ মার্চ অধিবেশনে যোগদানের ক্ষেত্রে তিনি ভাষণে চারটি শর্ত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প্রদান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করেন:</a:t>
            </a:r>
            <a:endParaRPr lang="en-US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408971" y="2451080"/>
            <a:ext cx="8277828" cy="36949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১.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সামরিক শাসন প্রত্যাহার করতে হবে।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marL="393700" indent="-393700" algn="just">
              <a:lnSpc>
                <a:spcPct val="150000"/>
              </a:lnSpc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2.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গণপ্রতিনিধিদের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কাছে  ক্ষমতা হস্তান্তর করতে হবে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৩. সেনাবাহিনীর গণহত্যার তদন্ত করতে হবে।</a:t>
            </a:r>
          </a:p>
          <a:p>
            <a:pPr algn="just">
              <a:lnSpc>
                <a:spcPct val="150000"/>
              </a:lnSpc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৪. সৈন্যদের ব্যারাকে ফিরিয়ে নিতে হবে।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2375967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291</Words>
  <Application>Microsoft Office PowerPoint</Application>
  <PresentationFormat>On-screen Show (4:3)</PresentationFormat>
  <Paragraphs>60</Paragraphs>
  <Slides>15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Calibri</vt:lpstr>
      <vt:lpstr>Georgia</vt:lpstr>
      <vt:lpstr>NikoshBAN</vt:lpstr>
      <vt:lpstr>Trebuchet MS</vt:lpstr>
      <vt:lpstr>Vrinda</vt:lpstr>
      <vt:lpstr>Wingdings</vt:lpstr>
      <vt:lpstr>Wingdings 3</vt:lpstr>
      <vt:lpstr>Facet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2013-06-23T15:13:12Z</dcterms:created>
  <dcterms:modified xsi:type="dcterms:W3CDTF">2020-02-12T17:31:58Z</dcterms:modified>
</cp:coreProperties>
</file>