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5" r:id="rId2"/>
    <p:sldId id="284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4" r:id="rId22"/>
  </p:sldIdLst>
  <p:sldSz cx="12801600" cy="8229600"/>
  <p:notesSz cx="6858000" cy="9144000"/>
  <p:defaultTextStyle>
    <a:defPPr>
      <a:defRPr lang="en-US"/>
    </a:defPPr>
    <a:lvl1pPr marL="0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0852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01704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02557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03409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04261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05113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05966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06818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1242" y="-198"/>
      </p:cViewPr>
      <p:guideLst>
        <p:guide orient="horz" pos="2592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EA3318-2346-465C-90E6-B7F5F8B8E354}" type="datetimeFigureOut">
              <a:rPr lang="en-US" smtClean="0"/>
              <a:t>2/9/2020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62000" y="685800"/>
            <a:ext cx="5334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3A0753-7E30-4E43-B811-0D38218D6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905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শিক্ষার্থীগণ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জ্ঞান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লাভ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556511"/>
            <a:ext cx="10881360" cy="176403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4663440"/>
            <a:ext cx="8961120" cy="21031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0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01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02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034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04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05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05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06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9566"/>
            <a:ext cx="11521440" cy="1371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1920240"/>
            <a:ext cx="11521440" cy="543115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1160" y="329566"/>
            <a:ext cx="2880360" cy="702183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329566"/>
            <a:ext cx="8427720" cy="702183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801600" cy="82296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03571"/>
            <a:ext cx="2827020" cy="2434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47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9566"/>
            <a:ext cx="11521440" cy="1371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1920240"/>
            <a:ext cx="11521440" cy="543115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5288281"/>
            <a:ext cx="10881360" cy="1634490"/>
          </a:xfrm>
          <a:prstGeom prst="rect">
            <a:avLst/>
          </a:prstGeo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3488056"/>
            <a:ext cx="10881360" cy="18002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60085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0170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0255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4034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300426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60511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2059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80681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9566"/>
            <a:ext cx="11521440" cy="1371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1920240"/>
            <a:ext cx="5654040" cy="5431156"/>
          </a:xfrm>
          <a:prstGeom prst="rect">
            <a:avLst/>
          </a:prstGeo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1920240"/>
            <a:ext cx="5654040" cy="5431156"/>
          </a:xfrm>
          <a:prstGeom prst="rect">
            <a:avLst/>
          </a:prstGeo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9566"/>
            <a:ext cx="11521440" cy="1371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842136"/>
            <a:ext cx="5656263" cy="76771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0852" indent="0">
              <a:buNone/>
              <a:defRPr sz="2600" b="1"/>
            </a:lvl2pPr>
            <a:lvl3pPr marL="1201704" indent="0">
              <a:buNone/>
              <a:defRPr sz="2400" b="1"/>
            </a:lvl3pPr>
            <a:lvl4pPr marL="1802557" indent="0">
              <a:buNone/>
              <a:defRPr sz="2100" b="1"/>
            </a:lvl4pPr>
            <a:lvl5pPr marL="2403409" indent="0">
              <a:buNone/>
              <a:defRPr sz="2100" b="1"/>
            </a:lvl5pPr>
            <a:lvl6pPr marL="3004261" indent="0">
              <a:buNone/>
              <a:defRPr sz="2100" b="1"/>
            </a:lvl6pPr>
            <a:lvl7pPr marL="3605113" indent="0">
              <a:buNone/>
              <a:defRPr sz="2100" b="1"/>
            </a:lvl7pPr>
            <a:lvl8pPr marL="4205966" indent="0">
              <a:buNone/>
              <a:defRPr sz="2100" b="1"/>
            </a:lvl8pPr>
            <a:lvl9pPr marL="480681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2609850"/>
            <a:ext cx="5656263" cy="474154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6" y="1842136"/>
            <a:ext cx="5658485" cy="76771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0852" indent="0">
              <a:buNone/>
              <a:defRPr sz="2600" b="1"/>
            </a:lvl2pPr>
            <a:lvl3pPr marL="1201704" indent="0">
              <a:buNone/>
              <a:defRPr sz="2400" b="1"/>
            </a:lvl3pPr>
            <a:lvl4pPr marL="1802557" indent="0">
              <a:buNone/>
              <a:defRPr sz="2100" b="1"/>
            </a:lvl4pPr>
            <a:lvl5pPr marL="2403409" indent="0">
              <a:buNone/>
              <a:defRPr sz="2100" b="1"/>
            </a:lvl5pPr>
            <a:lvl6pPr marL="3004261" indent="0">
              <a:buNone/>
              <a:defRPr sz="2100" b="1"/>
            </a:lvl6pPr>
            <a:lvl7pPr marL="3605113" indent="0">
              <a:buNone/>
              <a:defRPr sz="2100" b="1"/>
            </a:lvl7pPr>
            <a:lvl8pPr marL="4205966" indent="0">
              <a:buNone/>
              <a:defRPr sz="2100" b="1"/>
            </a:lvl8pPr>
            <a:lvl9pPr marL="480681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6" y="2609850"/>
            <a:ext cx="5658485" cy="474154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9566"/>
            <a:ext cx="11521440" cy="1371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327660"/>
            <a:ext cx="4211638" cy="1394460"/>
          </a:xfrm>
          <a:prstGeom prst="rect">
            <a:avLst/>
          </a:prstGeo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327660"/>
            <a:ext cx="7156450" cy="7023736"/>
          </a:xfrm>
          <a:prstGeom prst="rect">
            <a:avLst/>
          </a:prstGeo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2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1722120"/>
            <a:ext cx="4211638" cy="56292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600852" indent="0">
              <a:buNone/>
              <a:defRPr sz="1600"/>
            </a:lvl2pPr>
            <a:lvl3pPr marL="1201704" indent="0">
              <a:buNone/>
              <a:defRPr sz="1300"/>
            </a:lvl3pPr>
            <a:lvl4pPr marL="1802557" indent="0">
              <a:buNone/>
              <a:defRPr sz="1200"/>
            </a:lvl4pPr>
            <a:lvl5pPr marL="2403409" indent="0">
              <a:buNone/>
              <a:defRPr sz="1200"/>
            </a:lvl5pPr>
            <a:lvl6pPr marL="3004261" indent="0">
              <a:buNone/>
              <a:defRPr sz="1200"/>
            </a:lvl6pPr>
            <a:lvl7pPr marL="3605113" indent="0">
              <a:buNone/>
              <a:defRPr sz="1200"/>
            </a:lvl7pPr>
            <a:lvl8pPr marL="4205966" indent="0">
              <a:buNone/>
              <a:defRPr sz="1200"/>
            </a:lvl8pPr>
            <a:lvl9pPr marL="480681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5760720"/>
            <a:ext cx="7680960" cy="680086"/>
          </a:xfrm>
          <a:prstGeom prst="rect">
            <a:avLst/>
          </a:prstGeo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735330"/>
            <a:ext cx="7680960" cy="49377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00"/>
            </a:lvl1pPr>
            <a:lvl2pPr marL="600852" indent="0">
              <a:buNone/>
              <a:defRPr sz="3700"/>
            </a:lvl2pPr>
            <a:lvl3pPr marL="1201704" indent="0">
              <a:buNone/>
              <a:defRPr sz="3200"/>
            </a:lvl3pPr>
            <a:lvl4pPr marL="1802557" indent="0">
              <a:buNone/>
              <a:defRPr sz="2600"/>
            </a:lvl4pPr>
            <a:lvl5pPr marL="2403409" indent="0">
              <a:buNone/>
              <a:defRPr sz="2600"/>
            </a:lvl5pPr>
            <a:lvl6pPr marL="3004261" indent="0">
              <a:buNone/>
              <a:defRPr sz="2600"/>
            </a:lvl6pPr>
            <a:lvl7pPr marL="3605113" indent="0">
              <a:buNone/>
              <a:defRPr sz="2600"/>
            </a:lvl7pPr>
            <a:lvl8pPr marL="4205966" indent="0">
              <a:buNone/>
              <a:defRPr sz="2600"/>
            </a:lvl8pPr>
            <a:lvl9pPr marL="4806818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6440806"/>
            <a:ext cx="7680960" cy="9658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600852" indent="0">
              <a:buNone/>
              <a:defRPr sz="1600"/>
            </a:lvl2pPr>
            <a:lvl3pPr marL="1201704" indent="0">
              <a:buNone/>
              <a:defRPr sz="1300"/>
            </a:lvl3pPr>
            <a:lvl4pPr marL="1802557" indent="0">
              <a:buNone/>
              <a:defRPr sz="1200"/>
            </a:lvl4pPr>
            <a:lvl5pPr marL="2403409" indent="0">
              <a:buNone/>
              <a:defRPr sz="1200"/>
            </a:lvl5pPr>
            <a:lvl6pPr marL="3004261" indent="0">
              <a:buNone/>
              <a:defRPr sz="1200"/>
            </a:lvl6pPr>
            <a:lvl7pPr marL="3605113" indent="0">
              <a:buNone/>
              <a:defRPr sz="1200"/>
            </a:lvl7pPr>
            <a:lvl8pPr marL="4205966" indent="0">
              <a:buNone/>
              <a:defRPr sz="1200"/>
            </a:lvl8pPr>
            <a:lvl9pPr marL="480681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157139" y="127800"/>
            <a:ext cx="1644461" cy="16247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770" y="9831"/>
            <a:ext cx="1644461" cy="16247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039169" y="6594970"/>
            <a:ext cx="1644461" cy="16247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7000"/>
            <a:ext cx="1644461" cy="16247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801599" cy="8229599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1143000" y="7924800"/>
            <a:ext cx="10334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মোছাঃ</a:t>
            </a:r>
            <a:r>
              <a:rPr lang="en-US" sz="18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পারভীন</a:t>
            </a:r>
            <a:r>
              <a:rPr lang="en-US" sz="18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আক্তার</a:t>
            </a:r>
            <a:r>
              <a:rPr lang="en-US" sz="18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8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8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শিক্ষক,ফুলহরি</a:t>
            </a:r>
            <a:r>
              <a:rPr lang="en-US" sz="18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18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18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8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শৈলকুপা</a:t>
            </a:r>
            <a:r>
              <a:rPr lang="en-US" sz="18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ঝিনাইদহ।pervinaktar</a:t>
            </a:r>
            <a:r>
              <a:rPr lang="en-US" sz="1800" baseline="0" dirty="0" smtClean="0">
                <a:latin typeface="+mj-lt"/>
                <a:cs typeface="NikoshBAN" panose="02000000000000000000" pitchFamily="2" charset="0"/>
              </a:rPr>
              <a:t>1984</a:t>
            </a:r>
            <a:r>
              <a:rPr lang="en-US" sz="18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en-US" sz="1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1201704" rtl="0" eaLnBrk="1" latinLnBrk="0" hangingPunct="1">
        <a:spcBef>
          <a:spcPct val="0"/>
        </a:spcBef>
        <a:buNone/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0639" indent="-450639" algn="l" defTabSz="1201704" rtl="0" eaLnBrk="1" latinLnBrk="0" hangingPunct="1">
        <a:spcBef>
          <a:spcPct val="20000"/>
        </a:spcBef>
        <a:buFont typeface="Arial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76385" indent="-375533" algn="l" defTabSz="1201704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02131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02983" indent="-300426" algn="l" defTabSz="1201704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03835" indent="-300426" algn="l" defTabSz="1201704" rtl="0" eaLnBrk="1" latinLnBrk="0" hangingPunct="1">
        <a:spcBef>
          <a:spcPct val="20000"/>
        </a:spcBef>
        <a:buFont typeface="Arial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4687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5540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06392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07244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0852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1704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02557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03409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04261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05113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05966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06818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731520"/>
            <a:ext cx="8961120" cy="283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E:\MOTIAR\Motiar D. Content\Class Viii\Picture\পাঠ ৫৫\s 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13560" y="3566160"/>
            <a:ext cx="9174480" cy="4114800"/>
          </a:xfrm>
          <a:prstGeom prst="rect">
            <a:avLst/>
          </a:prstGeom>
          <a:noFill/>
        </p:spPr>
      </p:pic>
      <p:pic>
        <p:nvPicPr>
          <p:cNvPr id="1029" name="Picture 5" descr="E:\MOTIAR\Motiar D. Content\Class Viii\Picture\পাঠ ৪৬ দৈন্ন্দিন সমস্যা\2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0" y="3931920"/>
            <a:ext cx="2773680" cy="91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0456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6720" y="6217921"/>
            <a:ext cx="11414760" cy="1013896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en-US" sz="5800" dirty="0" err="1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স্প্রেডসিট</a:t>
            </a:r>
            <a:r>
              <a:rPr lang="en-US" sz="5800" dirty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5800" dirty="0" err="1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হল</a:t>
            </a:r>
            <a:r>
              <a:rPr lang="en-US" sz="5800" dirty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5800" dirty="0" err="1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এক</a:t>
            </a:r>
            <a:r>
              <a:rPr lang="en-US" sz="5800" dirty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5800" dirty="0" err="1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ধরণের</a:t>
            </a:r>
            <a:r>
              <a:rPr lang="en-US" sz="5800" dirty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5800" dirty="0" err="1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কম্পিউটার</a:t>
            </a:r>
            <a:r>
              <a:rPr lang="en-US" sz="5800" dirty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5800" dirty="0" err="1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প্রোগ্রাম</a:t>
            </a:r>
            <a:endParaRPr lang="en-US" sz="3200" dirty="0">
              <a:solidFill>
                <a:schemeClr val="tx1"/>
              </a:solidFill>
              <a:latin typeface="NikoshLight" pitchFamily="2" charset="0"/>
              <a:cs typeface="NikoshLight" pitchFamily="2" charset="0"/>
            </a:endParaRPr>
          </a:p>
        </p:txBody>
      </p:sp>
      <p:pic>
        <p:nvPicPr>
          <p:cNvPr id="1026" name="Picture 2" descr="E:\MOTIAR\Motiar D. Content\Class Viii\Picture\পাঠ ২৩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2309" y="1484743"/>
            <a:ext cx="8107680" cy="38404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813560" y="6433219"/>
            <a:ext cx="9147810" cy="121395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en-US" sz="7100" dirty="0" err="1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এটিকে</a:t>
            </a:r>
            <a:r>
              <a:rPr lang="en-US" sz="7100" dirty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7100" dirty="0" err="1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ওয়ার্কবুক</a:t>
            </a:r>
            <a:r>
              <a:rPr lang="en-US" sz="7100" dirty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7100" dirty="0" err="1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বলা</a:t>
            </a:r>
            <a:r>
              <a:rPr lang="en-US" sz="7100" dirty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7100" dirty="0" err="1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হয়</a:t>
            </a:r>
            <a:endParaRPr lang="en-US" sz="4200" dirty="0">
              <a:solidFill>
                <a:schemeClr val="tx1"/>
              </a:solidFill>
              <a:latin typeface="NikoshLight" pitchFamily="2" charset="0"/>
              <a:cs typeface="NikoshLight" pitchFamily="2" charset="0"/>
            </a:endParaRPr>
          </a:p>
        </p:txBody>
      </p:sp>
      <p:pic>
        <p:nvPicPr>
          <p:cNvPr id="6" name="Picture 2" descr="E:\MOTIAR\Motiar D. Content\Class Viii\Picture\পাঠ ২৩\Workbook Icon.p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13560" y="1484743"/>
            <a:ext cx="8934450" cy="414980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960120" y="6184274"/>
            <a:ext cx="10988040" cy="175255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en-US" sz="5300" b="1" dirty="0" err="1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রেজিস্টার</a:t>
            </a:r>
            <a:r>
              <a:rPr lang="en-US" sz="5300" b="1" dirty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5300" b="1" dirty="0" err="1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খাতার</a:t>
            </a:r>
            <a:r>
              <a:rPr lang="en-US" sz="5300" b="1" dirty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5300" b="1" dirty="0" err="1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পৃষ্ঠার</a:t>
            </a:r>
            <a:r>
              <a:rPr lang="en-US" sz="5300" b="1" dirty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5300" b="1" dirty="0" err="1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ন্যায়</a:t>
            </a:r>
            <a:r>
              <a:rPr lang="en-US" sz="5300" b="1" dirty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5300" b="1" dirty="0" err="1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এখানে</a:t>
            </a:r>
            <a:r>
              <a:rPr lang="en-US" sz="5300" b="1" dirty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5300" b="1" dirty="0" err="1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অনেকগুলো</a:t>
            </a:r>
            <a:r>
              <a:rPr lang="en-US" sz="5300" b="1" dirty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</a:p>
          <a:p>
            <a:pPr algn="ctr"/>
            <a:r>
              <a:rPr lang="en-US" sz="5300" b="1" dirty="0" err="1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ওয়ার্কসিট</a:t>
            </a:r>
            <a:r>
              <a:rPr lang="en-US" sz="5300" b="1" dirty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5300" b="1" dirty="0" err="1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থাকে</a:t>
            </a:r>
            <a:endParaRPr lang="en-US" sz="2600" b="1" dirty="0">
              <a:solidFill>
                <a:schemeClr val="tx1"/>
              </a:solidFill>
              <a:latin typeface="NikoshLight" pitchFamily="2" charset="0"/>
              <a:cs typeface="NikoshLight" pitchFamily="2" charset="0"/>
            </a:endParaRPr>
          </a:p>
        </p:txBody>
      </p:sp>
      <p:pic>
        <p:nvPicPr>
          <p:cNvPr id="8" name="Picture 2" descr="E:\MOTIAR\Motiar D. Content\Class Viii\Picture\পাঠ ২৩\newworksheet_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13560" y="1478671"/>
            <a:ext cx="9174480" cy="35661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52797" y="6325177"/>
            <a:ext cx="11201400" cy="93695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en-US" sz="4700" dirty="0">
                <a:solidFill>
                  <a:schemeClr val="bg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5300" b="1" dirty="0" err="1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একটি</a:t>
            </a:r>
            <a:r>
              <a:rPr lang="en-US" sz="5300" b="1" dirty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5300" b="1" dirty="0" err="1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ওয়ার্কসিট</a:t>
            </a:r>
            <a:r>
              <a:rPr lang="en-US" sz="5300" b="1" dirty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5300" b="1" dirty="0" err="1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অনেকগুলো</a:t>
            </a:r>
            <a:r>
              <a:rPr lang="en-US" sz="5300" b="1" dirty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5300" b="1" dirty="0" err="1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সারি</a:t>
            </a:r>
            <a:r>
              <a:rPr lang="en-US" sz="5300" b="1" dirty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ও </a:t>
            </a:r>
            <a:r>
              <a:rPr lang="en-US" sz="5300" b="1" dirty="0" err="1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কলাম</a:t>
            </a:r>
            <a:r>
              <a:rPr lang="en-US" sz="5300" b="1" dirty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 </a:t>
            </a:r>
            <a:r>
              <a:rPr lang="en-US" sz="5300" b="1" dirty="0" err="1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থাকে</a:t>
            </a:r>
            <a:endParaRPr lang="en-US" b="1" dirty="0">
              <a:solidFill>
                <a:schemeClr val="tx1"/>
              </a:solidFill>
              <a:latin typeface="NikoshLight" pitchFamily="2" charset="0"/>
              <a:cs typeface="NikoshLight" pitchFamily="2" charset="0"/>
            </a:endParaRPr>
          </a:p>
        </p:txBody>
      </p:sp>
      <p:pic>
        <p:nvPicPr>
          <p:cNvPr id="10" name="Picture 9" descr="E:\MOTIAR\Motiar D. Content\Class Viii\Picture\পাঠ ২৩\9b515897c753870aef8ad8ec068a7706c6428564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60537" y="1455811"/>
            <a:ext cx="8961120" cy="35890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3200401" y="242731"/>
            <a:ext cx="6889589" cy="109084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en-US" sz="63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স্প্রেডশিট</a:t>
            </a:r>
            <a:r>
              <a:rPr lang="en-US" sz="63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3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lang="en-US" sz="63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3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17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" dur="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  <p:bldP spid="7" grpId="0" animBg="1"/>
      <p:bldP spid="7" grpId="1" animBg="1"/>
      <p:bldP spid="9" grpId="0" animBg="1"/>
      <p:bldP spid="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Motiar\Documents\Untitl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53840" y="2743200"/>
            <a:ext cx="7147560" cy="3566160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053840" y="457200"/>
            <a:ext cx="5440680" cy="1213950"/>
          </a:xfrm>
          <a:prstGeom prst="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en-US" sz="71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ওয়ার্কসিটের</a:t>
            </a:r>
            <a:r>
              <a:rPr lang="en-US" sz="71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1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71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1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6583" y="1565196"/>
            <a:ext cx="2987040" cy="206033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en-US" sz="4200" dirty="0" err="1">
                <a:latin typeface="NikoshBAN" pitchFamily="2" charset="0"/>
                <a:cs typeface="NikoshBAN" pitchFamily="2" charset="0"/>
              </a:rPr>
              <a:t>কলামের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200" dirty="0" err="1"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latin typeface="NikoshBAN" pitchFamily="2" charset="0"/>
                <a:cs typeface="NikoshBAN" pitchFamily="2" charset="0"/>
              </a:rPr>
              <a:t>অক্ষর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latin typeface="NikoshBAN" pitchFamily="2" charset="0"/>
                <a:cs typeface="NikoshBAN" pitchFamily="2" charset="0"/>
              </a:rPr>
              <a:t>দিয়ে</a:t>
            </a:r>
            <a:endParaRPr lang="en-US" sz="4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2097" y="3864658"/>
            <a:ext cx="3011526" cy="2060336"/>
          </a:xfrm>
          <a:prstGeom prst="rect">
            <a:avLst/>
          </a:prstGeom>
          <a:solidFill>
            <a:srgbClr val="33CCFF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en-US" sz="4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সারির</a:t>
            </a:r>
            <a:endParaRPr lang="en-US" sz="4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4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4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endParaRPr lang="en-US" sz="4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627120" y="2651760"/>
            <a:ext cx="2453640" cy="164592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413761" y="4413301"/>
            <a:ext cx="722275" cy="50395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46760" y="6492240"/>
            <a:ext cx="11094720" cy="141400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en-US" sz="4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কলামের</a:t>
            </a:r>
            <a:r>
              <a:rPr lang="en-US" sz="4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4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B ও </a:t>
            </a:r>
            <a:r>
              <a:rPr lang="en-US" sz="4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সারি</a:t>
            </a:r>
            <a:r>
              <a:rPr lang="en-US" sz="4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4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4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ছেদ</a:t>
            </a:r>
            <a:r>
              <a:rPr lang="en-US" sz="4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বিন্দুতে</a:t>
            </a:r>
            <a:r>
              <a:rPr lang="en-US" sz="4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অবস্থাকারী</a:t>
            </a:r>
            <a:r>
              <a:rPr lang="en-US" sz="4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সেলের</a:t>
            </a:r>
            <a:r>
              <a:rPr lang="en-US" sz="4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B</a:t>
            </a:r>
            <a:r>
              <a:rPr lang="en-US" sz="4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4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7254240" y="2286000"/>
            <a:ext cx="2453640" cy="22402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707880" y="638232"/>
            <a:ext cx="2773680" cy="206033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en-US" sz="4200" dirty="0" err="1">
                <a:latin typeface="NikoshBAN" pitchFamily="2" charset="0"/>
                <a:cs typeface="NikoshBAN" pitchFamily="2" charset="0"/>
              </a:rPr>
              <a:t>কলাম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200" dirty="0" err="1">
                <a:latin typeface="NikoshBAN" pitchFamily="2" charset="0"/>
                <a:cs typeface="NikoshBAN" pitchFamily="2" charset="0"/>
              </a:rPr>
              <a:t>সারির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latin typeface="NikoshBAN" pitchFamily="2" charset="0"/>
                <a:cs typeface="NikoshBAN" pitchFamily="2" charset="0"/>
              </a:rPr>
              <a:t>মিলিত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latin typeface="NikoshBAN" pitchFamily="2" charset="0"/>
                <a:cs typeface="NikoshBAN" pitchFamily="2" charset="0"/>
              </a:rPr>
              <a:t>সেল</a:t>
            </a:r>
            <a:endParaRPr lang="en-US" sz="4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14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8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60320" y="812244"/>
            <a:ext cx="6934200" cy="1213950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en-US" sz="71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71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1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1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60320" y="5610309"/>
            <a:ext cx="7147560" cy="93695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en-US" sz="53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স্প্রেডসিট</a:t>
            </a:r>
            <a:r>
              <a:rPr lang="en-US" sz="53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3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lang="en-US" sz="53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3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3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53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E:\MOTIAR\Flower\Learning-disabilities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377441"/>
            <a:ext cx="4480560" cy="292607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40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98325" y="6279984"/>
            <a:ext cx="10687349" cy="8446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20170" tIns="60085" rIns="120170" bIns="60085">
            <a:spAutoFit/>
          </a:bodyPr>
          <a:lstStyle/>
          <a:p>
            <a:pPr algn="ctr"/>
            <a:r>
              <a:rPr lang="en-US" sz="47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7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প্রক্রিয়াকরণে</a:t>
            </a:r>
            <a:r>
              <a:rPr lang="en-US" sz="47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স্প্রেডসিট</a:t>
            </a:r>
            <a:r>
              <a:rPr lang="en-US" sz="47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7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7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endParaRPr lang="en-US" sz="47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3441" y="914401"/>
            <a:ext cx="10012990" cy="84461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120170" tIns="60085" rIns="120170" bIns="60085">
            <a:spAutoFit/>
          </a:bodyPr>
          <a:lstStyle/>
          <a:p>
            <a:r>
              <a:rPr lang="en-US" sz="47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স্প্রেডসিট</a:t>
            </a:r>
            <a:r>
              <a:rPr lang="en-US" sz="47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7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7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7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47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47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7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সম্পর্ক</a:t>
            </a:r>
            <a:endParaRPr lang="en-US" sz="4700" dirty="0">
              <a:solidFill>
                <a:schemeClr val="tx1"/>
              </a:solidFill>
            </a:endParaRPr>
          </a:p>
        </p:txBody>
      </p:sp>
      <p:pic>
        <p:nvPicPr>
          <p:cNvPr id="5122" name="Picture 2" descr="E:\MOTIAR\Motiar D. Content\Class Viii\Picture\পাঠ ২২\Excel_Automation_Diagram-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0160" y="2377440"/>
            <a:ext cx="9814560" cy="26517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101777" y="6276249"/>
            <a:ext cx="10687349" cy="8446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20170" tIns="60085" rIns="120170" bIns="60085">
            <a:spAutoFit/>
          </a:bodyPr>
          <a:lstStyle/>
          <a:p>
            <a:r>
              <a:rPr lang="en-US" sz="47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ব্যবসায়িক</a:t>
            </a:r>
            <a:r>
              <a:rPr lang="en-US" sz="47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7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উপস্থাপনে</a:t>
            </a:r>
            <a:r>
              <a:rPr lang="en-US" sz="47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স্প্রেডসিট</a:t>
            </a:r>
            <a:r>
              <a:rPr lang="en-US" sz="47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7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7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endParaRPr lang="en-US" sz="4700" dirty="0">
              <a:solidFill>
                <a:schemeClr val="tx1"/>
              </a:solidFill>
            </a:endParaRPr>
          </a:p>
        </p:txBody>
      </p:sp>
      <p:pic>
        <p:nvPicPr>
          <p:cNvPr id="8" name="Picture 2" descr="E:\MOTIAR\Motiar D. Content\Class Viii\Picture\পাঠ ২২\Monthly_Employees_Payroll_Repor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80360" y="2194560"/>
            <a:ext cx="7467600" cy="35204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898325" y="6279984"/>
            <a:ext cx="10687349" cy="844618"/>
          </a:xfrm>
          <a:prstGeom prst="rect">
            <a:avLst/>
          </a:prstGeom>
          <a:solidFill>
            <a:srgbClr val="00CC99"/>
          </a:solidFill>
        </p:spPr>
        <p:txBody>
          <a:bodyPr wrap="square" lIns="120170" tIns="60085" rIns="120170" bIns="60085">
            <a:spAutoFit/>
          </a:bodyPr>
          <a:lstStyle/>
          <a:p>
            <a:r>
              <a:rPr lang="en-US" sz="4700" dirty="0" err="1">
                <a:latin typeface="NikoshBAN" pitchFamily="2" charset="0"/>
                <a:cs typeface="NikoshBAN" pitchFamily="2" charset="0"/>
              </a:rPr>
              <a:t>গবেষণায়</a:t>
            </a:r>
            <a:r>
              <a:rPr lang="en-US" sz="47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latin typeface="NikoshBAN" pitchFamily="2" charset="0"/>
                <a:cs typeface="NikoshBAN" pitchFamily="2" charset="0"/>
              </a:rPr>
              <a:t>উপাত্ত</a:t>
            </a:r>
            <a:r>
              <a:rPr lang="en-US" sz="47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latin typeface="NikoshBAN" pitchFamily="2" charset="0"/>
                <a:cs typeface="NikoshBAN" pitchFamily="2" charset="0"/>
              </a:rPr>
              <a:t>বিশ্লেষণে</a:t>
            </a:r>
            <a:r>
              <a:rPr lang="en-US" sz="47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latin typeface="NikoshBAN" pitchFamily="2" charset="0"/>
                <a:cs typeface="NikoshBAN" pitchFamily="2" charset="0"/>
              </a:rPr>
              <a:t>স্প্রেডসিট</a:t>
            </a:r>
            <a:r>
              <a:rPr lang="en-US" sz="47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7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7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latin typeface="NikoshBAN" pitchFamily="2" charset="0"/>
                <a:cs typeface="NikoshBAN" pitchFamily="2" charset="0"/>
              </a:rPr>
              <a:t>হয়</a:t>
            </a:r>
            <a:endParaRPr lang="en-US" sz="4700" dirty="0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0160" y="2194560"/>
            <a:ext cx="9254490" cy="3383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876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" dur="2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0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3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9" grpId="0" animBg="1"/>
      <p:bldP spid="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26920" y="321684"/>
            <a:ext cx="8747760" cy="8446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20170" tIns="60085" rIns="120170" bIns="60085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70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স্প্রেডসিট</a:t>
            </a:r>
            <a:r>
              <a:rPr lang="en-US" sz="470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470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470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উদ্দেশ্য</a:t>
            </a:r>
            <a:endParaRPr lang="en-US" sz="470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67600" y="2651760"/>
            <a:ext cx="4587240" cy="501499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20170" tIns="60085" rIns="120170" bIns="60085" rtlCol="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53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53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3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কুঁড়ি</a:t>
            </a:r>
            <a:r>
              <a:rPr lang="en-US" sz="53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3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53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3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বিদ্যালয়ের</a:t>
            </a:r>
            <a:r>
              <a:rPr lang="en-US" sz="53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3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সাময়িক</a:t>
            </a:r>
            <a:r>
              <a:rPr lang="en-US" sz="53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53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পরীক্ষার</a:t>
            </a:r>
            <a:r>
              <a:rPr lang="en-US" sz="53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3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53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3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প্রস্তুতের</a:t>
            </a:r>
            <a:r>
              <a:rPr lang="en-US" sz="53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3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53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3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রেজিস্টার</a:t>
            </a:r>
            <a:r>
              <a:rPr lang="en-US" sz="53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3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খাতা</a:t>
            </a:r>
            <a:r>
              <a:rPr lang="en-US" sz="53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3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53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3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53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3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</a:t>
            </a:r>
            <a:endParaRPr lang="en-US" sz="53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Motiar\Desktop\index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3017520"/>
            <a:ext cx="5334000" cy="37490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720840" y="3200400"/>
            <a:ext cx="5334000" cy="37377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20170" tIns="60085" rIns="120170" bIns="60085" rtlCol="0">
            <a:spAutoFit/>
            <a:scene3d>
              <a:camera prst="isometricOffAxis1Right"/>
              <a:lightRig rig="threePt" dir="t"/>
            </a:scene3d>
          </a:bodyPr>
          <a:lstStyle/>
          <a:p>
            <a:pPr algn="just"/>
            <a:r>
              <a:rPr lang="en-US" sz="47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en-US" sz="47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প্রাপ্ত</a:t>
            </a:r>
            <a:r>
              <a:rPr lang="en-US" sz="47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নম্বর</a:t>
            </a:r>
            <a:r>
              <a:rPr lang="en-US" sz="47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রেজিস্টারে</a:t>
            </a:r>
            <a:r>
              <a:rPr lang="en-US" sz="47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লিপিবদ্ধ</a:t>
            </a:r>
            <a:r>
              <a:rPr lang="en-US" sz="47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7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7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বিষয়ভিত্তিক</a:t>
            </a:r>
            <a:r>
              <a:rPr lang="en-US" sz="47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গ্রেড</a:t>
            </a:r>
            <a:r>
              <a:rPr lang="en-US" sz="47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পয়েন্ট</a:t>
            </a:r>
            <a:r>
              <a:rPr lang="en-US" sz="47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47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7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জিপিএ</a:t>
            </a:r>
            <a:r>
              <a:rPr lang="en-US" sz="47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47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7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</a:t>
            </a:r>
            <a:endParaRPr lang="en-US" sz="47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F:\mobile\IMG_20150422_0945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926080"/>
            <a:ext cx="5476240" cy="42062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7254240" y="3383281"/>
            <a:ext cx="4800600" cy="3383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20170" tIns="60085" rIns="120170" bIns="60085" rtlCol="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53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</a:t>
            </a:r>
            <a:r>
              <a:rPr lang="en-US" sz="53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প্রক্রিয়াটিতে</a:t>
            </a:r>
            <a:r>
              <a:rPr lang="en-US" sz="53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3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53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3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ভূল</a:t>
            </a:r>
            <a:r>
              <a:rPr lang="en-US" sz="53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3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</a:t>
            </a:r>
            <a:r>
              <a:rPr lang="en-US" sz="53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3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53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3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53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3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53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3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53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3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সংশোধন</a:t>
            </a:r>
            <a:r>
              <a:rPr lang="en-US" sz="53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3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53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3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</a:t>
            </a:r>
            <a:endParaRPr lang="en-US" sz="53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 descr="F:\mobile\IMG_20150422_0938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93520" y="3108960"/>
            <a:ext cx="5227320" cy="40233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1243468" y="1386081"/>
            <a:ext cx="3023733" cy="76767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120170" tIns="60085" rIns="120170" bIns="60085">
            <a:spAutoFit/>
          </a:bodyPr>
          <a:lstStyle/>
          <a:p>
            <a:r>
              <a:rPr lang="en-US" sz="420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ঘটনা</a:t>
            </a:r>
            <a:r>
              <a:rPr lang="en-US" sz="420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বর্ণনা-১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106940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" dur="2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7" grpId="0" animBg="1"/>
      <p:bldP spid="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69859" y="375648"/>
            <a:ext cx="8901962" cy="8446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20170" tIns="60085" rIns="120170" bIns="60085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700" b="1" u="sng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স্প্রেডসিট</a:t>
            </a:r>
            <a:r>
              <a:rPr lang="en-US" sz="4700" b="1" u="sng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b="1" u="sng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4700" b="1" u="sng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b="1" u="sng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4700" b="1" u="sng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b="1" u="sng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উদ্দেশ্য</a:t>
            </a:r>
            <a:endParaRPr lang="en-US" sz="4700" b="1" u="sng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43011" y="2834640"/>
            <a:ext cx="4587240" cy="2568167"/>
          </a:xfrm>
          <a:prstGeom prst="rect">
            <a:avLst/>
          </a:prstGeom>
          <a:solidFill>
            <a:srgbClr val="DDDDDD"/>
          </a:solidFill>
        </p:spPr>
        <p:txBody>
          <a:bodyPr wrap="square" lIns="120170" tIns="60085" rIns="120170" bIns="60085" rtlCol="0">
            <a:spAutoFit/>
            <a:scene3d>
              <a:camera prst="isometricOffAxis2Left"/>
              <a:lightRig rig="threePt" dir="t"/>
            </a:scene3d>
          </a:bodyPr>
          <a:lstStyle/>
          <a:p>
            <a:pPr algn="ctr"/>
            <a:r>
              <a:rPr lang="en-US" sz="53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আরএস</a:t>
            </a:r>
            <a:r>
              <a:rPr lang="en-US" sz="53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3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এন্টারপ্রাইজ</a:t>
            </a:r>
            <a:r>
              <a:rPr lang="en-US" sz="53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3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53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3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রড</a:t>
            </a:r>
            <a:r>
              <a:rPr lang="en-US" sz="53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3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সিমেন্টের</a:t>
            </a:r>
            <a:r>
              <a:rPr lang="en-US" sz="53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3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ব্যবসা</a:t>
            </a:r>
            <a:r>
              <a:rPr lang="en-US" sz="53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3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প্রতিষ্ঠান</a:t>
            </a:r>
            <a:endParaRPr lang="en-US" sz="53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" y="2377440"/>
            <a:ext cx="6320790" cy="484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467600" y="2651761"/>
            <a:ext cx="4587240" cy="3383775"/>
          </a:xfrm>
          <a:prstGeom prst="rect">
            <a:avLst/>
          </a:prstGeom>
          <a:solidFill>
            <a:srgbClr val="DDDDDD"/>
          </a:solidFill>
        </p:spPr>
        <p:txBody>
          <a:bodyPr wrap="square" lIns="120170" tIns="60085" rIns="120170" bIns="60085" rtlCol="0">
            <a:spAutoFit/>
            <a:scene3d>
              <a:camera prst="isometricOffAxis2Left"/>
              <a:lightRig rig="threePt" dir="t"/>
            </a:scene3d>
          </a:bodyPr>
          <a:lstStyle/>
          <a:p>
            <a:pPr algn="ctr"/>
            <a:r>
              <a:rPr lang="en-US" sz="53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53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3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প্রতিদিন</a:t>
            </a:r>
            <a:r>
              <a:rPr lang="en-US" sz="53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3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53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3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en-US" sz="53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3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নগদে</a:t>
            </a:r>
            <a:r>
              <a:rPr lang="en-US" sz="53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3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বাকীতে</a:t>
            </a:r>
            <a:r>
              <a:rPr lang="en-US" sz="53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3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53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3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endParaRPr lang="en-US" sz="53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 descr="E:\MOTIAR\Motiar D. Content\Class Viii\Picture\পাঠ ২৩\1410590780_IMG_20140913_1236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0160" y="2468880"/>
            <a:ext cx="5440680" cy="46634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7248422" y="2639876"/>
            <a:ext cx="4800600" cy="3383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120170" tIns="60085" rIns="120170" bIns="60085" rtlCol="0">
            <a:spAutoFit/>
            <a:scene3d>
              <a:camera prst="isometricOffAxis2Left"/>
              <a:lightRig rig="threePt" dir="t"/>
            </a:scene3d>
          </a:bodyPr>
          <a:lstStyle/>
          <a:p>
            <a:pPr algn="ctr"/>
            <a:r>
              <a:rPr lang="en-US" sz="53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ক্যাশ</a:t>
            </a:r>
            <a:r>
              <a:rPr lang="en-US" sz="53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3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বইয়ে</a:t>
            </a:r>
            <a:r>
              <a:rPr lang="en-US" sz="53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53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53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3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53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3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ক্যাশিয়ারকে</a:t>
            </a:r>
            <a:r>
              <a:rPr lang="en-US" sz="53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3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53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3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হিমশিম</a:t>
            </a:r>
            <a:r>
              <a:rPr lang="en-US" sz="53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3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খেতে</a:t>
            </a:r>
            <a:r>
              <a:rPr lang="en-US" sz="53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3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endParaRPr lang="en-US" sz="53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2" descr="E:\MOTIAR\Motiar D. Content\Class Viii\Picture\পাঠ ২৩\রড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0120" y="2377440"/>
            <a:ext cx="5760720" cy="47548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960121" y="1371601"/>
            <a:ext cx="2453229" cy="76767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120170" tIns="60085" rIns="120170" bIns="60085">
            <a:spAutoFit/>
          </a:bodyPr>
          <a:lstStyle/>
          <a:p>
            <a:r>
              <a:rPr lang="en-US" sz="4200" b="1" u="sng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ঘটনা</a:t>
            </a:r>
            <a:r>
              <a:rPr lang="en-US" sz="4200" b="1" u="sng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বর্ণনা-২</a:t>
            </a:r>
            <a:endParaRPr lang="en-US" sz="4200" b="1" u="sng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847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" dur="2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4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 animBg="1"/>
      <p:bldP spid="7" grpId="1" animBg="1"/>
      <p:bldP spid="9" grpId="0" animBg="1"/>
      <p:bldP spid="9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63963" y="365761"/>
            <a:ext cx="8427720" cy="84461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20170" tIns="60085" rIns="120170" bIns="60085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700" b="1" u="sng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স্প্রেডসিট</a:t>
            </a:r>
            <a:r>
              <a:rPr lang="en-US" sz="4700" b="1" u="sng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b="1" u="sng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4700" b="1" u="sng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b="1" u="sng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4700" b="1" u="sng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b="1" u="sng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উদ্দেশ্য</a:t>
            </a:r>
            <a:endParaRPr lang="en-US" sz="4700" b="1" u="sng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84040" y="3214085"/>
            <a:ext cx="4587240" cy="301444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20170" tIns="60085" rIns="120170" bIns="60085" rtlCol="0">
            <a:spAutoFit/>
            <a:scene3d>
              <a:camera prst="isometricOffAxis2Left"/>
              <a:lightRig rig="threePt" dir="t"/>
            </a:scene3d>
          </a:bodyPr>
          <a:lstStyle/>
          <a:p>
            <a:pPr algn="ctr"/>
            <a:r>
              <a:rPr lang="en-US" sz="47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47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en-US" sz="47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সুমন</a:t>
            </a:r>
            <a:r>
              <a:rPr lang="en-US" sz="47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সবসময়</a:t>
            </a:r>
            <a:r>
              <a:rPr lang="en-US" sz="47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আয়ের</a:t>
            </a:r>
            <a:r>
              <a:rPr lang="en-US" sz="47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7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সঙ্গতি</a:t>
            </a:r>
            <a:r>
              <a:rPr lang="en-US" sz="47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রেখে</a:t>
            </a:r>
            <a:r>
              <a:rPr lang="en-US" sz="47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সংসার</a:t>
            </a:r>
            <a:r>
              <a:rPr lang="en-US" sz="47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চালানোর</a:t>
            </a:r>
            <a:r>
              <a:rPr lang="en-US" sz="47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47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7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47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F:\mobile\IMG_20150422_1956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6840" y="2377440"/>
            <a:ext cx="4480560" cy="3657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892723" y="3265051"/>
            <a:ext cx="5169877" cy="301444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20170" tIns="60085" rIns="120170" bIns="60085" rtlCol="0">
            <a:spAutoFit/>
            <a:scene3d>
              <a:camera prst="isometricOffAxis2Left"/>
              <a:lightRig rig="threePt" dir="t"/>
            </a:scene3d>
          </a:bodyPr>
          <a:lstStyle/>
          <a:p>
            <a:pPr algn="ctr"/>
            <a:r>
              <a:rPr lang="en-US" sz="47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এজন্য</a:t>
            </a:r>
            <a:r>
              <a:rPr lang="en-US" sz="47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47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ডায়েরিতে</a:t>
            </a:r>
            <a:r>
              <a:rPr lang="en-US" sz="47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আয়-ব্যয়ের</a:t>
            </a:r>
            <a:r>
              <a:rPr lang="en-US" sz="47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47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রাখেন</a:t>
            </a:r>
            <a:r>
              <a:rPr lang="en-US" sz="47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7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মাঝে</a:t>
            </a:r>
            <a:r>
              <a:rPr lang="en-US" sz="47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মাঝে</a:t>
            </a:r>
            <a:r>
              <a:rPr lang="en-US" sz="47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47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গরমিল</a:t>
            </a:r>
            <a:r>
              <a:rPr lang="en-US" sz="47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47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47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7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F:\mobile\IMG_20150422_1957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3520" y="2377440"/>
            <a:ext cx="4480560" cy="39928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1493521" y="1280161"/>
            <a:ext cx="2501319" cy="76767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120170" tIns="60085" rIns="120170" bIns="60085">
            <a:spAutoFit/>
          </a:bodyPr>
          <a:lstStyle/>
          <a:p>
            <a:r>
              <a:rPr lang="en-US" sz="4200" b="1" u="sng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ঘটনা</a:t>
            </a:r>
            <a:r>
              <a:rPr lang="en-US" sz="4200" b="1" u="sng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বর্ণনা-৩</a:t>
            </a:r>
            <a:endParaRPr lang="en-US" sz="4200" b="1" u="sng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8183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" dur="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307080" y="457201"/>
            <a:ext cx="5974080" cy="10325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20170" tIns="60085" rIns="120170" bIns="60085">
            <a:noAutofit/>
          </a:bodyPr>
          <a:lstStyle/>
          <a:p>
            <a:r>
              <a:rPr lang="bn-BD" sz="71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71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গত</a:t>
            </a:r>
            <a:r>
              <a:rPr lang="bn-BD" sz="71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কাজ </a:t>
            </a:r>
            <a:endParaRPr lang="en-US" sz="71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853440" y="5486400"/>
            <a:ext cx="10881360" cy="15544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0170" tIns="60085" rIns="120170" bIns="60085">
            <a:noAutofit/>
          </a:bodyPr>
          <a:lstStyle/>
          <a:p>
            <a:pPr marL="0" indent="0" algn="ctr">
              <a:buNone/>
            </a:pPr>
            <a:r>
              <a:rPr lang="en-US" sz="53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উপরিউক্ত</a:t>
            </a:r>
            <a:r>
              <a:rPr lang="en-US" sz="53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3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53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3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ঘটনার</a:t>
            </a:r>
            <a:r>
              <a:rPr lang="en-US" sz="53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3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প্রেক্ষিতে</a:t>
            </a:r>
            <a:r>
              <a:rPr lang="en-US" sz="53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3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স্প্রেডসিট</a:t>
            </a:r>
            <a:r>
              <a:rPr lang="en-US" sz="53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3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53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3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53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3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lang="en-US" sz="53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3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53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3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53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LG-BE320-2800-Ansilumen-800x600-3000 1-5000-Projektö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920240"/>
            <a:ext cx="6827520" cy="301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48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548640"/>
            <a:ext cx="9707880" cy="936951"/>
          </a:xfrm>
          <a:prstGeom prst="rect">
            <a:avLst/>
          </a:prstGeom>
          <a:solidFill>
            <a:srgbClr val="FF9999"/>
          </a:solidFill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120170" tIns="60085" rIns="120170" bIns="60085">
            <a:spAutoFit/>
          </a:bodyPr>
          <a:lstStyle/>
          <a:p>
            <a:pPr algn="ctr"/>
            <a:r>
              <a:rPr lang="en-US" sz="53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স্প্রেডসিট</a:t>
            </a:r>
            <a:r>
              <a:rPr lang="en-US" sz="53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3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53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3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53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3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উদ্দেশ্য</a:t>
            </a:r>
            <a:endParaRPr lang="en-US" sz="53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723150" y="1828800"/>
            <a:ext cx="11521440" cy="5486400"/>
          </a:xfrm>
          <a:prstGeom prst="rect">
            <a:avLst/>
          </a:prstGeom>
          <a:solidFill>
            <a:srgbClr val="99FFCC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20170" tIns="60085" rIns="120170" bIns="60085">
            <a:noAutofit/>
          </a:bodyPr>
          <a:lstStyle/>
          <a:p>
            <a:pPr marL="450639" indent="-450639" algn="just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700" kern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 </a:t>
            </a:r>
            <a:r>
              <a:rPr lang="en-US" sz="4700" kern="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বিপুল</a:t>
            </a:r>
            <a:r>
              <a:rPr lang="en-US" sz="4700" kern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kern="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পরিমাণ</a:t>
            </a:r>
            <a:r>
              <a:rPr lang="en-US" sz="4700" kern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kern="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উপাত্ত</a:t>
            </a:r>
            <a:r>
              <a:rPr lang="en-US" sz="4700" kern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kern="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700" kern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kern="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700" kern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kern="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700" kern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0639" indent="-450639" algn="just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4700" kern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 </a:t>
            </a:r>
            <a:r>
              <a:rPr lang="en-US" sz="4700" kern="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হিসাবের</a:t>
            </a:r>
            <a:r>
              <a:rPr lang="en-US" sz="4700" kern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kern="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700" kern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kern="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দ্রুত</a:t>
            </a:r>
            <a:r>
              <a:rPr lang="en-US" sz="4700" kern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700" kern="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নির্ভুলভাবে</a:t>
            </a:r>
            <a:r>
              <a:rPr lang="en-US" sz="4700" kern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kern="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700" kern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0639" indent="-450639" algn="just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4700" kern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 </a:t>
            </a:r>
            <a:r>
              <a:rPr lang="en-US" sz="4700" kern="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সূত্রের</a:t>
            </a:r>
            <a:r>
              <a:rPr lang="en-US" sz="4700" kern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kern="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700" kern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kern="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700" kern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700" kern="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4700" kern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kern="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স্বয়ংক্রিয়ভাবে</a:t>
            </a:r>
            <a:r>
              <a:rPr lang="en-US" sz="4700" kern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kern="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700" kern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0639" indent="-450639" algn="just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4700" kern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 </a:t>
            </a:r>
            <a:r>
              <a:rPr lang="en-US" sz="4700" kern="0" dirty="0" err="1"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4700" kern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kern="0" dirty="0" err="1"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4700" kern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kern="0" dirty="0" err="1"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4700" kern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kern="0" dirty="0" err="1"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4700" kern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kern="0" dirty="0" err="1"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4700" kern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kern="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700" kern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kern="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700" kern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kern="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700" kern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kern="0" dirty="0" err="1">
                <a:latin typeface="NikoshBAN" pitchFamily="2" charset="0"/>
                <a:cs typeface="NikoshBAN" pitchFamily="2" charset="0"/>
              </a:rPr>
              <a:t>প্রক্রিয়াকরণে</a:t>
            </a:r>
            <a:r>
              <a:rPr lang="en-US" sz="4700" kern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kern="0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700" kern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kern="0" dirty="0" err="1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4700" kern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kern="0" dirty="0" err="1">
                <a:latin typeface="NikoshBAN" pitchFamily="2" charset="0"/>
                <a:cs typeface="NikoshBAN" pitchFamily="2" charset="0"/>
              </a:rPr>
              <a:t>লাগে</a:t>
            </a:r>
            <a:r>
              <a:rPr lang="en-US" sz="4700" kern="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0639" indent="-450639" algn="just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4700" kern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 </a:t>
            </a:r>
            <a:r>
              <a:rPr lang="en-US" sz="4700" kern="0" dirty="0" err="1">
                <a:latin typeface="NikoshBAN" pitchFamily="2" charset="0"/>
                <a:cs typeface="NikoshBAN" pitchFamily="2" charset="0"/>
              </a:rPr>
              <a:t>ডাক</a:t>
            </a:r>
            <a:r>
              <a:rPr lang="en-US" sz="4700" kern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kern="0" dirty="0" err="1">
                <a:latin typeface="NikoshBAN" pitchFamily="2" charset="0"/>
                <a:cs typeface="NikoshBAN" pitchFamily="2" charset="0"/>
              </a:rPr>
              <a:t>যোগাযোগের</a:t>
            </a:r>
            <a:r>
              <a:rPr lang="en-US" sz="4700" kern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kern="0" dirty="0" err="1">
                <a:latin typeface="NikoshBAN" pitchFamily="2" charset="0"/>
                <a:cs typeface="NikoshBAN" pitchFamily="2" charset="0"/>
              </a:rPr>
              <a:t>ঠিকানা</a:t>
            </a:r>
            <a:r>
              <a:rPr lang="en-US" sz="4700" kern="0" dirty="0">
                <a:latin typeface="NikoshBAN" pitchFamily="2" charset="0"/>
                <a:cs typeface="NikoshBAN" pitchFamily="2" charset="0"/>
              </a:rPr>
              <a:t> ও ই-</a:t>
            </a:r>
            <a:r>
              <a:rPr lang="en-US" sz="4700" kern="0" dirty="0" err="1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4700" kern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kern="0" dirty="0" err="1">
                <a:latin typeface="NikoshBAN" pitchFamily="2" charset="0"/>
                <a:cs typeface="NikoshBAN" pitchFamily="2" charset="0"/>
              </a:rPr>
              <a:t>ঠিকানার</a:t>
            </a:r>
            <a:r>
              <a:rPr lang="en-US" sz="4700" kern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kern="0" dirty="0" err="1">
                <a:latin typeface="NikoshBAN" pitchFamily="2" charset="0"/>
                <a:cs typeface="NikoshBAN" pitchFamily="2" charset="0"/>
              </a:rPr>
              <a:t>ব্যবস্থাপনা</a:t>
            </a:r>
            <a:r>
              <a:rPr lang="en-US" sz="4700" kern="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700" kern="0" dirty="0" err="1"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4700" kern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kern="0" dirty="0" err="1">
                <a:latin typeface="NikoshBAN" pitchFamily="2" charset="0"/>
                <a:cs typeface="NikoshBAN" pitchFamily="2" charset="0"/>
              </a:rPr>
              <a:t>সহজে</a:t>
            </a:r>
            <a:r>
              <a:rPr lang="en-US" sz="4700" kern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kern="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700" kern="0" dirty="0">
                <a:latin typeface="NikoshBAN" pitchFamily="2" charset="0"/>
                <a:cs typeface="NikoshBAN" pitchFamily="2" charset="0"/>
              </a:rPr>
              <a:t>।</a:t>
            </a:r>
            <a:endParaRPr lang="en-US" sz="5300" kern="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04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733800" y="548640"/>
            <a:ext cx="4480560" cy="1213950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bn-BD" sz="7100" dirty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60120" y="4480561"/>
            <a:ext cx="10774680" cy="3383775"/>
          </a:xfrm>
          <a:prstGeom prst="rect">
            <a:avLst/>
          </a:prstGeom>
        </p:spPr>
        <p:txBody>
          <a:bodyPr wrap="square" lIns="120170" tIns="60085" rIns="120170" bIns="60085">
            <a:spAutoFit/>
          </a:bodyPr>
          <a:lstStyle/>
          <a:p>
            <a:r>
              <a:rPr lang="en-US" sz="53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5300" dirty="0" err="1">
                <a:latin typeface="NikoshBAN" pitchFamily="2" charset="0"/>
                <a:cs typeface="NikoshBAN" pitchFamily="2" charset="0"/>
              </a:rPr>
              <a:t>স্প্রেডসিট</a:t>
            </a:r>
            <a:r>
              <a:rPr lang="en-US" sz="53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3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5300" dirty="0">
                <a:latin typeface="NikoshBAN" pitchFamily="2" charset="0"/>
                <a:cs typeface="NikoshBAN" pitchFamily="2" charset="0"/>
              </a:rPr>
              <a:t>?</a:t>
            </a:r>
            <a:r>
              <a:rPr lang="en-US" sz="5300" dirty="0">
                <a:latin typeface="NikoshBAN" pitchFamily="2" charset="0"/>
                <a:cs typeface="NikoshBAN" pitchFamily="2" charset="0"/>
              </a:rPr>
              <a:t> </a:t>
            </a:r>
            <a:endParaRPr lang="en-US" sz="5300" dirty="0">
              <a:latin typeface="NikoshBAN" pitchFamily="2" charset="0"/>
              <a:cs typeface="NikoshBAN" pitchFamily="2" charset="0"/>
            </a:endParaRPr>
          </a:p>
          <a:p>
            <a:r>
              <a:rPr lang="en-US" sz="5300" dirty="0">
                <a:latin typeface="NikoshBAN" pitchFamily="2" charset="0"/>
                <a:cs typeface="NikoshBAN" pitchFamily="2" charset="0"/>
              </a:rPr>
              <a:t>২। ২টি </a:t>
            </a:r>
            <a:r>
              <a:rPr lang="en-US" sz="5300" dirty="0" err="1">
                <a:latin typeface="NikoshBAN" pitchFamily="2" charset="0"/>
                <a:cs typeface="NikoshBAN" pitchFamily="2" charset="0"/>
              </a:rPr>
              <a:t>প্রাচীন</a:t>
            </a:r>
            <a:r>
              <a:rPr lang="en-US" sz="53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300" dirty="0" err="1">
                <a:latin typeface="NikoshBAN" pitchFamily="2" charset="0"/>
                <a:cs typeface="NikoshBAN" pitchFamily="2" charset="0"/>
              </a:rPr>
              <a:t>গণনা</a:t>
            </a:r>
            <a:r>
              <a:rPr lang="en-US" sz="53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300" dirty="0" err="1">
                <a:latin typeface="NikoshBAN" pitchFamily="2" charset="0"/>
                <a:cs typeface="NikoshBAN" pitchFamily="2" charset="0"/>
              </a:rPr>
              <a:t>যন্ত্রের</a:t>
            </a:r>
            <a:r>
              <a:rPr lang="en-US" sz="53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3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53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3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3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5300" dirty="0">
                <a:latin typeface="NikoshBAN" pitchFamily="2" charset="0"/>
                <a:cs typeface="NikoshBAN" pitchFamily="2" charset="0"/>
              </a:rPr>
              <a:t>৩। ১টি </a:t>
            </a:r>
            <a:r>
              <a:rPr lang="en-US" sz="5300" dirty="0" err="1">
                <a:latin typeface="NikoshBAN" pitchFamily="2" charset="0"/>
                <a:cs typeface="NikoshBAN" pitchFamily="2" charset="0"/>
              </a:rPr>
              <a:t>ওয়ার্কসিটে</a:t>
            </a:r>
            <a:r>
              <a:rPr lang="en-US" sz="53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300" dirty="0" err="1">
                <a:latin typeface="NikoshBAN" pitchFamily="2" charset="0"/>
                <a:cs typeface="NikoshBAN" pitchFamily="2" charset="0"/>
              </a:rPr>
              <a:t>কতটি</a:t>
            </a:r>
            <a:r>
              <a:rPr lang="en-US" sz="53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300" dirty="0" err="1">
                <a:latin typeface="NikoshBAN" pitchFamily="2" charset="0"/>
                <a:cs typeface="NikoshBAN" pitchFamily="2" charset="0"/>
              </a:rPr>
              <a:t>সারি</a:t>
            </a:r>
            <a:r>
              <a:rPr lang="en-US" sz="53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300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5300" dirty="0">
                <a:latin typeface="NikoshBAN" pitchFamily="2" charset="0"/>
                <a:cs typeface="NikoshBAN" pitchFamily="2" charset="0"/>
              </a:rPr>
              <a:t>? </a:t>
            </a:r>
            <a:endParaRPr lang="en-US" sz="5300" dirty="0">
              <a:latin typeface="NikoshBAN" pitchFamily="2" charset="0"/>
              <a:cs typeface="NikoshBAN" pitchFamily="2" charset="0"/>
            </a:endParaRPr>
          </a:p>
          <a:p>
            <a:r>
              <a:rPr lang="en-US" sz="5300" dirty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5300" dirty="0" err="1">
                <a:latin typeface="NikoshBAN" pitchFamily="2" charset="0"/>
                <a:cs typeface="NikoshBAN" pitchFamily="2" charset="0"/>
              </a:rPr>
              <a:t>স্প্রেডসিট</a:t>
            </a:r>
            <a:r>
              <a:rPr lang="en-US" sz="53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300" dirty="0" err="1"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53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300" dirty="0" err="1"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53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300" dirty="0" err="1"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lang="en-US" sz="53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3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300" dirty="0">
                <a:latin typeface="NikoshBAN" pitchFamily="2" charset="0"/>
                <a:cs typeface="NikoshBAN" pitchFamily="2" charset="0"/>
              </a:rPr>
              <a:t>?</a:t>
            </a:r>
            <a:endParaRPr lang="en-US" sz="53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2" descr="E:\MOTIAR\D,contennt Picture 2\team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1" y="2103120"/>
            <a:ext cx="3200399" cy="219456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96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934200" y="1097280"/>
            <a:ext cx="4693920" cy="6217920"/>
          </a:xfrm>
        </p:spPr>
        <p:txBody>
          <a:bodyPr lIns="120170" tIns="60085" rIns="120170" bIns="60085"/>
          <a:lstStyle/>
          <a:p>
            <a:pPr>
              <a:lnSpc>
                <a:spcPct val="90000"/>
              </a:lnSpc>
            </a:pPr>
            <a:endParaRPr lang="en-US" sz="37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37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bn-BD" sz="37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bn-BD" sz="37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bn-BD" sz="37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 marL="450639" indent="-450639">
              <a:defRPr/>
            </a:pPr>
            <a:endParaRPr lang="en-US" sz="2400" dirty="0" smtClean="0">
              <a:ln/>
              <a:solidFill>
                <a:srgbClr val="009900"/>
              </a:solidFill>
              <a:latin typeface="NikoshBAN" pitchFamily="2" charset="0"/>
              <a:cs typeface="NikoshBAN" pitchFamily="2" charset="0"/>
            </a:endParaRPr>
          </a:p>
          <a:p>
            <a:pPr marL="450639" indent="-450639">
              <a:defRPr/>
            </a:pPr>
            <a:endParaRPr lang="en-US" sz="2400" dirty="0" smtClean="0">
              <a:ln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450639" indent="-450639">
              <a:defRPr/>
            </a:pPr>
            <a:r>
              <a:rPr lang="bn-BD" sz="2400" dirty="0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400" dirty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dirty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dirty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400" dirty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2400" dirty="0">
              <a:ln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450639" indent="-450639">
              <a:defRPr/>
            </a:pPr>
            <a:r>
              <a:rPr lang="en-US" sz="2400" dirty="0" err="1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400" dirty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400" dirty="0" err="1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চতুর্থ</a:t>
            </a:r>
            <a:endParaRPr lang="en-US" sz="2400" dirty="0">
              <a:ln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450639" indent="-450639">
              <a:defRPr/>
            </a:pPr>
            <a:r>
              <a:rPr lang="en-US" sz="2400" dirty="0" err="1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400" dirty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2২</a:t>
            </a:r>
          </a:p>
          <a:p>
            <a:pPr marL="450639" indent="-450639">
              <a:defRPr/>
            </a:pPr>
            <a:r>
              <a:rPr lang="en-US" sz="2400" dirty="0" err="1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dirty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৫০ </a:t>
            </a:r>
            <a:r>
              <a:rPr lang="en-US" sz="2400" dirty="0" err="1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2400" dirty="0">
              <a:ln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450639" indent="-450639">
              <a:defRPr/>
            </a:pPr>
            <a:r>
              <a:rPr lang="en-US" sz="2400" dirty="0" err="1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2400" dirty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endParaRPr lang="bn-BD" sz="2400" dirty="0">
              <a:ln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90000"/>
              </a:lnSpc>
            </a:pPr>
            <a:endParaRPr lang="bn-BD" sz="24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173480" y="1097280"/>
            <a:ext cx="5227320" cy="6126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0170" tIns="60085" rIns="120170" bIns="60085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endParaRPr lang="en-US" sz="37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en-US" dirty="0" err="1">
                <a:latin typeface="Nikosh" pitchFamily="2" charset="0"/>
                <a:cs typeface="Nikosh" pitchFamily="2" charset="0"/>
              </a:rPr>
              <a:t>মোছাঃ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পারভীন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আক্তার</a:t>
            </a:r>
            <a:endParaRPr lang="en-US" dirty="0"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600" dirty="0" err="1">
                <a:latin typeface="Nikosh" pitchFamily="2" charset="0"/>
                <a:cs typeface="Nikosh" pitchFamily="2" charset="0"/>
              </a:rPr>
              <a:t>ফুলহরি</a:t>
            </a:r>
            <a:r>
              <a:rPr lang="en-US" sz="2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>
                <a:latin typeface="Nikosh" pitchFamily="2" charset="0"/>
                <a:cs typeface="Nikosh" pitchFamily="2" charset="0"/>
              </a:rPr>
              <a:t>মাধ্যমিক</a:t>
            </a:r>
            <a:r>
              <a:rPr lang="en-US" sz="2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>
                <a:latin typeface="Nikosh" pitchFamily="2" charset="0"/>
                <a:cs typeface="Nikosh" pitchFamily="2" charset="0"/>
              </a:rPr>
              <a:t>বিদ্যালয়</a:t>
            </a:r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100" dirty="0" err="1">
                <a:latin typeface="Nikosh" pitchFamily="2" charset="0"/>
                <a:cs typeface="Nikosh" pitchFamily="2" charset="0"/>
              </a:rPr>
              <a:t>pervinakta</a:t>
            </a:r>
            <a:r>
              <a:rPr lang="bn-BD" sz="2100" dirty="0">
                <a:latin typeface="Nikosh" pitchFamily="2" charset="0"/>
                <a:cs typeface="Nikosh" pitchFamily="2" charset="0"/>
              </a:rPr>
              <a:t>r</a:t>
            </a:r>
            <a:r>
              <a:rPr lang="en-US" sz="2100" dirty="0">
                <a:latin typeface="Nikosh" pitchFamily="2" charset="0"/>
                <a:cs typeface="Nikosh" pitchFamily="2" charset="0"/>
              </a:rPr>
              <a:t>1984@gmail.com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Nikosh" pitchFamily="2" charset="0"/>
                <a:cs typeface="Nikosh" pitchFamily="2" charset="0"/>
              </a:rPr>
              <a:t>Mobile: </a:t>
            </a:r>
            <a:r>
              <a:rPr lang="bn-BD" sz="2400" dirty="0">
                <a:latin typeface="Nikosh" pitchFamily="2" charset="0"/>
                <a:cs typeface="Nikosh" pitchFamily="2" charset="0"/>
              </a:rPr>
              <a:t>01735275175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lIns="120170" tIns="60085" rIns="120170" bIns="60085"/>
          <a:lstStyle/>
          <a:p>
            <a:fld id="{FD001031-A06E-4B86-9FCA-158417A87459}" type="datetime1">
              <a:rPr lang="en-US" smtClean="0"/>
              <a:pPr/>
              <a:t>2/9/2020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lIns="120170" tIns="60085" rIns="120170" bIns="60085"/>
          <a:lstStyle/>
          <a:p>
            <a:fld id="{B26EFD1D-6E81-4B63-8A69-79648248B86E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490" y="2215098"/>
            <a:ext cx="1873301" cy="23569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00600" y="577536"/>
            <a:ext cx="3520440" cy="936951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pPr algn="ctr">
              <a:buNone/>
            </a:pPr>
            <a:r>
              <a:rPr lang="en-US" sz="53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পরিচিতি</a:t>
            </a:r>
            <a:endParaRPr lang="en-US" sz="53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07480" y="1946359"/>
            <a:ext cx="133350" cy="5277401"/>
          </a:xfrm>
          <a:prstGeom prst="rect">
            <a:avLst/>
          </a:prstGeom>
          <a:solidFill>
            <a:srgbClr val="92D050"/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147876" tIns="73940" rIns="147876" bIns="73940"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2215098"/>
            <a:ext cx="2042225" cy="235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10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8125" y="914400"/>
            <a:ext cx="6827520" cy="1337061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bn-BD" sz="79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79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AutoShape 2" descr="data:image/jpeg;base64,/9j/4AAQSkZJRgABAQAAAQABAAD/2wCEAAkGBxQTEhQUExQWFhUXFxwaGBgYGB8cGBsfGRofGhsfGxoeICggHB4lGxwcIjEhJSorLi8uGh8zODMsNygtLiwBCgoKDg0OGxAQGzQkHyQsLDQ0LCwsLDQsNCwsLCwsLCwsLy8sLCwsLCwsLCwsLCwsLCwsLCwsLCwsLCwsLCwsLP/AABEIAMIBAwMBIgACEQEDEQH/xAAcAAABBQEBAQAAAAAAAAAAAAAAAgMEBQYHAQj/xAA+EAACAQMCBQEGBAYCAgEDBQABAhEAAyESMQQFIkFRYQYTMnGBkaGxwfAUI0JS0eEH8WJygpKTohUWM1Nj/8QAGQEAAwEBAQAAAAAAAAAAAAAAAAECAwQF/8QALhEAAgICAgECBAUEAwAAAAAAAAECEQMhEjFRBEETImHwFDKBweGRodHxQlJx/9oADAMBAAIRAxEAPwDlnBctbTdf3lsWlOlmzjXjoBGoahI2Ewe1PnjwgFuzassBKa4Ll9WNSls29iQv/l6TVSLQbUFZmJJxpmc4Mk7nz2mpHBcHrRkhlvJreW6V0qANOe+oMIjJOdqmrJ7J/GcSr2VV7A96NTM4uASuxKgZ1A/+0gHECqf+DGpwzaFU6ciWJ/tCg5zuQY77kAtwfdlm0kTAAYBlJ6gdHdckTEDbGJk8n4UMSxEgK0gKHIGmCxQ9hODjMd4BIxroaVEng7tsSA5UohYXMq2oLgLBHeQDiZzTvGcaLrTZV3f4rjMNIxiSqsRA/uOc1UJZLmFEDeSNoHcgY3/EUWuMcBwpI1ZOnG3mO0fPv5p0Kh67ZZn0qZYYMmDgR5zAB2pzguNe2hQFRDaoYA5UZAO4DD7xg71CS8YnW2rAjPwx5nsQuI8eKLVwAg+uRgCJ2B/0KY60X9y5bJF22s9RJtkliFY7J/UQDIye67EEm94bjdC6bTh9aiPeHqI/AKwJKn/1np2rHG6AxhIXUCVYyfXrABjfadxvArU8l4crD+6dU16WIUMBAmFOkgmPmYkRNZSguJHRr+Rq1m2A1rSbgDEN8QEAqQO+5hoGK1HJeOJuD3ZMlTgSDjcQN9pA9MbzWFs8y1RrHUuS2QVg6VYgAH9R3AitBym8Pd6H6dTHpEzOOoE7Y75GKwhCpW0TZ0HlHPASskQwEjxjtk/P6/ONPXPvZvlTOAQoNueobAHvgmQQuP8Aut/bWBEzXazSIqiiikUFFFFABRRRQAUUUUAFFFFABRRRQAUUUUAFFFFABRRRQBGvceikqxgj0NFZ/mB4j3jwGicROw2oqeX0L4ryfKguszi4zjUxA3A8bxAA28Vu7Lr/AALFkVw4Nssyg+7galuB11ahbJaEAEz33GCsWWuSsk6EMbQApk5JEDJ+uO9aK5xnu7VpXtysFlAK6g2JInqVZWCpBBA8wQdMxaD2im1c4u3aZDZAt4uWhr6wp/lkhipHnVJWd81H9kuavZuj3bW0DWyt0sJBXV1Sp+IhQGhSJjfevb1tWt3Sp6nZVWW6pcgmSTLA+SSRG25qifWhIMAznAkEfiN6pO9jW0ar2o5hZW6gVhcfDXroLKdWokpoZYGhelfiEBewM45myYwPH6Uu++oyd+58nc/nSnRZbQWYCIJAU+MqCe57E0DQ3r37z5FLt2yYgSTtGTj996TbtlpgEwJMCYA3J9Kc97tgKogGO+Nz5O9AyTwXEW1jUqkgEkvLBiJAUAbCDv5A2FSV5i1wBHLaADpUMdIIXJA2GYP3Heq0hSHyQRlQBg5z3wIyN9oqW/BKj+7uNJKA9GQC6hgJjJyAYkT3jNNKyWkaT2ZW28W7huKjABnTqYDUJ0rtJOPqPOdl/Ai1cYe9a9cFwC2xGonIEGSQOmCMx6YrH+z1+2rlGUaW+EqveBODMnAIA2n7a7guCcXDcVGWwrAe8iFYyCCJ9DM5HmkruqM2zq3szy+9ZJDCFxMmZgQY8Z9BP0zpKqOQ8cGS2skysgk7wYxIBO3ireg1XQUUUUDCiiigAooooAKKKKACiiigAooooAKKKKACiioXMn2UHc5E7iDgdxmMxSYBe5pbVtLGD5O207/5/wAUXOaW4OlgxAG3/ltMea5r7cczYIrgrctTBZGDg/IwNwNogZgmsq3tCy3Qlq8qrcEIQWAz2aBJAwpxBIx2rJueybOicb/yFpuMoQAAxDb485orC8Xfs23ZLlriLrg9Vy2UCMTklQcxNFZc8hXJHKuXcu122fqGlkyF/pZtBYd2IfSNI7t9uwX+AtL7t04R3s3bBLXQWuoz2cqz+9hbIy5OqIEgxNcpTjLipwqElkRtSISFtnW6sylgQRJUEyf6RtXdeMuC7yw3rVwOSrOyamFhiSey6I1kghYDdgNVdsaIkcP4bk3vL+m0xa0bwQkMGuEnUelFJa4YDAMoIJA8xVTzSxocgFmEnrZSpJnqnVkwZGQMg4rbcx4Nv4b+KQuDq6bhW5afog6QVSC3Q0HYHUNUrmo9oEsEAcNb0CWJFxpuMYPUxkjaYXJGk5JcgSUjK65OZO/fua9v3i7Fm3YycAZPoMUu3aBkkwAO2+8YHekmwckA6Q0aiMTuATsDAJj0NAyUbY0g6QIUTEk5nJ8H6gY2qERUnh+ELBjq2G2STMaRA8kj0/CmLtoqxU7gwR+8UhId4ZwuTB+cgjeCI9Y+1O27Za6Am7GR5mfXO9MJEHVG2PUzUotpOrOQCDqAMglQVjcAj86Yjb+yHs1cvMWlGJ1FyzjQFQxqJEtJzAjdZJjB013mQU/wrpd02yyOzuGKwynAHTMqNRU5A9a51yjj7isj2iQyhtUbjBDb9oMwPGfToPsPxurine+i3A4dWZlQxncMcHaMzsN9qqL39TJ+DtPKPde7UWSugAQFiBgY/wC81OrE+wg0nIIBBCHEMPpOqIOZ7DattRJUzWLtBRRRUlBRRRQAUUUUAFFFFABVPz1mQG5qhRExv6ASe5/TerTiHIViBJAJA3n6d659zfnd1LlxrqMQunoIIHxEGDI798jp9KKsmTNPwvtApVSWGcwd/rBgfWrTheOVwMgE9q5xy/ikKtcugDLQI6V6jtsDsdhid4p7h+MQPrFxmVtgYMCBnOO/qMeTXP8AGalXj6EqTOl0VVcr5gXiWUjTjcNIxkHORBqwfiVAJLAACZJgV0FpirrQP2fwrOcw5kBIBaFjWdmM9lxjMCY79qrvaX2zS0dKeUJJmAr5E4OTsV3rl3OPaW4Ljmy0k9G8naFgwCCASZztviubI5TfGP8AX/BLkTPa6866IIBOlktkA95AGuRPVg/gRWa5H7O3mGu/Is28GGHvAGcKRbXMNkmI2k1qeW8u4dgov3WV2JYqFRoVZ6U1pALDrUkggRiYpJ5WLtz+Fs3Rw1v3oeHaYQYOp2eQ0DVpWdTMswFrXGuFJsSZK4McR7tPc8f/ACtI0azLR8428ekUVEv8ouWj7tSrKkKGFwQdIiR/NXx4FFc7We9NF/J4Od8o5hbsoddubqBXtOD8Lhxc6tUgjSIgAZJHcmt4n/Iq2QNLFvf6rrWdJRbLXGNwqWMKxZSpFxQIM/3GMDzJPe62DOSlodLBcBG0wCpMqBsai8Vxeu2AFgyrEZ0qQoSVzHUACcbqMxt0qVons0vFe0LXLV4XOIvPbIPQQpEkMVAMjSms7qJg4FZTjeN1IqR8JJnEmciY7jPrJNRlecTgkTP514RqPSp7CBJnt/umlQ0qDUNIjeTJ7mYH+fvXiMex+n7+tNmnDbxqBqih5LmqA5nSoCiQBEkkT5ljn1M1M5stpgrWS+SQ4ZgxmZkQACJJ/ZqsU7ZI80+eKzqMEwB8PcDfff13pNbsQwthjGDmfwEn8KlcMgIBbsDAidUdj8qXcYArqkg53kAE49RmcQMRG+ZXCMpGjp1H4XBIEATpiMydyTIkeKAfRJ4Th1BVQ8KQCGIETA1avUE4B7EVuPYIr/FoLrG5awDkxJEn4d87/Wubm4ykrEA5K5zjwMZjftnatLyjng+GGECVO+wicZIzt6Cn9TKXk+oODsWwAUCxJMjOSerPqakVzb2A9qv5ZVlktLjRksWPbPj9PNdGs3QwkfmDB7gxiRQaRlaF0UUUFBRRRQAUUUUAFFM8VxS21LMYA+9Vl/nqdJRgd5UwD6HJB3280Ccki5rGf8jco97Y97bj3igk5+JdJmM9vTJqHzr2xdWKqp0yF8EgnJM7YmPJxVd7N+3ZLMjqxU4XA94GYfaMA95kfKiL2TzTMRea5dtglgughGzBDFie+7FtZmDlRvM1Y8wufw9qzBS5cAggKwuHXgHBh/mR322n32oS0E0q6hz1OkFYj4YAwSqwpMnecZqo4bmrW76vbu/AFChyTJktG0ACFMCMwczSlJXrog3vspya+bgg/wArIl+pgxGsjaCZJIwInvFbJ+Vm4hDDJcapOSA2MZAGmDv2rn6f8hX2OYJQZgwoMgZHcR+kya03Ked3JcIvvbzkmNQ0/DIBM/2iYgETHgVPKI1Rm/abkBtWbiXLrEuyAuAswrHRJM+QpIAggEwJqv8AZTl3DdNwJ75kuF3YkK4CshRlU6WmPdzkr1kdzUj2htPflheKszahK4RkVmtmAZBLQAROmY7xWeu8j4hwGLN1odZChm1BQztIw2q6SNJOI1blYmOeP/jA2vNuC4e2bvE2xb/lKCyozZVm94q6REgALERAAGINc84Hmvvb1y7aW2WdEnFwKqpAILCJMKNTTkd5OGOc3FSwq2kuJcZupLkdS3AoUKW0NCtCiVJicwM5nhr7e6YBlUWyRcAKyUZggiTqcgmIUbZJ8TTnuyls0B5zxckpcXSSSBqOATIGDEiY+lFRuC4y8EWOCS7I1a9XEdWrqnodUnP9IAop8fqLZm+J4px06tUroMQykEhgoxJyBPqKjXC2nSQOnJkDVjpiTnvsJqx5jwigABgzapdgAAJgKAe57nbcfSrurpH1xn75H0P2q4NNaKQiwhdltju0DbdoG/jak6YE+f03r1lAiDkiflvg/vvRiB5/LJ/1VlDc08R0jH7zSSfMGnb0aEG0jP6H5b0mAwuNx8/32pRM47j9B/qvbpJCk+Pvnf1pNtgCCRI8bT9qYAwEev5+fxqTwN8DDAkfPt48x6CmreYnbY/+IGcfj+NP37cLGDB6CCJIMbjc4g+n5IQi7eBcnTAJkxkROw9MfnVnw3Gm3pKxB6YgwpJMxjfSRsfET2qEC6TqJn+nx6znH2p/h7AAl4AJEGdj6gZ7jbz2poTR0z2b9o7oOrrZZEkEk7bhfkfPfYRXdPZ6/rsKcnEEkyWxucDMelfMXKVCkOgyfi6iCJ+kYOZx9c19A/8AG1i4nDabl1XzIAOoiROSMDMiB4paM8apmuooopmwUUUUANcTxC21LNsPufQDuT4rNN7Vln0qgWD1AkaoG5Gw+hrScQqsCpgmNsT4kVkOe8qt8Pw7OxuEmQMjDZIJIA+3y8VSoiV+wx7RW7t1feqy+7gQWIgHuG074z5xg1n25tatI6wHJHXcIM+pB7geR61IXm6Dh2VyfeYCzmAR6GCfUjxk1m+L5iTbuWx7sLsFZ1LgkTIyAQY8zjNDfsZM94X2gS4zi3w6OZgnViMdyIxG3jzNQOCce8N0IrOrgAIGnqDQwAwQsA/Mz6Bwey119CC44U5aVUKMSTBbqwDjuYE5lby1wdjg5dGJd9SFAxgxEkDeZnIAGTtWeTildgY32lA1a7jMrsY6lkE5ORvuTme0xuKh3byIA2CIDNpPSSnSo6hqClgQTEwMjNaHmHHWb6j3mgMRmfMiZbsZCnq+9VHMOU2VsOEYNcDMRGQRGowZzged19axUvYpDXA8erOALarpAYlhhAGAAVdi2B1bwPNbn2a9ov4XgjaRwzNlXMEkvhu5b4urV+Fc24Z2R8x0HKkdgMNjOJk+gG9W/s9ztT0HT1uq69I6AdQcmCJP9IzkP2ipcpRWhdGs4Ll7s9ssyrZKhmcRqOk5XQCFEkxmQIyalcRaUsrOxRA38wRqXTp1KGVBEAgmJMmO9VN3mum0fd6eHCL0gELrwQ2RBHcE5OfODTn2kA/k8UHe2bmll/rIGWhgoJUzkTJ1LisL+Iqr9SkZv2llrzEt7y4x0rbLlrgIJBP8saNwenUTtk0i1yrifcsAty2jqsq7aRcAJKwCAGHvMjPf0MaHmPBWb9x+Ls8RodVRxaZCGBVdSlTqGpRnSw/tHc1mLfEkWnVhqtx8R1SCCIIglQYBGQcO30601H5UVZu+A/445kttV92piY/nBcTjDQRjyKK54vNuJXFu7d0D4YuOoj0UPAoq/l+2FDHMeLU9IGCZ+Niu5MxOWyc53PzqJwqAnqHS2J2jxnt4n50vi0bXGJbwIGTOJAgfLHrSBZ6SxkLMTG5Pbt2k/wDc00kkUhprZBziDH2p4JKKYMAZIEjLbTsO5ouDXbD7sp0n5RKn54YfQVHamMcRQZE5xG+fl++9TWsjSjlgF0adiTI3gRnfz+ks8DwTO0CRCljnbSD9sA037xiG7gAZIkqAQBp8dtvNICbxHEqVddKgf0BTMQdy252id4+dVmgk+PninrtuMNIPpB7SQfWSMdsjcUyG/wCqaQCio0TIkHbvkflj8fWvARGCZ8dvQ0/f4OADkEgGGEbgbHvv3jtvXlmypWSSpG537xgY2Md5zRYhm84MQIxn50kKdvr/AIP414wpSNGZjzG9MZfezVwoQVC+WJ/tBBjHYmBmY8HFde9leO92bJsCWdutQZJhRusbZB9JwIrkXImJK25gMM4HqTBIgHpEHO/31Ka+HlgWZkYI5JGjQcABjEEjsp2VidpGMvzEpb2fRdrjlYSNR8wrH9KqOZe2XC2jpDNcf+y2pJ9Z/fauQJzW7DWmuEW9QJtq0bZKk6pIOxzsO1WPLeYW7caLcY3kSYzJaZreFNWzs/DOtI6rwXtPYux7ssw7wJj5jcVYjj7f933BH6VxDiONWdSKyPBhlIU/gQDFWnK/by8hS1etG9rcIroALktgAiYPzxTaRS9N50bvnvEuLguWipAUiQQDOABtLZJxmsxz3+L0aX1amExqDrnvn4DmImMDbetLxiAqdS6oBIHrFYbmPtHeke4iMSmHMzpYepAmfkO5rmzZ3H5Ujmz4eHTH7XIrRVveXS106Tp1RbWOn4VzpB7AiY7YqFxXIdNxH4Zteq4DqNsEASQVCE7Z1GcYxtFS3uXMPMPEGGOnvssRIOxMYn5UleaooIJXWAARESdjI/UfavPj6rKnaf6HMl5HOKsQwVVAfuxEDAM/1QcHbtjxVLzC3xUFbeklyVkg4UyZYMQSdwYJnxVpc5sRgMoDLDGcBY29YI7U7w/EBZadxEfPxG5jIo+LO1IrijKc55bxKW1YDUNBDS0GSZyCBqHYSJjf0oOHugXhqdSoyrIpktA28icHefFdG5koZWhiylWVgNjIIyMn6/KsC3I+KRrSe7L2lZRqQBYyCGJA1euR/T99sOS+xcfBE4uy2tb1oYYhYE4IXI1aQdMAbjsScVM4LmF9VZml9ZZVAJzohzcx2VWWBuSxk4NNcJa93xF/hdelXJFm5cMD3iHozOkTDCQRk58U7zZryXLNnqVioyZ1QzMqnRJE6RgZGx3zWz2rHXuWqcrtW7Yu3AYTSzTxEM8ySgSOkFUbczg4MCqm9b4fiWNwoW+KbevsRGskY1TGTHwSZECrq/wFsFNSKymTcuOxuXYViFDScDStwHTkSDBgzT/xXDKp90lxVuYU6yTCHKmSd5yyiDKxvjCMrVq7EM8z4lbZW0yuFYaSYm4EA6hOBGFkjBGcwJpuP5lbaEsq1pQCQWcySwUEA9KgETLEZH42HMUuPcZbaEqmXAnQdZEYJOoSSQcA5xvMTj2t2+jSHtumn3jr1ocFojSOltUEiRkZrfGkqvstL3ZD4fiulZcDGxdgRGwj5UVuWsK5Le6mWJkpJOTliSJY7nAEzGIopPLHwafBf3Rz6xeDXAyoNIJ0gQCWZYidyJzGYnG+Y4vKEKEEHyMn5EGIyO1N3bilQBIif39fNJ99IhhPg9x/n6110QP2UlGQNOrqUAndRkEeqn6xTV1RiMwomN5Of1FLTh3w6ZAg6lxpI8/2n8+01JfhffmU0i7/AFWyQv1QkwZ307jtjZWM8skpw7MpPWQm8erY7iMf/KohuBhDb9j4G0VZcys6LNhIgkuWmAd1AlZ6SNo381WcXbAdtPwydJBmfFCEJukbznvvPr+NN706lzefB2A70i4hU5xsfvVDH0aEYE5JGCM48HaO32pd5cBsAf057/I/nXli1rBzBA8b+n2+mPWp/JroJb3ipcXRBlXYoohQwCMuxb1yMg0gStkCxbDMSCRAmdoO5OPHgV4EALBWDeMYMEdskjePvim7oIg6dOCAQCA0YJzv61Ie0ztqAln6oWG3J3Ak7j6YNAFlyohTqyIYL0iYOkjE4kEjxGProOOR3J0EvoEqjZBEj+qTkCJB8GDWV4S/cdtIfG0YBO+xj4jJ7yftWh5dzRk/sBkmGIQrjLOVgk7x8RzNRJbI1eyx4r2P9673CWGpiTiRjxiveF9ktEsHPwtuPKlfHrNSrXCv/TeukdovOftnan/4e5//AHXf/uv/AJrRS0e5HBFvkl/cp73seZj3nntOwqv5vypuFsMVc6jcQgr0kQDsZnvWoYXe1+96xdf/ADVTzm07J/Ne46BhOpmYDv5BB+oo5Ez9OlFuvYoOScXe99b1tc0611E3XiJzIDZHkYrecf7S3VIC2RaNzGoElAJkBowg3kgTjtmk8n5X7sa9NtV3AZSTEbySSD6b1R3ueO3EFb2q2pVjIDNLLtBPw+J9NxXHnanLSukeTmXSRouYcxJ/lq2SGyd8GJAiZ+lUnGc1NpSD1MVn0Xf+r5enY9qr+ZcXcus62xBUyZYARO2SARG49K9uXYtspIQmRKkuwAEooJkROZkEYAGKxjj0rMWyZw/OFWHuN0D+pA2mf/EnBn6xG1S154hvaNxpnBk9zqPTAnxI74qrs8A1tfd9Fx9JMLh1B/8A9NgSBuQPGZqHY5SdZZrhZZALEEwP7BBIJbt9I3rTjB9gma484UsSrCC2k6iR+JEbSYJ+U7VNfimbPYf+YAbHSAcRkD/JkVmOY8hQXOlf/NlDMNIjGMSMEk5OT9Jp5wnu1VrgJaFDrbLQSJA9T3gnM7E74uKa+XYzzm38PetXJtkgka2Q5lTB0yexEZiSudql2ubWeJtmw2m1ftW1/hrrQ2F6lV26mk4UOveJmmFcGF02oubCGUazjqXvMxBjbMmoje7W8qhF1ahqAnR0gAZJwfXyKcXumCIh4yLgFx1YoVt6zEadLEjSDJku+YnOSMVKRRZRQI13Qx0KwP8ALghT0kwzOoAG4CEmDEMe2CPavO6Kh1NpBxhidasVG8qCBOKb9ltMM11W98ye8DFJXTgQpY/HEEMB6SQTp00ouRS0y25jwiiwoK6QCVUzpwOkqBMmFMSds75rL8/Cg2RaHUiyxMAEnchf7e0fP5Vo+P4fXfNoPbS2to+7KjWXBAxpYiTA/ojcRtFYfnQa3eYS0qNJnMNvEkDtnFTgi2+x8m1RfWObvpEsJ74BorHrf8k0Vt+GC5eRXQAB/VmTuMjECO3mmzbKgMVwSQJGDgf5FXfG+zV1JOkaOpgSeogAxPiSNvX6iPzTg3AtL/SFOY8sZkSfE/IjtFbrJF9MXJFajFcqSCRB7SJ/EYr3iFkkydhM7zgH8Zx6VO4Dl5e4VkkqJUHafiAkkYmcjx61cp7PtcUIGwXLMSud4MHJxmPmRmlLLGL2wckhPtGqi2g3doA8KNRZoH9xYgHxoI71nOITqgNrjdv9yfvNWvOgysxDHSjDSIwoBOkHfURn7+pqDad3caRpDODMDuT3AGN/SnF6sdkewhR11CPnsZx9vWveIsxAk94naPM7ef8A6a0PDcqDHTeLKhHTpziAQc+JE+sjtVnb9kzBFt1cGAC2HXuYO2871nL1EIvbFZlLtvSMN0xA6YBG5Ejcz5qIkqxCEzEeucEeua2vF+xLB1i4IkHTHfGoAk/L0yfSU3vYwEAqzKZmCsjf0jbb5Ul6rF5EpJGY5hxDFbaMCFC9AJGEJGyjAJcMT3kmfNI4JckuxUAGI3mO3z8mtZY9nAH0u66tBCgrEzqk5mJ1TjvT55CggXLpMzkt+M+hHnsaUvVY+kOU0UvIrdu5buByNjpUqGJYHUSAIIkd5HcA4ivW5JcU2rwE9QkIdLY3baQNpEHer/g/Z2xbuafftJUYnG5IIjtI2z+NSeS6H4x0WYGLhIGkRgKTOdjGBHmIiFmuT4kxty0c85hxFxrjKzs0MQJOMbY2FWPIea30LqHaBadoPUAQhKkTtmPvU2/7JXrzFrarlmJlxME4/DFXHs/yLibKXhc1AKupNBDDESGjIWJBzEma6pSpWdnHLGVoxI4y9duqGuPqZgMscSY+ldR9muFFuz/MdrrBiAZMmO8hu3YHxWH/AP2fxevXpVZM9LDE5wMfathb4u5w/DOQpUhgkouF1ggM4VjjBj7fPLOpNVEXHKk27LDjuOKmAJM7T5wAe0Y/xWd9pOC1zdVCWVYZdQUyYyBuQD2IySPWfOF97xEKttmuKcsox2ALTtkHbz861vA+zN4Wha91rO5lunUTqYwD3Pr9e1ck5/C6eznm2tHMOardt9QdGgjUV3B7CQZ9f2ad9l+a3NRQr75WgG2U1zJG0yRkDbeY7iuq8R/x89349ADTqKYOREQMEb9uwmYmjh/+OBatkDSWO5HS4BJxqBBIg7ego/F4+NMzT0ZC9xiW5/hkSy//APGwC6ZA3npktncj6UjguKVSCzN1SABBVgQB1N3gjuBso7AVIvewHGWusWhdKsNCM2u3icuu2FgepJquucj4tSiMCmo3iimYX3YEEdRnq7AT374qLxtakBPvcRNwlv6W2gfCGkEMJIkRIJOIkZmk3z7wBUgMhMz89hGApiIEiD9ai8Dye+svfLNoYMukYef7xjG3r9BU/i+FvlgXti5b0sekAMQpXuVkDJ6d+nftUtxXQFXyfg76M5dGKAGAJliTOoETEDA9N42Oh5I2plW6ILTPTLCZAM5BI3jwT2NTOE9m7jM1u7cKwQ1souNikTIBCkEGZPeBVenIricXbNlLrlH03Hc9BBVj05mBImMbCpeSM39R2VVvlui3evEAqj3CgUwxZWZVBWPhLHbyfsrnXvSLdkKbdu2mmSsMSBJJWTGxjwJ3AzecZy1RxLcOmBZPv7pAJ94WaVUgRJE6tXhQO1WPAcC12Ljv7xAjMttvgbPTIMSSgMGAIkGcClN097+9CnRTXuRC1ZtXdZa6ksAGMREjobVBHVqIkS3iTWf4nh7j2luXQhYFnVGUQqmQSRHXkH4vFX3MLxV00r0IR0QCCSQQDiI1SNzMLETAR7Qe9biEW1aBtPbZA0NAGrIJJxBbMD7zURlK1f39CE9nNW4PTg6p3wMQcj8CKK1fubwxrsYx/Ma2HxjIaDHjtERiKK9FZTbZaX+LuAq7iVAwB2OJnpmM4z2oLLcAcqoIBM99u7ZiPUHf6VU2eJfiDpYMRJLRI95jTJPbB+EDt9p4u3bZNo2ywUBpmBA2JAGRqj6rXA4cX9TNobuXTBV4XJgBT1NOewnPbb8JlWuZrbhVIJLAAHJknae52x6moPP77FpuIVkQO04BOmQJOe1Q+V8wCk6ZjYyAdJmRGZO3rsKrhyjbE17lzdt2L2lbgiWMgEkkLMZO41QdMeKpub8r4eyNdi6dROxEhR5yv/t9xjen7XNLGtelzKswGkESZGrqOTmTtSr7WjMsDEnU4BJhMRET8+4JPpVx5RfvQ1aM/wDxD6VJYkyR+U/epvC84YKSJBB6QPOe57b+ds1FbhrX8MGZ/wCdAMdoJxsNwoafpO9QlAGmTusn0MkAfMkfjXTwjJdGhpOI5/cbGrViN/hJ/E+Z/wA0jmnG8SiW9WoQA+P6Q3w6jBk5PTIj1qh4dTAwCSe+w8k+I++RUi8hJYlu/gxtiP8AFR8KCfQmx7nfMbjXAZOpYBEEGRPoD2Pf9al80N8pZk5ZTcPkQJk9h8qqOGRblzqz5Ynedsbk1Pt2X1sU1GGgQZO8n8fSqkoql4EL5RwV/ieJhFdiI1CQDjEEk/3A/j61ufZn2Z4uxc4i5dsiWslFMaiWMS0AkBhBgjAzVd7FcRe4dmcNJbeQMSSxM7klic1u+H9p7m50t9N/tXLkzyhP5UVHK4S0ReD5HcUAaDgf2n8cUu7yu5ovD3WotbKrIJIJO6zsYxPgkVd8H7QEkdKz9f8AdTjxW5075OaPxkmujpXq5P2RjBytwIKXPqhP41C4rhmWzxFv3Tn3ioJ0sYhwSVHn0rpFnigdx9j/AIpy7xIB2P41D9dJrob9S5qmkcg5XfvqzLbsuFJljBWcnbUAcfv0uLfPrltcyQDlRid/WMMO/kVveJ4idhntnH2rB86sshZnXdy4xI7Aj8zG+2K5rt9HLGLjpiLXtq5DE6hnsc7Yx/jx61a8g9qmuqzsASDAnAwDkfl9PWKwHNuGGt9OCJYRBwZ6SD6z+FReERtSkTPUGUnuASQZ/wDiflJrX4UZRKOq2/aV2fSpjO0YMnz4+fip9zmJAAZZkxkSVnuN5P79K5meYsiBgCJjIwRsCNt9R/AVd8BzB3aA4ErqA1Y7A5P0MetZSx1tBSNxwXHIyTpGIGBPj7VG4rjbeSEPST/Tt5+R+p3NU9o6VZRdlSelj1QBAM9j9Oxqj4ri398DrmBnMzG4EemKhRtio0l7mhBZSxAJkER2/pBHfGx+0RSbfEM1shdOciBM+RBnfsR6RWeXixC2wNSwrAggA9hGwn4Rj18Z11viYXUwZlGCACQuJB323z6elaOKXsFBb5YluSSvUZDGCyxOCYOwxGfiPmpLXLYAwIQYM4G3aOwjP3rN8y5mTqMt07Q2kkxkTII8yPAHeqYce19CdS4JAJYkgzjwTiCBE77xWbUnsnian+IsFX6FlgA2N/EN9jtvB+ddyvibTIUUKVScMSxxIIM5nJMEedu2d4PmjFQHAhkKjEgzgSQSJ3ETsPobzgeIVrynpW3atiSttYAggGfO+BHbzVvHKqY+KL1fZzhCATwgckTrz1TmcOPyopS2XXCa9O493chM56QTgZoqOcv+xOzh/AcyuIxVFBaYVcFRr7Qe2cH1maVxXM+I1A3B7tgCY0wDtErgCIiTtBqrNqNLjVpGGY9vkB27b/aae4UjqLknM52M7z8/X517LhG+VAK5lzB7gQ3GMgEgE7TGfT86Vw1wIqsdQYtIMEzHwjfzn5ik37JvuCoUJsY6QoG0TsN8DwaRx1rQAZuEKojsoLb5B2P0MziqSVKK0OiFYXqkwATn5T85qabRKMFJJMEjGMYJ/qjJx6moXCGB5Jq74C6qaywBgAwTse3rFGSTRbRTNZ0kA7RH12I/1603cEf1THYY/WpvMUVlBQgsSZgbb/X7+KjcPZB0k5kgDv8A1Z/U1cZWrZJK4a0YJzJx+AMULbZmUHudx4AzHp/mrnhOVrAkhQNWA2TJx3xuBON1ntUzhOXFjFsEKCROzHfOfX9PWsHlXYio5XwBDQdOomQIkmR5jEdx9fFafl/KgI1DYCVmR/k/XvVrwHLQgiBI8b7VZWLA+seRXJlz30S34I9i3Um1bztEeTTjW8YIx96OGJHeB9Z+e1YK2SotltwaviFX7T9aurFto6og/wBozVFZvEf1ycCZJG/mrVeZkAbt9Tv9qWOL5UawWyXYUo22PlT3EW98GPTaq48bcZvgjPoas11MuxBHpWcoqMmhPTI5SkXlVsET8wIpx17SCabAj8v91LTZDsy3OfZJbrB7Zg/UfiN9tj6Vk+N5PeFwJq05BkTrlVIBiPMCdsetdV3OTFReL4BHgsAWBBDbEf7rSGVx0ylLyczs3LbIATEasEQwZWwSNp3Bn5Vdu+jh1KmLgdA7ZJ6jpOBvDHwcUr2g9nzEiRDAswyWWQTI3J76gfp5qnd0tsbhVlbSdUEMCCNwRgz9sT3rW1Lo0tk88Y3u7h0E6YUwAZkwMznOPrUZWW7cdFwq/BjIxJHp3bG4PpTHKudLf4m7bBIRo0DTnUDJaIyFknO+nParSy6/z76kFGchV8KoCyuN2YGR3lfGW4cVvv7/AJAqLnLra3beWCNie4ZZJBHjUGx5I8irrlfHFLZX3oZpA9ZhYB7j5GDEelRTwzNaukMqEuGAuRh9IOInYkmNzBqNy5NPDu2sG6xHTuZQTMGNjJONt4ptWidkniLjg3F1QydPrsG6TnKnx/g1VX7aB2vBgQ4ZCrZgkiSPTEEges7mrL3p/iHLiQQunsVZugRI+QkHceDXnHcjBVlIaCBAnY5EgxJ7YG0d6bajLQPRkLvNGkLnplwTOZGoEjyQfH1NX3JucECC6wVyDlQCY+cSRB+8RFQ+G5CNQLXXOwBI6lIjVB7/AKAimG5S1q9oEEjURAOVAzJjAAnfGx7Vpk4PQ7Oict5yptIdYHSMGcfhRWW4TirSoqmcADDeMDvvFFcLxO9IRzhL40MAe4gN1TtiNt5M58Go90MDDZBHbIOex/fypRcOQWx2238x23j8a9Fs6onsYPz/ANyPvXvLQIVbUl1UFo+Iz+JqRxau6adRIkGDEYBE4Hj9a9HDSXyREDf0zPc706L+5MkeDuBBJ/E1m5b0Mg8PwxHcTMb/AIVYEgnRDGACVjeB2jfEGPQ/XxbCtLQYByNiM6d94nP0qbxNoWWMkLKhlaCUkxiVBJ6TOKmUrYWyAODZjpAmEJJEAmAO07949KtuVWYtqbfxMrdupSCIYTgjLDI8GnOCR2QgKSJLamEgasdJyUwAB5E1ccBwywQAR385nyTM7/fftWeTJqgpUP8AB8vkn3hOr4hJkAMScZ+Hx2EYq95fwtuZZ5Mdh+v2qv4c5H934fbGKV7wKQc/Q6cmuSTsWjQWuDQkgMY8DH51JHLkgQJPzNZhbkdWfE6cj6jH605b4tow0/efO/6nekkUqNMvCIM6R+cU/d93iSsAen2xtWWfmjiBrYQIiftuP1r0cUzZnPqJ/D99qfXZVmrsXLZkrG+SokZ9as1cQP8AGPOwrGcO7dpwJ/t+W4/DGx8VM4fiWBySB3Ek/v50Y/zWOL2aLiWzjInb/f1p6xflREn07fpVWOK1TmROIHcdpJ/7qRw3Ez0zOfr52zHb71zZpJZWRNqyXcYjOM7Tv9IPjFRyO/UPQj/GKW1tRmcz8/w/e9R7batiWPnSRE9vEeflUrszHLsAEzgbH85pH8QNgY3PpivGc+Y7QRpkd9x+/vTJU9m1DJ0zgzgTttnPpVOPkXEeF2RDRAx+/vVdxvKUfqVQjzOqM4Bgeu+xkVYKok7Y8H1+xmlnGQTn6A0KNdDVownEezAXqWFcajI2MmfhA85JJ27VW8TZvWhatgC4gaSVbpncavQMScRsK6HxXCyIIZf1+tUfH8tdfgOMsxWOqZ6T5AnbGK0U31LZaaKIcU5logaYEiPhzmDExgGTifMDz2euqLJLhiSMsBmHAwCIiJ+feph4K4CbZtk6gZ0wEXwcyxB8VFscpv2u4J/rIM9R7LmGBnYeB8qq9MXIk2+NLhrewQqOruytOY9B9ztSuY3pVxbxnTkkEEjbIxBI+c1W22uL7x7g06pKMFKyCcwrAEROnP8Aac5qyt8YGtsSxPXIBJBICgHsMj5VE9DsY4k271tQ+pW1Qx1n4gBpg7gCDB7T6kGv4/nJBYzbZpAHQymF6guJ62J07QdwfFlZ4u3gwqoDE7lpXIjcnUMdt6reKW3xGhVCXLiNquSukKIkgmCJmMA5irg976GzL3+OdGKo1zQD098bxM5+teVol9mOGIlgxY5JXXBnOIMR6UVv8fF7p/0/kkwVvh/5U9yJG8DImYmBSrrg3EgjTv53k7fTx3qMrvgLq2GB+o75qXZ5Ybdy2eKV7dt9jgHPoZgZ8fSvRryVRJTglcgAtqbOkCQcAg5IGfBztUjlvCaXYu6KAuznJEbgZn5U3zC57p3W0QYeJUZ0gADqAwY7r6zUzguF1qAY1alOoRqXT8Mt+lYylS30NLyMLzZnDILbJMhjqIUqfNvABiNh4G1T+G4EzIhjOI2GNoGAI9Iqf/8AoxEa2U5kmSQfJmMmP+6trHCKm0EHMxjxjvt+FYTyL2E5UQOA5cCJcsPQHvPYLj9dquBaEenmP0GaTw7KcrDScwPz2qcghcIBHYiJnx+Peudu+yLsjDhweqCV2yAPE+T++1ITh1aIBx4/69Pzq/4C3AC6Vifqc+v73qY6ADSIHpiRHypployb8OMmCPEnB7fSnUA2IIOMkj9TP7FaG7YDgYbPfKx+WJ+lMLykDEiO2fvtkj02q1G+ylEpbVkYJBn9yfSnbdgjIUtJGzGB6kAE7eRFXK8nWI043HTj/H6VZ2eGUMkdmJGBHpJ3+opzSSobiVXC8rLQWyd4O65+YjzmPXxVuvLlVowT23A+g+1W1hCSQCCSDiF0jOc7n/dMqCDMDfONzU40VBEbi7QTbc+cfj/kVHtXOqdvU+nr+sVN5nwesQVBzMkxEDEQM5jGKirw2rSSCO0fqDgY9cVl6rFclInLB3ZOSGYmN4EdvI+W/pMGo1x42jfyZGDG0+mDG/3VwigfCGO+T+ok7bY/SjiVKtq1GAR859NI8GsYq+zFLZAt8aQSDGPIP5x+4p1WO4j7RP5Cnr1tjmJjw28+fWo5VgekA/KCR/uun5EjXSFJcXSSO22rA2jvXg4pgYjUJxjCj5jvvvjavLiZ1Aifl+B70uwihwSAR3hoP3APrUOKsh0LtnG5P77/AL714X/wBEj6H61LiJJUwJ7gn6eK8ZQYjxuP95qOA1ErL9s/Ed53H4CPpUDiOXD3kh2gDqXAB7gRiN+2/wCFaF1x2J8HeKh3OEgSBA3IOcf91PFpi4tGU47hFZhaDMzNqOTCjGxJnPoNoJqsPClFYICHUABNOoAR8huO85Na/jeWo/UDobuwI/x+X41S8x5M9s6myf7ywggQRIIwf8VS6oXFGU5hfa3fIgqpQqYEjuwaADpJMidsifNHs7zRFt5WCbks4Yz2gwDuNvpNPe0PBalGu6wOnUGA1KY7QNJGT4x4qhs8kuLaBhiF9N5OrBOCQJ2rpjGMod7B2kbxNCiFWR5MkmckknOTXtYqxx7BQHdwwwRoP+RRXK8Dv/ZPIynDnpJ7wc99q0XL1B4RScka4J3GBt4oor2cn7nREqkaFMf3L+S/5P3rWcrQSuB+4oornzifSNCUAeAABpBwO+kGaZU7fOiiuWXZm+yy4JAGXA3/AM1fcD3/APdh9AxAH2oooBdDvEGNv7PzU07HSn/pP/5UUUL2LRFssSBOcfrUmwoiY7frRRW8TSPueX2Mrnd8/QCnuW3DNvJyWnO/VXlFTk7X6hMvuA2Hz/U0nmuLeMdYH3YUUVEf3Jj2Q+LchcE/sVDv3WFy1BIkZg79Q3oorbL0a5CZzbpF2Mfy+2P6lH5UiyYtgjfS35ivaK5v+DOaRU8tusygsSckZM/3VIvqPdkxkNg+KKKxh7CkR+GYw2f3BqNxuNsYX8xRRVP8pJb8FnfOBv8AOvLLnydv1ooqjSPY4Nj/APGvL4y3ocfhRRUlnjqNSY8/pVfxagl57Nj022r2ipn0Rk7Ilu2PeAwJ0MZjPanLyiAIwzNqHY9IOR3zRRTh+Rjj0ZflbE2x82H0DkAfQYryiiqJP//Z"/>
          <p:cNvSpPr>
            <a:spLocks noChangeAspect="1" noChangeArrowheads="1"/>
          </p:cNvSpPr>
          <p:nvPr/>
        </p:nvSpPr>
        <p:spPr bwMode="auto">
          <a:xfrm>
            <a:off x="217805" y="-173355"/>
            <a:ext cx="426720" cy="36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0170" tIns="60085" rIns="120170" bIns="6008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1" name="Picture 3" descr="E:\MOTIAR\D,contennt Picture 2\ho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960" y="2548891"/>
            <a:ext cx="8001000" cy="29375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4526" y="5852161"/>
            <a:ext cx="11410315" cy="1567893"/>
          </a:xfrm>
          <a:prstGeom prst="rect">
            <a:avLst/>
          </a:prstGeom>
          <a:solidFill>
            <a:srgbClr val="FF9999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en-US" sz="47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7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বিদ্যালয়ের</a:t>
            </a:r>
            <a:r>
              <a:rPr lang="en-US" sz="47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7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7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47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স্প্রেডসিট</a:t>
            </a:r>
            <a:r>
              <a:rPr lang="en-US" sz="47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lang="en-US" sz="47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7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7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7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7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78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5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MOTIAR\D,contennt Picture 2\business_team_walking_sm_wm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1" y="3657600"/>
            <a:ext cx="9707880" cy="347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" descr="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" y="365760"/>
            <a:ext cx="10561320" cy="3383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022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479" y="1783080"/>
            <a:ext cx="2453640" cy="21031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9" r="13792"/>
          <a:stretch/>
        </p:blipFill>
        <p:spPr>
          <a:xfrm>
            <a:off x="8069592" y="1645920"/>
            <a:ext cx="3242369" cy="23774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26"/>
          <a:stretch/>
        </p:blipFill>
        <p:spPr>
          <a:xfrm>
            <a:off x="5471715" y="3474720"/>
            <a:ext cx="2735590" cy="23243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91119" y="365760"/>
            <a:ext cx="5547360" cy="1213950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r>
              <a:rPr lang="en-US" sz="7100" dirty="0" err="1">
                <a:latin typeface="NikoshBAN" pitchFamily="2" charset="0"/>
                <a:cs typeface="NikoshBAN" pitchFamily="2" charset="0"/>
              </a:rPr>
              <a:t>ভেবে</a:t>
            </a:r>
            <a:r>
              <a:rPr lang="en-US" sz="7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100" dirty="0" err="1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7100" dirty="0">
                <a:latin typeface="NikoshBAN" pitchFamily="2" charset="0"/>
                <a:cs typeface="NikoshBAN" pitchFamily="2" charset="0"/>
              </a:rPr>
              <a:t>-</a:t>
            </a:r>
            <a:endParaRPr lang="en-US" sz="7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3440" y="6126481"/>
            <a:ext cx="11094720" cy="844618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r>
              <a:rPr lang="en-US" sz="4700" b="1" dirty="0" err="1">
                <a:latin typeface="NikoshBAN" pitchFamily="2" charset="0"/>
                <a:cs typeface="NikoshBAN" pitchFamily="2" charset="0"/>
              </a:rPr>
              <a:t>হিসাব-নিকাশের</a:t>
            </a:r>
            <a:r>
              <a:rPr lang="en-US" sz="47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b="1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7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b="1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7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b="1" dirty="0" err="1"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lang="en-US" sz="47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b="1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7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b="1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7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700" b="1" dirty="0">
                <a:latin typeface="NikoshBAN" pitchFamily="2" charset="0"/>
                <a:cs typeface="NikoshBAN" pitchFamily="2" charset="0"/>
              </a:rPr>
              <a:t>?</a:t>
            </a:r>
            <a:endParaRPr lang="en-US" sz="47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493521" y="1188720"/>
            <a:ext cx="3978194" cy="32004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54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80560" y="1005840"/>
            <a:ext cx="6294120" cy="1213950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en-US" sz="71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স্প্রেডশিট</a:t>
            </a:r>
            <a:r>
              <a:rPr lang="en-US" sz="71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1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পিরচিতি</a:t>
            </a:r>
            <a:endParaRPr lang="en-US" sz="71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loud 2"/>
          <p:cNvSpPr/>
          <p:nvPr/>
        </p:nvSpPr>
        <p:spPr>
          <a:xfrm rot="19283091">
            <a:off x="-86693" y="1107995"/>
            <a:ext cx="4564554" cy="2011680"/>
          </a:xfrm>
          <a:prstGeom prst="cloud">
            <a:avLst/>
          </a:prstGeom>
          <a:ln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0170" tIns="60085" rIns="120170" bIns="60085" rtlCol="0" anchor="ctr"/>
          <a:lstStyle/>
          <a:p>
            <a:pPr algn="ctr"/>
            <a:r>
              <a:rPr lang="en-US" sz="5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ঘোষণা</a:t>
            </a:r>
            <a:endParaRPr lang="en-US" sz="5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412" name="Picture 4" descr="https://encrypted-tbn3.gstatic.com/images?q=tbn:ANd9GcT4ZAWsg2dSlcRbFSeubfL2gzhnlhlxRXrPZjjVZD-V7WJEEETKfyRrK4F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480" y="3017520"/>
            <a:ext cx="6400800" cy="329184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190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5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3756" y="2286001"/>
            <a:ext cx="10881360" cy="419938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20170" tIns="60085" rIns="120170" bIns="60085">
            <a:spAutoFit/>
          </a:bodyPr>
          <a:lstStyle/>
          <a:p>
            <a:r>
              <a:rPr lang="bn-BD" sz="53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53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r>
              <a:rPr lang="bn-BD" sz="53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30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53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১। </a:t>
            </a:r>
            <a:r>
              <a:rPr lang="en-US" sz="53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স্প্রেডসিট</a:t>
            </a:r>
            <a:r>
              <a:rPr lang="en-US" sz="53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53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এর</a:t>
            </a:r>
            <a:r>
              <a:rPr lang="en-US" sz="53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53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ধারণা</a:t>
            </a:r>
            <a:r>
              <a:rPr lang="en-US" sz="53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53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বর্ণনা</a:t>
            </a:r>
            <a:r>
              <a:rPr lang="en-US" sz="53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53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করতে</a:t>
            </a:r>
            <a:r>
              <a:rPr lang="en-US" sz="53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53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পারবে</a:t>
            </a:r>
            <a:r>
              <a:rPr lang="en-US" sz="53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;</a:t>
            </a:r>
            <a:endParaRPr lang="en-US" sz="53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Light" pitchFamily="2" charset="0"/>
              <a:cs typeface="NikoshLight" pitchFamily="2" charset="0"/>
            </a:endParaRPr>
          </a:p>
          <a:p>
            <a:r>
              <a:rPr lang="en-US" sz="53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৩। </a:t>
            </a:r>
            <a:r>
              <a:rPr lang="en-US" sz="53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ওয়ার্কসিটের</a:t>
            </a:r>
            <a:r>
              <a:rPr lang="en-US" sz="53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53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গঠন</a:t>
            </a:r>
            <a:r>
              <a:rPr lang="en-US" sz="53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53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বর্ণনা</a:t>
            </a:r>
            <a:r>
              <a:rPr lang="en-US" sz="53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53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করতে</a:t>
            </a:r>
            <a:r>
              <a:rPr lang="en-US" sz="53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53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পারবে</a:t>
            </a:r>
            <a:r>
              <a:rPr lang="en-US" sz="53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;</a:t>
            </a:r>
            <a:endParaRPr lang="en-US" sz="53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Light" pitchFamily="2" charset="0"/>
              <a:cs typeface="NikoshLight" pitchFamily="2" charset="0"/>
            </a:endParaRPr>
          </a:p>
          <a:p>
            <a:r>
              <a:rPr lang="en-US" sz="53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৪। </a:t>
            </a:r>
            <a:r>
              <a:rPr lang="en-US" sz="53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স্প্রেডসিট</a:t>
            </a:r>
            <a:r>
              <a:rPr lang="en-US" sz="53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3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53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3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53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3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lang="en-US" sz="53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3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53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53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53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53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3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53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53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80560" y="365760"/>
            <a:ext cx="4053840" cy="12139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en-US" sz="7100" dirty="0" err="1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10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39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14103" y="629364"/>
            <a:ext cx="10027921" cy="121395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en-US" sz="71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Spreadsheet </a:t>
            </a:r>
            <a:r>
              <a:rPr lang="en-US" sz="71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71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1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71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71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0080" y="5760720"/>
            <a:ext cx="11094720" cy="1906448"/>
          </a:xfrm>
          <a:prstGeom prst="rect">
            <a:avLst/>
          </a:prstGeom>
          <a:ln/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en-US" sz="5800" b="1" dirty="0" err="1">
                <a:latin typeface="NikoshBAN" pitchFamily="2" charset="0"/>
                <a:cs typeface="NikoshBAN" pitchFamily="2" charset="0"/>
              </a:rPr>
              <a:t>স্পেডসিটের</a:t>
            </a:r>
            <a:r>
              <a:rPr lang="en-US" sz="5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800" b="1" dirty="0" err="1">
                <a:latin typeface="NikoshBAN" pitchFamily="2" charset="0"/>
                <a:cs typeface="NikoshBAN" pitchFamily="2" charset="0"/>
              </a:rPr>
              <a:t>আভিধানিক</a:t>
            </a:r>
            <a:r>
              <a:rPr lang="en-US" sz="5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800" b="1" dirty="0" err="1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5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800" b="1" dirty="0" err="1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5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800" b="1" dirty="0" err="1">
                <a:latin typeface="NikoshBAN" pitchFamily="2" charset="0"/>
                <a:cs typeface="NikoshBAN" pitchFamily="2" charset="0"/>
              </a:rPr>
              <a:t>ছাড়ানো</a:t>
            </a:r>
            <a:r>
              <a:rPr lang="en-US" sz="5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800" b="1" dirty="0" err="1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5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800" b="1" dirty="0" err="1">
                <a:latin typeface="NikoshBAN" pitchFamily="2" charset="0"/>
                <a:cs typeface="NikoshBAN" pitchFamily="2" charset="0"/>
              </a:rPr>
              <a:t>মাপের</a:t>
            </a:r>
            <a:r>
              <a:rPr lang="en-US" sz="5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800" b="1" dirty="0" err="1">
                <a:latin typeface="NikoshBAN" pitchFamily="2" charset="0"/>
                <a:cs typeface="NikoshBAN" pitchFamily="2" charset="0"/>
              </a:rPr>
              <a:t>কাগজ</a:t>
            </a:r>
            <a:r>
              <a:rPr lang="en-US" sz="5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800" b="1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5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800" b="1" dirty="0" err="1">
                <a:latin typeface="NikoshBAN" pitchFamily="2" charset="0"/>
                <a:cs typeface="NikoshBAN" pitchFamily="2" charset="0"/>
              </a:rPr>
              <a:t>পাতা</a:t>
            </a:r>
            <a:endParaRPr lang="en-US" sz="5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640080" y="1920240"/>
            <a:ext cx="3520440" cy="164592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r>
              <a:rPr lang="en-US" sz="5800" dirty="0"/>
              <a:t>Spread </a:t>
            </a:r>
            <a:endParaRPr lang="en-US" sz="5800" dirty="0"/>
          </a:p>
        </p:txBody>
      </p:sp>
      <p:sp>
        <p:nvSpPr>
          <p:cNvPr id="6" name="Right Arrow 5"/>
          <p:cNvSpPr/>
          <p:nvPr/>
        </p:nvSpPr>
        <p:spPr>
          <a:xfrm>
            <a:off x="640080" y="4023360"/>
            <a:ext cx="3520440" cy="1554480"/>
          </a:xfrm>
          <a:prstGeom prst="rightArrow">
            <a:avLst/>
          </a:prstGeom>
          <a:solidFill>
            <a:srgbClr val="FF33CC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r>
              <a:rPr lang="en-US" sz="5800" dirty="0"/>
              <a:t>Sheet</a:t>
            </a:r>
            <a:endParaRPr lang="en-US" sz="5800" dirty="0"/>
          </a:p>
        </p:txBody>
      </p:sp>
      <p:sp>
        <p:nvSpPr>
          <p:cNvPr id="5" name="Equal 4"/>
          <p:cNvSpPr/>
          <p:nvPr/>
        </p:nvSpPr>
        <p:spPr>
          <a:xfrm>
            <a:off x="4800600" y="2377440"/>
            <a:ext cx="2560320" cy="1005840"/>
          </a:xfrm>
          <a:prstGeom prst="mathEqual">
            <a:avLst>
              <a:gd name="adj1" fmla="val 23520"/>
              <a:gd name="adj2" fmla="val 31595"/>
            </a:avLst>
          </a:prstGeom>
          <a:solidFill>
            <a:srgbClr val="FF0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Equal 7"/>
          <p:cNvSpPr/>
          <p:nvPr/>
        </p:nvSpPr>
        <p:spPr>
          <a:xfrm>
            <a:off x="4810298" y="4206240"/>
            <a:ext cx="2560320" cy="1005840"/>
          </a:xfrm>
          <a:prstGeom prst="mathEqual">
            <a:avLst>
              <a:gd name="adj1" fmla="val 23520"/>
              <a:gd name="adj2" fmla="val 31595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001001" y="2194560"/>
            <a:ext cx="4354483" cy="118872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r>
              <a:rPr lang="en-US" sz="5300" dirty="0" err="1">
                <a:latin typeface="NikoshLight" pitchFamily="2" charset="0"/>
                <a:cs typeface="NikoshLight" pitchFamily="2" charset="0"/>
              </a:rPr>
              <a:t>ছাড়ানো</a:t>
            </a:r>
            <a:r>
              <a:rPr lang="en-US" sz="5300" dirty="0"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5300" dirty="0" err="1">
                <a:latin typeface="NikoshLight" pitchFamily="2" charset="0"/>
                <a:cs typeface="NikoshLight" pitchFamily="2" charset="0"/>
              </a:rPr>
              <a:t>বা</a:t>
            </a:r>
            <a:r>
              <a:rPr lang="en-US" sz="5300" dirty="0"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5300" dirty="0" err="1">
                <a:latin typeface="NikoshLight" pitchFamily="2" charset="0"/>
                <a:cs typeface="NikoshLight" pitchFamily="2" charset="0"/>
              </a:rPr>
              <a:t>বিশ্রিত</a:t>
            </a:r>
            <a:endParaRPr lang="en-US" sz="5300" dirty="0"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962208" y="4206240"/>
            <a:ext cx="4354483" cy="1188720"/>
          </a:xfrm>
          <a:prstGeom prst="roundRect">
            <a:avLst/>
          </a:prstGeom>
          <a:solidFill>
            <a:srgbClr val="008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r>
              <a:rPr lang="en-US" sz="5800" dirty="0" err="1">
                <a:latin typeface="NikoshLight" pitchFamily="2" charset="0"/>
                <a:cs typeface="NikoshLight" pitchFamily="2" charset="0"/>
              </a:rPr>
              <a:t>কাগজ</a:t>
            </a:r>
            <a:r>
              <a:rPr lang="en-US" sz="5800" dirty="0"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5800" dirty="0" err="1">
                <a:latin typeface="NikoshLight" pitchFamily="2" charset="0"/>
                <a:cs typeface="NikoshLight" pitchFamily="2" charset="0"/>
              </a:rPr>
              <a:t>বা</a:t>
            </a:r>
            <a:r>
              <a:rPr lang="en-US" sz="5800" dirty="0"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5800" dirty="0" err="1">
                <a:latin typeface="NikoshLight" pitchFamily="2" charset="0"/>
                <a:cs typeface="NikoshLight" pitchFamily="2" charset="0"/>
              </a:rPr>
              <a:t>পাতা</a:t>
            </a:r>
            <a:endParaRPr lang="en-US" sz="5800" dirty="0">
              <a:latin typeface="NikoshLight" pitchFamily="2" charset="0"/>
              <a:cs typeface="Nikosh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00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" grpId="0" animBg="1"/>
      <p:bldP spid="6" grpId="0" animBg="1"/>
      <p:bldP spid="5" grpId="0" animBg="1"/>
      <p:bldP spid="8" grpId="0" animBg="1"/>
      <p:bldP spid="7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3560" y="495438"/>
            <a:ext cx="9494520" cy="121395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en-US" sz="71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প্রাচীন</a:t>
            </a:r>
            <a:r>
              <a:rPr lang="en-US" sz="71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1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71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1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রাখার</a:t>
            </a:r>
            <a:r>
              <a:rPr lang="en-US" sz="71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1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E:\MOTIAR\Motiar D. Content\Class Viii\Picture\পাঠ ২২\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" y="1920241"/>
            <a:ext cx="7894320" cy="4654093"/>
          </a:xfrm>
          <a:prstGeom prst="rect">
            <a:avLst/>
          </a:prstGeom>
          <a:noFill/>
        </p:spPr>
      </p:pic>
      <p:pic>
        <p:nvPicPr>
          <p:cNvPr id="4" name="Picture 3" descr="E:\MOTIAR\Motiar D. Content\Class Viii\Picture\পাঠ ২২\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65586" y="2062325"/>
            <a:ext cx="2742494" cy="20116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E:\MOTIAR\Motiar D. Content\Class Viii\Picture\পাঠ ২২\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34400" y="4480560"/>
            <a:ext cx="2773680" cy="19202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746760" y="6949441"/>
            <a:ext cx="10988040" cy="767674"/>
          </a:xfrm>
          <a:prstGeom prst="rect">
            <a:avLst/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en-US" sz="4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পাথরের</a:t>
            </a:r>
            <a:r>
              <a:rPr lang="en-US" sz="4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গায়ে</a:t>
            </a:r>
            <a:r>
              <a:rPr lang="en-US" sz="4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4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4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রাখার</a:t>
            </a:r>
            <a:r>
              <a:rPr lang="en-US" sz="4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</a:t>
            </a:r>
            <a:endParaRPr lang="en-US" sz="4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 descr="E:\MOTIAR\Motiar D. Content\Class Viii\Picture\পাঠ ২২\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73481" y="2194560"/>
            <a:ext cx="4513013" cy="37490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3" descr="E:\MOTIAR\Motiar D. Content\Class Viii\Picture\পাঠ ২২\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87440" y="2194560"/>
            <a:ext cx="4587240" cy="37490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746760" y="6217921"/>
            <a:ext cx="10988040" cy="76767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en-US" sz="4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গাছের</a:t>
            </a:r>
            <a:r>
              <a:rPr lang="en-US" sz="4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বাকলে</a:t>
            </a:r>
            <a:r>
              <a:rPr lang="en-US" sz="4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4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4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রাখার</a:t>
            </a:r>
            <a:r>
              <a:rPr lang="en-US" sz="4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</a:t>
            </a:r>
            <a:endParaRPr lang="en-US" sz="4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4" descr="E:\MOTIAR\Motiar D. Content\Class Viii\Picture\পাঠ ২২\jon napier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60120" y="1851445"/>
            <a:ext cx="4480560" cy="38404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853440" y="6302151"/>
            <a:ext cx="11201400" cy="156789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en-US" sz="47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47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নেপিয়ার</a:t>
            </a:r>
            <a:r>
              <a:rPr lang="en-US" sz="47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47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47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বিজ্ঞানী</a:t>
            </a:r>
            <a:r>
              <a:rPr lang="en-US" sz="47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হাড়ের</a:t>
            </a:r>
            <a:r>
              <a:rPr lang="en-US" sz="47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গায়ে</a:t>
            </a:r>
            <a:r>
              <a:rPr lang="en-US" sz="47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দাগ</a:t>
            </a:r>
            <a:r>
              <a:rPr lang="en-US" sz="47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কেটে</a:t>
            </a:r>
            <a:r>
              <a:rPr lang="en-US" sz="47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47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47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47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আবিষ্কার</a:t>
            </a:r>
            <a:r>
              <a:rPr lang="en-US" sz="47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7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7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5" descr="E:\MOTIAR\Motiar D. Content\Class Viii\Picture\পাঠ ২২\23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00800" y="2034325"/>
            <a:ext cx="4373880" cy="33832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2" descr="E:\MOTIAR\Motiar D. Content\Class Viii\Picture\পাঠ ২২\18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66800" y="2094191"/>
            <a:ext cx="4587240" cy="3131820"/>
          </a:xfrm>
          <a:prstGeom prst="rect">
            <a:avLst/>
          </a:prstGeom>
          <a:noFill/>
        </p:spPr>
      </p:pic>
      <p:pic>
        <p:nvPicPr>
          <p:cNvPr id="16" name="Picture 3" descr="E:\MOTIAR\Motiar D. Content\Class Viii\Picture\পাঠ ২২\20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294120" y="1911311"/>
            <a:ext cx="4907280" cy="338328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960120" y="6222738"/>
            <a:ext cx="11201400" cy="10138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en-US" sz="5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পাথর</a:t>
            </a:r>
            <a:r>
              <a:rPr lang="en-US" sz="5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কাঠের</a:t>
            </a:r>
            <a:r>
              <a:rPr lang="en-US" sz="5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গায়ে</a:t>
            </a:r>
            <a:r>
              <a:rPr lang="en-US" sz="5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দাগ</a:t>
            </a:r>
            <a:r>
              <a:rPr lang="en-US" sz="5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কেটে</a:t>
            </a:r>
            <a:r>
              <a:rPr lang="en-US" sz="5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5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</a:t>
            </a:r>
            <a:endParaRPr lang="en-US" sz="5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2" descr="E:\MOTIAR\Motiar D. Content\Class Viii\Picture\পাঠ ২২\17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667000" y="2085197"/>
            <a:ext cx="7040880" cy="3657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9" name="TextBox 18"/>
          <p:cNvSpPr txBox="1"/>
          <p:nvPr/>
        </p:nvSpPr>
        <p:spPr>
          <a:xfrm>
            <a:off x="1493520" y="6329007"/>
            <a:ext cx="9067800" cy="101389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en-US" sz="5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হাতের</a:t>
            </a:r>
            <a:r>
              <a:rPr lang="en-US" sz="5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গুণে</a:t>
            </a:r>
            <a:r>
              <a:rPr lang="en-US" sz="5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5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</a:t>
            </a:r>
            <a:endParaRPr lang="en-US" sz="5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56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2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5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4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7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0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3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6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6" grpId="1" animBg="1"/>
      <p:bldP spid="9" grpId="0" animBg="1"/>
      <p:bldP spid="9" grpId="1" animBg="1"/>
      <p:bldP spid="13" grpId="0" animBg="1"/>
      <p:bldP spid="13" grpId="1" animBg="1"/>
      <p:bldP spid="17" grpId="0" animBg="1"/>
      <p:bldP spid="17" grpId="1" animBg="1"/>
      <p:bldP spid="19" grpId="0" animBg="1"/>
      <p:bldP spid="1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3720" y="548640"/>
            <a:ext cx="5867400" cy="1013896"/>
          </a:xfrm>
          <a:prstGeom prst="rect">
            <a:avLst/>
          </a:prstGeom>
          <a:solidFill>
            <a:srgbClr val="FFCCFF"/>
          </a:solidFill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en-US" sz="5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স্প্রেডশিটের</a:t>
            </a:r>
            <a:r>
              <a:rPr lang="en-US" sz="5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ধারণা</a:t>
            </a:r>
            <a:endParaRPr lang="en-US" sz="5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6720" y="6813924"/>
            <a:ext cx="11414760" cy="8446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en-US" sz="4700" b="1" dirty="0" err="1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স্প্রেডশিটের</a:t>
            </a:r>
            <a:r>
              <a:rPr lang="en-US" sz="4700" b="1" dirty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700" b="1" dirty="0" err="1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আভিধানিক</a:t>
            </a:r>
            <a:r>
              <a:rPr lang="en-US" sz="4700" b="1" dirty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700" b="1" dirty="0" err="1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অর্থ</a:t>
            </a:r>
            <a:r>
              <a:rPr lang="en-US" sz="4700" b="1" dirty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700" b="1" dirty="0" err="1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হলো</a:t>
            </a:r>
            <a:r>
              <a:rPr lang="en-US" sz="4700" b="1" dirty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700" b="1" dirty="0" err="1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বড়</a:t>
            </a:r>
            <a:r>
              <a:rPr lang="en-US" sz="4700" b="1" dirty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700" b="1" dirty="0" err="1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মাপের</a:t>
            </a:r>
            <a:r>
              <a:rPr lang="en-US" sz="4700" b="1" dirty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700" b="1" dirty="0" err="1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কাগজ</a:t>
            </a:r>
            <a:endParaRPr lang="en-US" b="1" dirty="0">
              <a:solidFill>
                <a:schemeClr val="tx1"/>
              </a:solidFill>
              <a:latin typeface="NikoshLight" pitchFamily="2" charset="0"/>
              <a:cs typeface="NikoshLight" pitchFamily="2" charset="0"/>
            </a:endParaRPr>
          </a:p>
        </p:txBody>
      </p:sp>
      <p:pic>
        <p:nvPicPr>
          <p:cNvPr id="28673" name="Picture 1" descr="E:\MOTIAR\Motiar D. Content\Class Viii\Picture\পাঠ ২২\26.jpg"/>
          <p:cNvPicPr>
            <a:picLocks noChangeAspect="1" noChangeArrowheads="1"/>
          </p:cNvPicPr>
          <p:nvPr/>
        </p:nvPicPr>
        <p:blipFill rotWithShape="1">
          <a:blip r:embed="rId2"/>
          <a:srcRect b="12653"/>
          <a:stretch/>
        </p:blipFill>
        <p:spPr bwMode="auto">
          <a:xfrm>
            <a:off x="1706881" y="2011680"/>
            <a:ext cx="9174479" cy="391363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6720" y="6400801"/>
            <a:ext cx="11414760" cy="1567893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en-US" sz="4700" b="1" dirty="0" err="1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ব্যবসা</a:t>
            </a:r>
            <a:r>
              <a:rPr lang="en-US" sz="4700" b="1" dirty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700" b="1" dirty="0" err="1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প্রতিষ্ঠানে</a:t>
            </a:r>
            <a:r>
              <a:rPr lang="en-US" sz="4700" b="1" dirty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700" b="1" dirty="0" err="1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হিসাব</a:t>
            </a:r>
            <a:r>
              <a:rPr lang="en-US" sz="4700" b="1" dirty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700" b="1" dirty="0" err="1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করার</a:t>
            </a:r>
            <a:r>
              <a:rPr lang="en-US" sz="4700" b="1" dirty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700" b="1" dirty="0" err="1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জন্য</a:t>
            </a:r>
            <a:r>
              <a:rPr lang="en-US" sz="4700" b="1" dirty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700" b="1" dirty="0" err="1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ছক</a:t>
            </a:r>
            <a:r>
              <a:rPr lang="en-US" sz="4700" b="1" dirty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700" b="1" dirty="0" err="1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করা</a:t>
            </a:r>
            <a:r>
              <a:rPr lang="en-US" sz="4700" b="1" dirty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এ </a:t>
            </a:r>
            <a:r>
              <a:rPr lang="en-US" sz="4700" b="1" dirty="0" err="1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ধরণের</a:t>
            </a:r>
            <a:r>
              <a:rPr lang="en-US" sz="4700" b="1" dirty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700" b="1" dirty="0" err="1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কাগজ</a:t>
            </a:r>
            <a:r>
              <a:rPr lang="en-US" sz="4700" b="1" dirty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700" b="1" dirty="0" err="1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ব্যবহার</a:t>
            </a:r>
            <a:r>
              <a:rPr lang="en-US" sz="4700" b="1" dirty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700" b="1" dirty="0" err="1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করা</a:t>
            </a:r>
            <a:r>
              <a:rPr lang="en-US" sz="4700" b="1" dirty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700" b="1" dirty="0" err="1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হয়</a:t>
            </a:r>
            <a:endParaRPr lang="en-US" b="1" dirty="0">
              <a:solidFill>
                <a:schemeClr val="tx1"/>
              </a:solidFill>
              <a:latin typeface="NikoshLight" pitchFamily="2" charset="0"/>
              <a:cs typeface="NikoshLight" pitchFamily="2" charset="0"/>
            </a:endParaRPr>
          </a:p>
        </p:txBody>
      </p:sp>
      <p:pic>
        <p:nvPicPr>
          <p:cNvPr id="6" name="Picture 2" descr="E:\MOTIAR\Motiar D. Content\Class Viii\Picture\পাঠ ২২\2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3480" y="2125766"/>
            <a:ext cx="9707880" cy="4000715"/>
          </a:xfrm>
          <a:prstGeom prst="rect">
            <a:avLst/>
          </a:prstGeom>
          <a:solidFill>
            <a:srgbClr val="FF6699"/>
          </a:solidFill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3" descr="E:\MOTIAR\Motiar D. Content\Class Viii\Picture\পাঠ ২২\2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06881" y="1942886"/>
            <a:ext cx="9387839" cy="39824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20040" y="6400801"/>
            <a:ext cx="11414760" cy="1567893"/>
          </a:xfrm>
          <a:prstGeom prst="rect">
            <a:avLst/>
          </a:prstGeom>
          <a:solidFill>
            <a:srgbClr val="FFCCFF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en-US" sz="4700" b="1" dirty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700" b="1" dirty="0" err="1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এধরণের</a:t>
            </a:r>
            <a:r>
              <a:rPr lang="en-US" sz="4700" b="1" dirty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700" b="1" dirty="0" err="1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ছক</a:t>
            </a:r>
            <a:r>
              <a:rPr lang="en-US" sz="4700" b="1" dirty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700" b="1" dirty="0" err="1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কাটা</a:t>
            </a:r>
            <a:r>
              <a:rPr lang="en-US" sz="4700" b="1" dirty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700" b="1" dirty="0" err="1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কাগজের</a:t>
            </a:r>
            <a:r>
              <a:rPr lang="en-US" sz="4700" b="1" dirty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700" b="1" dirty="0" err="1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মাধ্যমে</a:t>
            </a:r>
            <a:r>
              <a:rPr lang="en-US" sz="4700" b="1" dirty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700" b="1" dirty="0" err="1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ব্যবসা</a:t>
            </a:r>
            <a:r>
              <a:rPr lang="en-US" sz="4700" b="1" dirty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700" b="1" dirty="0" err="1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প্রতিষ্ঠানে</a:t>
            </a:r>
            <a:r>
              <a:rPr lang="en-US" sz="4700" b="1" dirty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700" b="1" dirty="0" err="1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হিসাব</a:t>
            </a:r>
            <a:r>
              <a:rPr lang="en-US" sz="4700" b="1" dirty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700" b="1" dirty="0" err="1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উপস্থাপন</a:t>
            </a:r>
            <a:r>
              <a:rPr lang="en-US" sz="4700" b="1" dirty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700" b="1" dirty="0" err="1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করা</a:t>
            </a:r>
            <a:r>
              <a:rPr lang="en-US" sz="4700" b="1" dirty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700" b="1" dirty="0" err="1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হয়</a:t>
            </a:r>
            <a:endParaRPr lang="en-US" b="1" dirty="0">
              <a:solidFill>
                <a:schemeClr val="tx1"/>
              </a:solidFill>
              <a:latin typeface="NikoshLight" pitchFamily="2" charset="0"/>
              <a:cs typeface="NikoshLight" pitchFamily="2" charset="0"/>
            </a:endParaRPr>
          </a:p>
        </p:txBody>
      </p:sp>
      <p:pic>
        <p:nvPicPr>
          <p:cNvPr id="9" name="Picture 2" descr="E:\MOTIAR\Motiar D. Content\Class Viii\Picture\পাঠ ২২\3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40280" y="1965745"/>
            <a:ext cx="7894320" cy="40919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20040" y="6423446"/>
            <a:ext cx="11414760" cy="1567893"/>
          </a:xfrm>
          <a:prstGeom prst="rect">
            <a:avLst/>
          </a:prstGeom>
          <a:solidFill>
            <a:srgbClr val="FFCCFF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en-US" sz="4700" b="1" dirty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700" b="1" dirty="0" err="1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এই</a:t>
            </a:r>
            <a:r>
              <a:rPr lang="en-US" sz="4700" b="1" dirty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700" b="1" dirty="0" err="1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ছক</a:t>
            </a:r>
            <a:r>
              <a:rPr lang="en-US" sz="4700" b="1" dirty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700" b="1" dirty="0" err="1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কাটা</a:t>
            </a:r>
            <a:r>
              <a:rPr lang="en-US" sz="4700" b="1" dirty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700" b="1" dirty="0" err="1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কাগজের</a:t>
            </a:r>
            <a:r>
              <a:rPr lang="en-US" sz="4700" b="1" dirty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700" b="1" dirty="0" err="1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স্থান</a:t>
            </a:r>
            <a:r>
              <a:rPr lang="en-US" sz="4700" b="1" dirty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700" b="1" dirty="0" err="1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দখল</a:t>
            </a:r>
            <a:r>
              <a:rPr lang="en-US" sz="4700" b="1" dirty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700" b="1" dirty="0" err="1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করেছে</a:t>
            </a:r>
            <a:r>
              <a:rPr lang="en-US" sz="4700" b="1" dirty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700" b="1" dirty="0" err="1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সফটওয়্যার</a:t>
            </a:r>
            <a:r>
              <a:rPr lang="en-US" sz="4700" b="1" dirty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700" b="1" dirty="0" err="1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নির্ভর</a:t>
            </a:r>
            <a:r>
              <a:rPr lang="en-US" sz="4700" b="1" dirty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700" b="1" dirty="0" err="1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স্প্রেডসিট</a:t>
            </a:r>
            <a:r>
              <a:rPr lang="en-US" sz="4700" b="1" dirty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700" b="1" dirty="0" err="1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প্রোগ্রাম</a:t>
            </a:r>
            <a:endParaRPr lang="en-US" b="1" dirty="0">
              <a:solidFill>
                <a:schemeClr val="tx1"/>
              </a:solidFill>
              <a:latin typeface="NikoshLight" pitchFamily="2" charset="0"/>
              <a:cs typeface="Nikosh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36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5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" dur="25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  <p:bldP spid="8" grpId="0" animBg="1"/>
      <p:bldP spid="8" grpId="1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93746" y="464696"/>
            <a:ext cx="8534400" cy="109084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en-US" sz="6300" dirty="0" err="1"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63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300" dirty="0" err="1">
                <a:latin typeface="NikoshBAN" pitchFamily="2" charset="0"/>
                <a:cs typeface="NikoshBAN" pitchFamily="2" charset="0"/>
              </a:rPr>
              <a:t>স্প্রেডসিট</a:t>
            </a:r>
            <a:r>
              <a:rPr lang="en-US" sz="63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300" dirty="0" err="1">
                <a:latin typeface="NikoshBAN" pitchFamily="2" charset="0"/>
                <a:cs typeface="NikoshBAN" pitchFamily="2" charset="0"/>
              </a:rPr>
              <a:t>প্রোগ্রাম</a:t>
            </a:r>
            <a:endParaRPr lang="en-US" sz="63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1528845" y="3243839"/>
            <a:ext cx="8937149" cy="3889504"/>
            <a:chOff x="914400" y="1638300"/>
            <a:chExt cx="6383678" cy="3241253"/>
          </a:xfrm>
        </p:grpSpPr>
        <p:sp>
          <p:nvSpPr>
            <p:cNvPr id="7" name="Rectangle 6"/>
            <p:cNvSpPr/>
            <p:nvPr/>
          </p:nvSpPr>
          <p:spPr>
            <a:xfrm>
              <a:off x="5290684" y="4328120"/>
              <a:ext cx="1905000" cy="551433"/>
            </a:xfrm>
            <a:prstGeom prst="rect">
              <a:avLst/>
            </a:prstGeom>
            <a:solidFill>
              <a:srgbClr val="3399FF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37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VisiCalc</a:t>
              </a:r>
              <a:endParaRPr lang="en-US" sz="3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914400" y="1638300"/>
              <a:ext cx="6383678" cy="2286000"/>
              <a:chOff x="914400" y="1638300"/>
              <a:chExt cx="6383678" cy="2286000"/>
            </a:xfrm>
          </p:grpSpPr>
          <p:pic>
            <p:nvPicPr>
              <p:cNvPr id="3" name="Picture 2" descr="E:\MOTIAR\D,contennt Picture 2\visicalc.jp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88290" y="1638300"/>
                <a:ext cx="2109788" cy="2286000"/>
              </a:xfrm>
              <a:prstGeom prst="rect">
                <a:avLst/>
              </a:prstGeom>
              <a:ln w="889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914400" y="2518114"/>
                <a:ext cx="3124200" cy="615553"/>
              </a:xfrm>
              <a:prstGeom prst="rect">
                <a:avLst/>
              </a:prstGeom>
              <a:solidFill>
                <a:srgbClr val="0033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200" dirty="0" err="1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NikoshLight" pitchFamily="2" charset="0"/>
                    <a:cs typeface="NikoshLight" pitchFamily="2" charset="0"/>
                  </a:rPr>
                  <a:t>এ্যাপেল</a:t>
                </a:r>
                <a:r>
                  <a:rPr lang="en-US" sz="4200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NikoshLight" pitchFamily="2" charset="0"/>
                    <a:cs typeface="NikoshLight" pitchFamily="2" charset="0"/>
                  </a:rPr>
                  <a:t> </a:t>
                </a:r>
                <a:r>
                  <a:rPr lang="en-US" sz="4200" dirty="0" err="1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NikoshLight" pitchFamily="2" charset="0"/>
                    <a:cs typeface="NikoshLight" pitchFamily="2" charset="0"/>
                  </a:rPr>
                  <a:t>কোম্পানি</a:t>
                </a:r>
                <a:endParaRPr lang="en-US" sz="4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Light" pitchFamily="2" charset="0"/>
                  <a:cs typeface="NikoshLight" pitchFamily="2" charset="0"/>
                </a:endParaRPr>
              </a:p>
            </p:txBody>
          </p:sp>
          <p:sp>
            <p:nvSpPr>
              <p:cNvPr id="2" name="Right Arrow 1"/>
              <p:cNvSpPr/>
              <p:nvPr/>
            </p:nvSpPr>
            <p:spPr>
              <a:xfrm>
                <a:off x="4327423" y="2495550"/>
                <a:ext cx="352533" cy="571500"/>
              </a:xfrm>
              <a:prstGeom prst="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1488621" y="3339347"/>
            <a:ext cx="9269442" cy="3792127"/>
            <a:chOff x="913750" y="1772524"/>
            <a:chExt cx="6621030" cy="3160106"/>
          </a:xfrm>
        </p:grpSpPr>
        <p:sp>
          <p:nvSpPr>
            <p:cNvPr id="10" name="Rounded Rectangle 9"/>
            <p:cNvSpPr/>
            <p:nvPr/>
          </p:nvSpPr>
          <p:spPr>
            <a:xfrm>
              <a:off x="5153313" y="4246830"/>
              <a:ext cx="2381467" cy="685800"/>
            </a:xfrm>
            <a:prstGeom prst="roundRect">
              <a:avLst/>
            </a:prstGeom>
            <a:solidFill>
              <a:srgbClr val="00CC99"/>
            </a:solidFill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300" dirty="0" err="1">
                  <a:latin typeface="NikoshLight" pitchFamily="2" charset="0"/>
                  <a:cs typeface="NikoshLight" pitchFamily="2" charset="0"/>
                </a:rPr>
                <a:t>এক্সেল</a:t>
              </a:r>
              <a:endParaRPr lang="en-US" sz="5300" dirty="0">
                <a:latin typeface="NikoshLight" pitchFamily="2" charset="0"/>
                <a:cs typeface="NikoshLight" pitchFamily="2" charset="0"/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913750" y="1772524"/>
              <a:ext cx="6589793" cy="2151776"/>
              <a:chOff x="685800" y="3349492"/>
              <a:chExt cx="6589793" cy="2151776"/>
            </a:xfrm>
          </p:grpSpPr>
          <p:pic>
            <p:nvPicPr>
              <p:cNvPr id="8" name="Picture 4" descr="E:\MOTIAR\D,contennt Picture 2\excel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60993" y="3349492"/>
                <a:ext cx="2514600" cy="2151776"/>
              </a:xfrm>
              <a:prstGeom prst="rect">
                <a:avLst/>
              </a:prstGeom>
              <a:ln w="38100" cap="sq">
                <a:solidFill>
                  <a:srgbClr val="33CCFF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685800" y="4114800"/>
                <a:ext cx="3124200" cy="615553"/>
              </a:xfrm>
              <a:prstGeom prst="rect">
                <a:avLst/>
              </a:prstGeom>
              <a:solidFill>
                <a:srgbClr val="33CCFF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2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মাইক্রোসফট</a:t>
                </a:r>
                <a:r>
                  <a:rPr lang="en-US" sz="4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2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কোম্পানি</a:t>
                </a:r>
                <a:endParaRPr lang="en-US" sz="4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3" name="Right Arrow 32"/>
              <p:cNvSpPr/>
              <p:nvPr/>
            </p:nvSpPr>
            <p:spPr>
              <a:xfrm>
                <a:off x="4151156" y="4139630"/>
                <a:ext cx="352533" cy="571500"/>
              </a:xfrm>
              <a:prstGeom prst="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6" name="Group 35"/>
          <p:cNvGrpSpPr/>
          <p:nvPr/>
        </p:nvGrpSpPr>
        <p:grpSpPr>
          <a:xfrm>
            <a:off x="1509608" y="3031795"/>
            <a:ext cx="9702676" cy="4150043"/>
            <a:chOff x="885019" y="1553201"/>
            <a:chExt cx="6930483" cy="3458369"/>
          </a:xfrm>
        </p:grpSpPr>
        <p:sp>
          <p:nvSpPr>
            <p:cNvPr id="39" name="Rectangle 38"/>
            <p:cNvSpPr/>
            <p:nvPr/>
          </p:nvSpPr>
          <p:spPr>
            <a:xfrm>
              <a:off x="885019" y="2629773"/>
              <a:ext cx="3048000" cy="551433"/>
            </a:xfrm>
            <a:prstGeom prst="rect">
              <a:avLst/>
            </a:prstGeom>
            <a:solidFill>
              <a:srgbClr val="00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en-US" sz="37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Open Office </a:t>
              </a:r>
              <a:r>
                <a:rPr lang="en-US" sz="3700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Calc</a:t>
              </a:r>
              <a:endParaRPr lang="en-US" sz="3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1" name="Picture 3" descr="E:\MOTIAR\D,contennt Picture 2\Open office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8016" y="1553201"/>
              <a:ext cx="2743200" cy="2514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Rounded Rectangle 41"/>
            <p:cNvSpPr/>
            <p:nvPr/>
          </p:nvSpPr>
          <p:spPr>
            <a:xfrm>
              <a:off x="4767502" y="4249570"/>
              <a:ext cx="3048000" cy="76200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200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Light" pitchFamily="2" charset="0"/>
                  <a:cs typeface="NikoshLight" pitchFamily="2" charset="0"/>
                </a:rPr>
                <a:t>Kspread</a:t>
              </a:r>
              <a:endParaRPr lang="en-US" sz="4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endParaRPr>
            </a:p>
          </p:txBody>
        </p:sp>
        <p:sp>
          <p:nvSpPr>
            <p:cNvPr id="43" name="Right Arrow 42"/>
            <p:cNvSpPr/>
            <p:nvPr/>
          </p:nvSpPr>
          <p:spPr>
            <a:xfrm>
              <a:off x="4327423" y="2551107"/>
              <a:ext cx="352533" cy="57150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4147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540</Words>
  <Application>Microsoft Office PowerPoint</Application>
  <PresentationFormat>Custom</PresentationFormat>
  <Paragraphs>110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দলগত কাজ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FH</dc:creator>
  <cp:lastModifiedBy>FH</cp:lastModifiedBy>
  <cp:revision>8</cp:revision>
  <dcterms:created xsi:type="dcterms:W3CDTF">2006-08-16T00:00:00Z</dcterms:created>
  <dcterms:modified xsi:type="dcterms:W3CDTF">2020-02-09T18:04:17Z</dcterms:modified>
</cp:coreProperties>
</file>