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0" r:id="rId5"/>
    <p:sldId id="266" r:id="rId6"/>
    <p:sldId id="264" r:id="rId7"/>
    <p:sldId id="272" r:id="rId8"/>
    <p:sldId id="273" r:id="rId9"/>
    <p:sldId id="27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png"/><Relationship Id="rId7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gif"/><Relationship Id="rId4" Type="http://schemas.openxmlformats.org/officeDocument/2006/relationships/image" Target="../media/image32.gif"/><Relationship Id="rId9" Type="http://schemas.openxmlformats.org/officeDocument/2006/relationships/image" Target="../media/image3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143000" y="548550"/>
            <a:ext cx="61722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9375" y="17487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29785" y="729753"/>
            <a:ext cx="4562545" cy="1175247"/>
            <a:chOff x="2362200" y="914400"/>
            <a:chExt cx="4562545" cy="1175247"/>
          </a:xfrm>
        </p:grpSpPr>
        <p:sp>
          <p:nvSpPr>
            <p:cNvPr id="4" name="Rounded Rectangle 3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9603" y="2743200"/>
            <a:ext cx="82381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কোনো সমান্তর ধারার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হলে, এর প্রথম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পদের সমষ্টি নির্ণয় কর?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309" y="1828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সাধারণ অন্তর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869" y="3124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2+4+6+8+</a:t>
            </a:r>
            <a:r>
              <a:rPr lang="en-US" sz="32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200" dirty="0">
                <a:latin typeface="Algerian"/>
                <a:cs typeface="Times New Roman" pitchFamily="18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১ম পদ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32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5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346" y="1573839"/>
            <a:ext cx="86953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সৃজনশীলপ্রশ্নঃ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-1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কোনো সমান্তর ধারার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144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560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-2 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2+4+6+8+</a:t>
            </a:r>
            <a:r>
              <a:rPr lang="en-US" sz="3600" b="1" dirty="0">
                <a:latin typeface="Algerian"/>
                <a:cs typeface="Times New Roman" pitchFamily="18" charset="0"/>
              </a:rPr>
              <a:t>•••</a:t>
            </a:r>
            <a:r>
              <a:rPr lang="en-US" sz="3600" dirty="0">
                <a:latin typeface="Algerian"/>
                <a:cs typeface="Times New Roman" pitchFamily="18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ধারাটির প্রথম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	   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সংখ্যক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2550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-1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এর ক্ষেত্রে সমান্তর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ধারার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পদ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সাধারন অন্তর 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d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হলে ,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সমীকরণের মাধ্যমে প্রকাশ কর।</a:t>
            </a:r>
            <a:endParaRPr lang="bn-IN" sz="3600" b="1" dirty="0" smtClean="0">
              <a:latin typeface="Algerian"/>
              <a:cs typeface="Times New Roman" pitchFamily="18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-2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এর ক্ষেত্রে প্রমাণ কর যে,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n=50.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-1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এর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ক্ষেত্রে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পদের সমষ্টি নির্ণয় কর?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bn-IN" sz="3600" b="1" dirty="0">
              <a:latin typeface="Algeri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69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১৩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১১/০২/১৯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4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1600200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n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1676400" y="1704109"/>
            <a:ext cx="6172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ধারার  ক্ষেত্রে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n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তম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পদের সমষ্টি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নির্ণয়ের  সূত্র টি  বল 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20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5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6" name="Group 5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সসীম ধারা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সমান্তর ধারা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8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noFill/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grpFill/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সমান্তর ধারার নিদিষ্টতম পদ ও নির্দিষ্ট সংখ্যক পদের সমষ্টি নির্ণয়ের সূত্র প্রয়োগ করে গাণিতিক সমস্যা সমাধান করতে 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2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3" y="152400"/>
            <a:ext cx="8623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কোনো সমান্তর ধারার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পদের সমষ্টি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144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এবং প্রথম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560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হলে,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এর প্রথম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পদের সমষ্টি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 কর?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90" y="2012816"/>
            <a:ext cx="3913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সাধারন অন্তর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d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055" y="1105262"/>
            <a:ext cx="838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 smtClean="0">
                <a:latin typeface="NikoshBAN" pitchFamily="2" charset="0"/>
                <a:cs typeface="NikoshBAN" pitchFamily="2" charset="0"/>
              </a:rPr>
              <a:t>মনে করি 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ধারার ১ম পদ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 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302" y="2667000"/>
                <a:ext cx="8368146" cy="81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</m:t>
                      </m:r>
                      <m:r>
                        <m:rPr>
                          <m:nor/>
                        </m:rP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m:t>ম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12 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  <m:r>
                        <a:rPr lang="bn-IN" sz="2400" b="1" i="1" dirty="0" smtClean="0">
                          <a:latin typeface="Cambria Math"/>
                          <a:cs typeface="NikoshBAN" pitchFamily="2" charset="0"/>
                        </a:rPr>
                        <m:t>  </m:t>
                      </m:r>
                      <m:sSub>
                        <m:sSubPr>
                          <m:ctrlPr>
                            <a:rPr lang="bn-IN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𝒔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𝟏𝟐</m:t>
                          </m:r>
                        </m:sub>
                      </m:sSub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𝟏𝟐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2" y="2667000"/>
                <a:ext cx="8368146" cy="818366"/>
              </a:xfrm>
              <a:prstGeom prst="rect">
                <a:avLst/>
              </a:prstGeom>
              <a:blipFill rotWithShape="1">
                <a:blip r:embed="rId2"/>
                <a:stretch>
                  <a:fillRect b="-5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51018" y="3654441"/>
                <a:ext cx="418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𝟒𝟒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𝟔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𝟏𝟏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)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018" y="3654441"/>
                <a:ext cx="4180609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915" t="-15116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71800" y="4201415"/>
                <a:ext cx="4180609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𝟏𝟒𝟒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𝟔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𝟏𝟏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201415"/>
                <a:ext cx="4180609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3066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46675" y="4916099"/>
                <a:ext cx="418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𝟏𝟏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=24…….(i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675" y="4916099"/>
                <a:ext cx="418060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nip Diagonal Corner Rectangle 3"/>
              <p:cNvSpPr/>
              <p:nvPr/>
            </p:nvSpPr>
            <p:spPr>
              <a:xfrm>
                <a:off x="4936979" y="1422221"/>
                <a:ext cx="3503469" cy="1244779"/>
              </a:xfrm>
              <a:prstGeom prst="snip2Diag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n </a:t>
                </a:r>
                <a:r>
                  <a:rPr lang="bn-IN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তম পদের সমষ্টি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𝒔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d>
                          <m:d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𝒅</m:t>
                        </m:r>
                      </m:e>
                    </m:d>
                  </m:oMath>
                </a14:m>
                <a:endParaRPr lang="en-US" sz="24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Snip Diagonal Corner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79" y="1422221"/>
                <a:ext cx="3503469" cy="1244779"/>
              </a:xfrm>
              <a:prstGeom prst="snip2Diag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5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5" grpId="0"/>
      <p:bldP spid="20" grpId="0"/>
      <p:bldP spid="29" grpId="0"/>
      <p:bldP spid="30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43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সমীকরণঃ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(i)</a:t>
            </a:r>
            <a:endParaRPr lang="bn-IN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902" y="533400"/>
                <a:ext cx="8368146" cy="81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</m:t>
                      </m:r>
                      <m:r>
                        <m:rPr>
                          <m:nor/>
                        </m:rP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m:t>ম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NikoshBAN" pitchFamily="2" charset="0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20 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  <m:r>
                        <a:rPr lang="bn-IN" sz="2400" b="1" i="1" dirty="0" smtClean="0">
                          <a:latin typeface="Cambria Math"/>
                          <a:cs typeface="NikoshBAN" pitchFamily="2" charset="0"/>
                        </a:rPr>
                        <m:t>  </m:t>
                      </m:r>
                      <m:sSub>
                        <m:sSubPr>
                          <m:ctrlPr>
                            <a:rPr lang="bn-IN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𝒔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𝟐𝟎</m:t>
                          </m:r>
                        </m:sub>
                      </m:sSub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𝟐𝟎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𝟐𝟎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02" y="533400"/>
                <a:ext cx="8368146" cy="818366"/>
              </a:xfrm>
              <a:prstGeom prst="rect">
                <a:avLst/>
              </a:prstGeom>
              <a:blipFill rotWithShape="1">
                <a:blip r:embed="rId2"/>
                <a:stretch>
                  <a:fillRect b="-5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81311" y="1282211"/>
                <a:ext cx="40100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m:t>বা</m:t>
                      </m:r>
                      <m:r>
                        <m:rPr>
                          <m:nor/>
                        </m:rP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m:t>,</m:t>
                      </m:r>
                      <m:r>
                        <a:rPr lang="en-US" sz="2800" b="1" i="1" dirty="0" smtClean="0">
                          <a:latin typeface="Cambria Math"/>
                          <a:cs typeface="NikoshBAN" pitchFamily="2" charset="0"/>
                        </a:rPr>
                        <m:t>𝟓𝟔𝟎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𝟏𝟗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𝒅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1" y="1282211"/>
                <a:ext cx="401002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76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96019" y="1658654"/>
                <a:ext cx="4180609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𝟓𝟔𝟎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  <a:cs typeface="NikoshBAN" pitchFamily="2" charset="0"/>
                          </a:rPr>
                          <m:t>𝟏𝟎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𝟏𝟗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019" y="1658654"/>
                <a:ext cx="4180609" cy="741806"/>
              </a:xfrm>
              <a:prstGeom prst="rect">
                <a:avLst/>
              </a:prstGeom>
              <a:blipFill rotWithShape="1">
                <a:blip r:embed="rId4"/>
                <a:stretch>
                  <a:fillRect l="-3066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46675" y="2263004"/>
                <a:ext cx="46971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𝟏𝟗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𝟓𝟔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…….(ii)</a:t>
                </a:r>
              </a:p>
              <a:p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675" y="2263004"/>
                <a:ext cx="4697125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2724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38398" y="3607536"/>
                <a:ext cx="4180609" cy="5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𝟏𝟏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98" y="3607536"/>
                <a:ext cx="4180609" cy="573427"/>
              </a:xfrm>
              <a:prstGeom prst="rect">
                <a:avLst/>
              </a:prstGeom>
              <a:blipFill rotWithShape="1">
                <a:blip r:embed="rId6"/>
                <a:stretch>
                  <a:fillRect t="-3191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38398" y="3217111"/>
                <a:ext cx="4697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𝟏𝟗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𝒅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𝟓𝟔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98" y="3217111"/>
                <a:ext cx="469712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1752600" y="4180963"/>
            <a:ext cx="35814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42704" y="4180963"/>
                <a:ext cx="4697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(-)	      8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𝟑𝟐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704" y="4180963"/>
                <a:ext cx="4697125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272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62643" y="4704183"/>
                <a:ext cx="2931751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𝟑𝟐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643" y="4704183"/>
                <a:ext cx="2931751" cy="739754"/>
              </a:xfrm>
              <a:prstGeom prst="rect">
                <a:avLst/>
              </a:prstGeom>
              <a:blipFill rotWithShape="1">
                <a:blip r:embed="rId9"/>
                <a:stretch>
                  <a:fillRect l="-4366" b="-9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90800" y="5320519"/>
                <a:ext cx="29317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𝟒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320519"/>
                <a:ext cx="2931751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415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9200" y="581891"/>
                <a:ext cx="480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(i)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নং 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এ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𝒅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মান বসিয়ে</a:t>
                </a:r>
                <a:endParaRPr lang="bn-IN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81891"/>
                <a:ext cx="48006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538" t="-15116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60418" y="1290615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𝟏𝟏</m:t>
                    </m:r>
                    <m:r>
                      <a:rPr lang="en-US" sz="36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𝟒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24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18" y="1290615"/>
                <a:ext cx="35814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5094" r="-834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48691" y="1942803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বা</m:t>
                    </m:r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,</m:t>
                    </m:r>
                    <m:r>
                      <a:rPr lang="en-US" sz="3600" b="1" i="1" dirty="0" smtClean="0">
                        <a:latin typeface="Cambria Math"/>
                        <a:cs typeface="NikoshBAN" pitchFamily="2" charset="0"/>
                      </a:rPr>
                      <m:t>   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𝟒𝟒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24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1" y="1942803"/>
                <a:ext cx="3581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5094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48691" y="2587019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বা</m:t>
                    </m:r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,</m:t>
                    </m:r>
                    <m:r>
                      <a:rPr lang="en-US" sz="3600" b="1" i="1" dirty="0" smtClean="0">
                        <a:latin typeface="Cambria Math"/>
                        <a:cs typeface="NikoshBAN" pitchFamily="2" charset="0"/>
                      </a:rPr>
                      <m:t>   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24-44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1" y="2587019"/>
                <a:ext cx="3581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5094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8691" y="3236068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বা</m:t>
                    </m:r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,</m:t>
                    </m:r>
                    <m:r>
                      <a:rPr lang="en-US" sz="3600" b="1" i="1" dirty="0" smtClean="0">
                        <a:latin typeface="Cambria Math"/>
                        <a:cs typeface="NikoshBAN" pitchFamily="2" charset="0"/>
                      </a:rPr>
                      <m:t>   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- 20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1" y="3236068"/>
                <a:ext cx="35814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5094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48691" y="3882399"/>
                <a:ext cx="358140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বা</m:t>
                    </m:r>
                    <m:r>
                      <m:rPr>
                        <m:nor/>
                      </m:rPr>
                      <a:rPr lang="bn-IN" sz="3600" b="1" dirty="0" smtClean="0">
                        <a:latin typeface="NikoshBAN" pitchFamily="2" charset="0"/>
                        <a:cs typeface="NikoshBAN" pitchFamily="2" charset="0"/>
                      </a:rPr>
                      <m:t>,</m:t>
                    </m:r>
                    <m:r>
                      <a:rPr lang="en-US" sz="3600" b="1" i="1" dirty="0" smtClean="0">
                        <a:latin typeface="Cambria Math"/>
                        <a:cs typeface="NikoshBAN" pitchFamily="2" charset="0"/>
                      </a:rPr>
                      <m:t>   </m:t>
                    </m:r>
                    <m:r>
                      <a:rPr lang="en-US" sz="36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1" y="3882399"/>
                <a:ext cx="3581400" cy="924805"/>
              </a:xfrm>
              <a:prstGeom prst="rect">
                <a:avLst/>
              </a:prstGeom>
              <a:blipFill rotWithShape="1">
                <a:blip r:embed="rId7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48691" y="4807204"/>
                <a:ext cx="358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en-US" sz="4400" b="1" i="1" smtClean="0">
                        <a:latin typeface="Cambria Math"/>
                        <a:cs typeface="NikoshBAN" pitchFamily="2" charset="0"/>
                      </a:rPr>
                      <m:t>𝒂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-10</a:t>
                </a:r>
                <a:endParaRPr lang="en-US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1" y="4807204"/>
                <a:ext cx="3581400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5094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762000"/>
                <a:ext cx="8368146" cy="81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ধারাটির প্রথ</m:t>
                      </m:r>
                      <m:r>
                        <m:rPr>
                          <m:nor/>
                        </m:rPr>
                        <a:rPr lang="bn-IN" sz="2400" b="1" dirty="0" smtClean="0">
                          <a:latin typeface="NikoshBAN" pitchFamily="2" charset="0"/>
                          <a:cs typeface="NikoshBAN" pitchFamily="2" charset="0"/>
                        </a:rPr>
                        <m:t>ম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NikoshBAN" pitchFamily="2" charset="0"/>
                          <a:cs typeface="NikoshBAN" pitchFamily="2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m:t>6 </m:t>
                      </m:r>
                      <m:r>
                        <m:rPr>
                          <m:nor/>
                        </m:rP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m:t>পদের সমষ্টি</m:t>
                      </m:r>
                      <m:r>
                        <a:rPr lang="bn-IN" sz="2400" b="1" i="1" dirty="0" smtClean="0">
                          <a:latin typeface="Cambria Math"/>
                          <a:cs typeface="NikoshBAN" pitchFamily="2" charset="0"/>
                        </a:rPr>
                        <m:t>  </m:t>
                      </m:r>
                      <m:sSub>
                        <m:sSubPr>
                          <m:ctrlPr>
                            <a:rPr lang="bn-IN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𝒔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𝟔</m:t>
                          </m:r>
                        </m:sub>
                      </m:sSub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  <a:cs typeface="NikoshBAN" pitchFamily="2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𝒅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62000"/>
                <a:ext cx="8368146" cy="818366"/>
              </a:xfrm>
              <a:prstGeom prst="rect">
                <a:avLst/>
              </a:prstGeom>
              <a:blipFill rotWithShape="1">
                <a:blip r:embed="rId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86200" y="1596116"/>
                <a:ext cx="40316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𝟓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×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596116"/>
                <a:ext cx="403167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226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2163333"/>
                <a:ext cx="40316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(−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𝟐𝟎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63333"/>
                <a:ext cx="403167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86200" y="2686553"/>
                <a:ext cx="40316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686553"/>
                <a:ext cx="403167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79273" y="3100563"/>
                <a:ext cx="40316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𝟎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73" y="3100563"/>
                <a:ext cx="403167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4085465"/>
                <a:ext cx="4038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m:rPr>
                        <m:nor/>
                      </m:rPr>
                      <a:rPr lang="bn-IN" sz="2400" b="1" dirty="0">
                        <a:latin typeface="NikoshBAN" pitchFamily="2" charset="0"/>
                        <a:cs typeface="NikoshBAN" pitchFamily="2" charset="0"/>
                      </a:rPr>
                      <m:t>ধারাটির প্রথ</m:t>
                    </m:r>
                    <m:r>
                      <m:rPr>
                        <m:nor/>
                      </m:rPr>
                      <a:rPr lang="bn-IN" sz="2400" b="1" dirty="0" smtClean="0">
                        <a:latin typeface="NikoshBAN" pitchFamily="2" charset="0"/>
                        <a:cs typeface="NikoshBAN" pitchFamily="2" charset="0"/>
                      </a:rPr>
                      <m:t>ম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NikoshBAN" pitchFamily="2" charset="0"/>
                        <a:cs typeface="NikoshBAN" pitchFamily="2" charset="0"/>
                      </a:rPr>
                      <m:t>  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Times New Roman" pitchFamily="18" charset="0"/>
                        <a:cs typeface="Times New Roman" pitchFamily="18" charset="0"/>
                      </a:rPr>
                      <m:t>6 </m:t>
                    </m:r>
                    <m:r>
                      <m:rPr>
                        <m:nor/>
                      </m:rPr>
                      <a:rPr lang="bn-IN" sz="2400" b="1" dirty="0">
                        <a:latin typeface="NikoshBAN" pitchFamily="2" charset="0"/>
                        <a:cs typeface="NikoshBAN" pitchFamily="2" charset="0"/>
                      </a:rPr>
                      <m:t>পদের সমষ্টি</m:t>
                    </m:r>
                    <m:r>
                      <m:rPr>
                        <m:nor/>
                      </m:rPr>
                      <a:rPr lang="en-US" sz="2400" b="1" i="0" dirty="0" smtClean="0">
                        <a:latin typeface="NikoshBAN" pitchFamily="2" charset="0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Cambria Math"/>
                        <a:cs typeface="NikoshBAN" pitchFamily="2" charset="0"/>
                      </a:rPr>
                      <m:t>𝟎</m:t>
                    </m:r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5465"/>
                <a:ext cx="4038600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9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487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53</cp:revision>
  <dcterms:created xsi:type="dcterms:W3CDTF">2006-08-16T00:00:00Z</dcterms:created>
  <dcterms:modified xsi:type="dcterms:W3CDTF">2020-02-13T06:44:58Z</dcterms:modified>
</cp:coreProperties>
</file>