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1" r:id="rId5"/>
    <p:sldId id="276" r:id="rId6"/>
    <p:sldId id="264" r:id="rId7"/>
    <p:sldId id="272" r:id="rId8"/>
    <p:sldId id="278" r:id="rId9"/>
    <p:sldId id="279" r:id="rId10"/>
    <p:sldId id="274" r:id="rId11"/>
    <p:sldId id="277" r:id="rId12"/>
    <p:sldId id="270" r:id="rId13"/>
    <p:sldId id="280" r:id="rId14"/>
    <p:sldId id="268" r:id="rId15"/>
    <p:sldId id="273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FF00"/>
    <a:srgbClr val="3333CC"/>
    <a:srgbClr val="FF0066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E1ADF-FD32-4725-A17B-32E14D6498E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39B34-F802-420B-9607-0BCBD1B59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2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39B34-F802-420B-9607-0BCBD1B59D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45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39B34-F802-420B-9607-0BCBD1B59D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85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39B34-F802-420B-9607-0BCBD1B59D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3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39B34-F802-420B-9607-0BCBD1B59D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75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39B34-F802-420B-9607-0BCBD1B59D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9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01687-1640-4A8B-B85A-216D66C40F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7409250-5BB7-41EA-9F32-ED99AB440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71C433-C3A2-41E0-B9B6-087374F10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7657-3115-47E1-951E-8DBB7D5C6CD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14ED30-360E-426E-86DD-5663F9D7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32A005-2DE9-4A3D-8584-526C11A0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AB9C-71DE-4483-919F-C41499D67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6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41E6F8-00F8-480D-93C2-A695504BA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7525A1-F8FA-4061-B800-D1056C772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E0944B-1A8D-4377-B124-EB59ADF5C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7657-3115-47E1-951E-8DBB7D5C6CD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F2A308-F40F-4682-B32C-6D35C671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811A33-517C-42A7-9908-DA4B619A5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AB9C-71DE-4483-919F-C41499D67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2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FC7C935-3419-452C-8470-1763FBF3CB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011E45D-9052-445B-ADBA-1C0B0AB0E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5C67E6-0993-4CC1-9632-1163AC37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7657-3115-47E1-951E-8DBB7D5C6CD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A904FA-28C5-495A-AB7A-59C2C750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33B698-ECBE-496C-80FD-AF8D591F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AB9C-71DE-4483-919F-C41499D67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2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836065-1870-4D25-BAB1-6678A6755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EEC8E9-566C-436E-A2BE-E529EFC61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06A4A7-CB11-43CA-B01D-F50386228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7657-3115-47E1-951E-8DBB7D5C6CD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15E459-D7EE-490B-A865-B7E858080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A12845-6DDE-47F3-B3E1-A3E7FA93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AB9C-71DE-4483-919F-C41499D67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0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4DFB97-7755-4C48-926B-402E1193D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91AC5B-BA89-43D7-BE5D-5A61CB55B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CB4ED7-38FF-48CD-8130-9A2D4BB7D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7657-3115-47E1-951E-8DBB7D5C6CD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54FA84-6D62-413A-A4E8-797FC2C45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275F71-CD57-40F3-ACC3-82F4540EA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AB9C-71DE-4483-919F-C41499D67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9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039FE8-EA62-4148-B963-EC54FAEF8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A4CA4-A22E-4FE2-9A3C-31958444C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5ACA584-CFEB-41D7-8C1D-2746B6396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2F367C-6580-4B5F-A5BE-4F41DD1F1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7657-3115-47E1-951E-8DBB7D5C6CD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2D3A3F-51EE-4CB5-A759-BF26A513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C419C0-1E00-4CF5-BD50-79B452F61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AB9C-71DE-4483-919F-C41499D67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8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656881-3F7E-4898-AE09-7F7AEEF4F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0C0E84-C025-4741-AC67-1793AD74F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4578E25-1514-45D8-BB22-8F926D8D8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7CFA9BF-0A67-40C9-ABDE-FB834351B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DF644E8-9F42-4F18-9D23-76D02D306C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3625312-4007-4960-ADC7-7BE674B3B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7657-3115-47E1-951E-8DBB7D5C6CD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48CFED1-F703-4D19-9584-8B979B539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74640F6-79A9-4241-80D3-2B50412BF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AB9C-71DE-4483-919F-C41499D67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6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971ABF-9406-4C49-AB87-591684874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AA0E1CC-52FE-4D60-A4BD-A1901D087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7657-3115-47E1-951E-8DBB7D5C6CD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2637BD5-821E-43ED-84FC-F1E58F255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71CF6D8-0359-4C25-9B88-E28585B1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AB9C-71DE-4483-919F-C41499D67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3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E495BD0-F837-40DB-A39D-63553025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7657-3115-47E1-951E-8DBB7D5C6CD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972FCF7-0FF2-4560-AF68-93AAEE1B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E0033C-C5D4-434B-8FC7-5F8F4551E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AB9C-71DE-4483-919F-C41499D67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0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1227F4-EA1A-4A85-A60D-27986A5E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59929C-9DDC-4F8F-BAAA-4E9D6456A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42BEB9F-AC9D-4B61-BF0A-62A4863F0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BF5C7AA-EA0A-47EC-A4B8-118CC1386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7657-3115-47E1-951E-8DBB7D5C6CD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9FA99D-FF75-467C-AC53-E2EEC239D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2F84C0-BBCB-4484-B551-51C49AB49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AB9C-71DE-4483-919F-C41499D67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9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AD714C-6A2D-4DB9-B305-4134F77C6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754F0B8-7AD2-4FDB-9D70-9FA586C37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E32167B-FFB1-4592-8FD4-E2B974495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0D910F-A25A-4217-8235-0C21387F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7657-3115-47E1-951E-8DBB7D5C6CD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4DF0E0-65C1-40DA-B123-8B104AD4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9E9B92-FBF7-43AE-B69F-C060442A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AB9C-71DE-4483-919F-C41499D67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4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2950C35-24B8-4302-B252-A9E181340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D626DB-610C-44C7-9684-560D28B1B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076042-2F6D-41E1-9D8B-DAA828CCA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27657-3115-47E1-951E-8DBB7D5C6CDE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55F66B-A8FC-4B85-B363-6F82D397A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6DA51D-C3BF-4499-A650-046F8C30B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5AB9C-71DE-4483-919F-C41499D67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6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4219" y="5709377"/>
            <a:ext cx="8714509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সবাইকে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স্বাগতম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834" y="563695"/>
            <a:ext cx="7860294" cy="47324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005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595" y="333060"/>
            <a:ext cx="349135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বায়ুর</a:t>
            </a:r>
            <a:r>
              <a:rPr lang="en-US" sz="4400" dirty="0" smtClean="0"/>
              <a:t> </a:t>
            </a:r>
            <a:r>
              <a:rPr lang="en-US" sz="4400" dirty="0" err="1" smtClean="0"/>
              <a:t>উপাদান</a:t>
            </a:r>
            <a:r>
              <a:rPr lang="en-US" sz="4400" dirty="0"/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5899" y="517726"/>
            <a:ext cx="594360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বায়ুতে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বিভিন্ন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ধরনের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গ্যাস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আছে</a:t>
            </a:r>
            <a:r>
              <a:rPr lang="en-US" sz="3200" dirty="0" smtClean="0">
                <a:solidFill>
                  <a:srgbClr val="FF0000"/>
                </a:solidFill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</a:rPr>
              <a:t>যেমন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  <a:endParaRPr lang="bn-BD" sz="3200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7475" y="1946285"/>
            <a:ext cx="5659584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নাইট্রোজেন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3832" y="4206003"/>
            <a:ext cx="5659584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অক্সিজেন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" name="4-Point Star 1"/>
          <p:cNvSpPr/>
          <p:nvPr/>
        </p:nvSpPr>
        <p:spPr>
          <a:xfrm>
            <a:off x="4810990" y="2004587"/>
            <a:ext cx="484909" cy="52647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5202398" y="4264305"/>
            <a:ext cx="484909" cy="52647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08" y="1283012"/>
            <a:ext cx="1903480" cy="25412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07" y="4152025"/>
            <a:ext cx="27527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3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4673" y="1879889"/>
            <a:ext cx="5659584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কার্বন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ডাই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অক্সাইড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2263" y="5622343"/>
            <a:ext cx="5659584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ইত্যাদি</a:t>
            </a:r>
            <a:r>
              <a:rPr lang="en-US" sz="3200" dirty="0" smtClean="0">
                <a:solidFill>
                  <a:srgbClr val="0070C0"/>
                </a:solidFill>
              </a:rPr>
              <a:t>।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595" y="333060"/>
            <a:ext cx="349135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বায়ুর</a:t>
            </a:r>
            <a:r>
              <a:rPr lang="en-US" sz="4400" dirty="0" smtClean="0"/>
              <a:t> </a:t>
            </a:r>
            <a:r>
              <a:rPr lang="en-US" sz="4400" dirty="0" err="1" smtClean="0"/>
              <a:t>উপাদান</a:t>
            </a:r>
            <a:r>
              <a:rPr lang="en-US" sz="4400" dirty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22378" y="3868017"/>
            <a:ext cx="5659584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জলীয়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বাষ্প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5264744" y="1938191"/>
            <a:ext cx="484909" cy="52647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5295909" y="3912464"/>
            <a:ext cx="484909" cy="52647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1" y="1485315"/>
            <a:ext cx="3380514" cy="18755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2" y="3692237"/>
            <a:ext cx="3934696" cy="206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50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595" y="568192"/>
            <a:ext cx="487680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অক্সিজেনের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বৈশিষ্ট্য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  <a:endParaRPr lang="bn-BD" sz="32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02924" y="4905583"/>
            <a:ext cx="4648203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কোন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কিছুকে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জ্বলতে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সাহায্য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</a:rPr>
              <a:t>।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96750"/>
            <a:ext cx="3851563" cy="21298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10743" y="1940711"/>
            <a:ext cx="4648203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মানুষকে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বাঁচতে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সাহায্য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</a:rPr>
              <a:t>।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93094"/>
            <a:ext cx="4017818" cy="246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46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595" y="276448"/>
            <a:ext cx="10931242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এখন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তোমরা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তোমাদের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বইয়ের</a:t>
            </a:r>
            <a:r>
              <a:rPr lang="en-US" sz="3200" dirty="0" smtClean="0">
                <a:solidFill>
                  <a:srgbClr val="FF0000"/>
                </a:solidFill>
              </a:rPr>
              <a:t> 3৮ ও ৩৯নং </a:t>
            </a:r>
            <a:r>
              <a:rPr lang="en-US" sz="3200" dirty="0" err="1" smtClean="0">
                <a:solidFill>
                  <a:srgbClr val="FF0000"/>
                </a:solidFill>
              </a:rPr>
              <a:t>পাতা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খোল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এবং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সবাই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নিরবে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পড়</a:t>
            </a:r>
            <a:endParaRPr lang="bn-BD" sz="3200" dirty="0" smtClean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34" y="927605"/>
            <a:ext cx="5559147" cy="594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345" y="916643"/>
            <a:ext cx="5084643" cy="598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0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6835" y="387927"/>
            <a:ext cx="7564583" cy="113877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7030A0"/>
                </a:solidFill>
              </a:rPr>
              <a:t>মূল্যায়ন: </a:t>
            </a:r>
          </a:p>
          <a:p>
            <a:pPr algn="ctr"/>
            <a:r>
              <a:rPr lang="bn-BD" sz="3200" dirty="0" smtClean="0">
                <a:solidFill>
                  <a:srgbClr val="0070C0"/>
                </a:solidFill>
              </a:rPr>
              <a:t>মৌখিক:- 1</a:t>
            </a:r>
            <a:r>
              <a:rPr lang="en-US" sz="3200" dirty="0" smtClean="0">
                <a:solidFill>
                  <a:srgbClr val="0070C0"/>
                </a:solidFill>
              </a:rPr>
              <a:t>। </a:t>
            </a:r>
            <a:r>
              <a:rPr lang="en-US" sz="3200" dirty="0" err="1" smtClean="0">
                <a:solidFill>
                  <a:srgbClr val="0070C0"/>
                </a:solidFill>
              </a:rPr>
              <a:t>বায়ুর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উপাদানগুলো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কী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কী</a:t>
            </a:r>
            <a:r>
              <a:rPr lang="bn-BD" sz="3200" dirty="0" smtClean="0">
                <a:solidFill>
                  <a:srgbClr val="0070C0"/>
                </a:solidFill>
              </a:rPr>
              <a:t>?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3489" y="4778917"/>
            <a:ext cx="7550729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উত্তর</a:t>
            </a:r>
            <a:r>
              <a:rPr lang="en-US" sz="3200" dirty="0" smtClean="0">
                <a:solidFill>
                  <a:srgbClr val="002060"/>
                </a:solidFill>
              </a:rPr>
              <a:t>: ২। </a:t>
            </a:r>
            <a:r>
              <a:rPr lang="bn-BD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বায়ু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কোন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কিছুকে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জ্বলতে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সাহায্য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</a:rPr>
              <a:t>।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8417" y="2164904"/>
            <a:ext cx="9975272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উত্তর</a:t>
            </a:r>
            <a:r>
              <a:rPr lang="en-US" sz="3200" dirty="0" smtClean="0">
                <a:solidFill>
                  <a:srgbClr val="002060"/>
                </a:solidFill>
              </a:rPr>
              <a:t>: ১। </a:t>
            </a:r>
            <a:r>
              <a:rPr lang="en-US" sz="3200" dirty="0" err="1" smtClean="0">
                <a:solidFill>
                  <a:srgbClr val="002060"/>
                </a:solidFill>
              </a:rPr>
              <a:t>নাট্রোজেন</a:t>
            </a:r>
            <a:r>
              <a:rPr lang="en-US" sz="3200" dirty="0" smtClean="0">
                <a:solidFill>
                  <a:srgbClr val="002060"/>
                </a:solidFill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</a:rPr>
              <a:t>অক্সিজেন</a:t>
            </a:r>
            <a:r>
              <a:rPr lang="en-US" sz="3200" dirty="0" smtClean="0">
                <a:solidFill>
                  <a:srgbClr val="002060"/>
                </a:solidFill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</a:rPr>
              <a:t>কার্বন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ডাই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অক্সাইড</a:t>
            </a:r>
            <a:r>
              <a:rPr lang="en-US" sz="3200" dirty="0" smtClean="0">
                <a:solidFill>
                  <a:srgbClr val="002060"/>
                </a:solidFill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</a:rPr>
              <a:t>জলীয়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বাষ্প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ইত্যাদি</a:t>
            </a:r>
            <a:r>
              <a:rPr lang="en-US" sz="3200" dirty="0" smtClean="0">
                <a:solidFill>
                  <a:srgbClr val="002060"/>
                </a:solidFill>
              </a:rPr>
              <a:t>।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2708" y="3334616"/>
            <a:ext cx="5659584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প্রশ্ন</a:t>
            </a:r>
            <a:r>
              <a:rPr lang="en-US" sz="3200" dirty="0" smtClean="0">
                <a:solidFill>
                  <a:srgbClr val="0070C0"/>
                </a:solidFill>
              </a:rPr>
              <a:t>: ২। </a:t>
            </a:r>
            <a:r>
              <a:rPr lang="en-US" sz="3200" dirty="0" err="1" smtClean="0">
                <a:solidFill>
                  <a:srgbClr val="0070C0"/>
                </a:solidFill>
              </a:rPr>
              <a:t>বায়ুর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বৈশিষ্ট্য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কী</a:t>
            </a:r>
            <a:r>
              <a:rPr lang="en-US" sz="3200" dirty="0" smtClean="0">
                <a:solidFill>
                  <a:srgbClr val="0070C0"/>
                </a:solidFill>
              </a:rPr>
              <a:t>?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6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2881" y="603035"/>
            <a:ext cx="3352143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0000"/>
                </a:solidFill>
              </a:rPr>
              <a:t>বাড়ি</a:t>
            </a:r>
            <a:r>
              <a:rPr lang="en-US" sz="3200" dirty="0" smtClean="0">
                <a:solidFill>
                  <a:srgbClr val="FF0000"/>
                </a:solidFill>
              </a:rPr>
              <a:t>র </a:t>
            </a:r>
            <a:r>
              <a:rPr lang="en-US" sz="3200" dirty="0" err="1" smtClean="0">
                <a:solidFill>
                  <a:srgbClr val="FF0000"/>
                </a:solidFill>
              </a:rPr>
              <a:t>কাজ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bn-BD" sz="3200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2881" y="3465180"/>
            <a:ext cx="10823874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বায়ুর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উপাদানগুলোর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নাম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এবং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বায়ুর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বৈশিষ্ট্য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তিনবার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করে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খাতায়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লেখে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আনবে</a:t>
            </a:r>
            <a:r>
              <a:rPr lang="en-US" sz="3200" dirty="0" smtClean="0">
                <a:solidFill>
                  <a:srgbClr val="FF0000"/>
                </a:solidFill>
              </a:rPr>
              <a:t>।</a:t>
            </a:r>
            <a:endParaRPr lang="bn-BD" sz="3200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472" y="4382313"/>
            <a:ext cx="3102070" cy="18742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945" y="4340749"/>
            <a:ext cx="3122427" cy="1915803"/>
          </a:xfrm>
          <a:prstGeom prst="rect">
            <a:avLst/>
          </a:prstGeom>
        </p:spPr>
      </p:pic>
      <p:pic>
        <p:nvPicPr>
          <p:cNvPr id="8" name="Picture 7" descr="classic-sloped-roof-house-keral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6799" y="155324"/>
            <a:ext cx="4748645" cy="3253700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788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2317173" y="3473550"/>
            <a:ext cx="1447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 </a:t>
            </a:r>
            <a:endParaRPr lang="en-US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3764973" y="3711030"/>
            <a:ext cx="1447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6600" dirty="0" smtClean="0">
                <a:solidFill>
                  <a:srgbClr val="4807C9"/>
                </a:solidFill>
                <a:latin typeface="NikoshBAN" pitchFamily="2" charset="0"/>
                <a:cs typeface="NikoshBAN" pitchFamily="2" charset="0"/>
              </a:rPr>
              <a:t>ন্য  </a:t>
            </a:r>
            <a:endParaRPr lang="en-US" sz="16600" dirty="0">
              <a:solidFill>
                <a:srgbClr val="4807C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5441373" y="3918050"/>
            <a:ext cx="1447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  </a:t>
            </a:r>
            <a:endParaRPr lang="en-US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6889173" y="4362551"/>
            <a:ext cx="1447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3800" dirty="0" smtClean="0">
                <a:solidFill>
                  <a:srgbClr val="4807C9"/>
                </a:solidFill>
                <a:latin typeface="NikoshBAN" pitchFamily="2" charset="0"/>
                <a:cs typeface="NikoshBAN" pitchFamily="2" charset="0"/>
              </a:rPr>
              <a:t>দ  </a:t>
            </a:r>
            <a:endParaRPr lang="en-US" sz="13800" dirty="0">
              <a:solidFill>
                <a:srgbClr val="4807C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00n4001wI5D.gif"/>
          <p:cNvPicPr>
            <a:picLocks noChangeAspect="1"/>
          </p:cNvPicPr>
          <p:nvPr/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4211782" y="162845"/>
            <a:ext cx="3671454" cy="306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58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74AF02-3879-4275-8921-5F33FC9281CF}"/>
              </a:ext>
            </a:extLst>
          </p:cNvPr>
          <p:cNvSpPr txBox="1"/>
          <p:nvPr/>
        </p:nvSpPr>
        <p:spPr>
          <a:xfrm>
            <a:off x="1618937" y="1053477"/>
            <a:ext cx="8954125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i="1" u="sng" dirty="0">
                <a:solidFill>
                  <a:srgbClr val="0070C0"/>
                </a:solidFill>
              </a:rPr>
              <a:t>শিক্ষক পরিচিত</a:t>
            </a:r>
          </a:p>
          <a:p>
            <a:pPr algn="ctr"/>
            <a:r>
              <a:rPr lang="bn-BD" sz="3600" u="sng" dirty="0" smtClean="0">
                <a:solidFill>
                  <a:srgbClr val="002060"/>
                </a:solidFill>
              </a:rPr>
              <a:t>ধরতে পিছু-  </a:t>
            </a:r>
          </a:p>
          <a:p>
            <a:pPr algn="ctr"/>
            <a:r>
              <a:rPr lang="bn-BD" sz="3600" dirty="0" smtClean="0">
                <a:solidFill>
                  <a:srgbClr val="00B050"/>
                </a:solidFill>
              </a:rPr>
              <a:t>মোঃ </a:t>
            </a:r>
            <a:r>
              <a:rPr lang="bn-BD" sz="3600" dirty="0">
                <a:solidFill>
                  <a:srgbClr val="00B050"/>
                </a:solidFill>
              </a:rPr>
              <a:t>শরফুদ্দিন মৃধা </a:t>
            </a:r>
          </a:p>
          <a:p>
            <a:pPr algn="ctr"/>
            <a:r>
              <a:rPr lang="bn-BD" sz="3600" dirty="0">
                <a:solidFill>
                  <a:srgbClr val="7030A0"/>
                </a:solidFill>
              </a:rPr>
              <a:t>সহকারী শিক্ষক </a:t>
            </a:r>
          </a:p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41নং </a:t>
            </a:r>
            <a:r>
              <a:rPr lang="en-US" sz="3600" dirty="0" err="1" smtClean="0">
                <a:solidFill>
                  <a:srgbClr val="00B0F0"/>
                </a:solidFill>
              </a:rPr>
              <a:t>লক্ষ্মীপুর</a:t>
            </a:r>
            <a:r>
              <a:rPr lang="bn-BD" sz="3600" dirty="0" smtClean="0">
                <a:solidFill>
                  <a:srgbClr val="00B0F0"/>
                </a:solidFill>
              </a:rPr>
              <a:t> </a:t>
            </a:r>
            <a:r>
              <a:rPr lang="bn-BD" sz="3600" dirty="0">
                <a:solidFill>
                  <a:srgbClr val="00B0F0"/>
                </a:solidFill>
              </a:rPr>
              <a:t>সরকারি প্রাথমিক বিদ্যালয়</a:t>
            </a:r>
            <a:endParaRPr lang="en-US" sz="3600" dirty="0">
              <a:solidFill>
                <a:srgbClr val="00B0F0"/>
              </a:solidFill>
            </a:endParaRPr>
          </a:p>
          <a:p>
            <a:pPr algn="ctr"/>
            <a:r>
              <a:rPr lang="en-US" sz="3600" dirty="0" err="1">
                <a:solidFill>
                  <a:srgbClr val="00B0F0"/>
                </a:solidFill>
              </a:rPr>
              <a:t>মতলব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err="1">
                <a:solidFill>
                  <a:srgbClr val="00B0F0"/>
                </a:solidFill>
              </a:rPr>
              <a:t>দক্ষিণ</a:t>
            </a:r>
            <a:r>
              <a:rPr lang="en-US" sz="3600" dirty="0">
                <a:solidFill>
                  <a:srgbClr val="00B0F0"/>
                </a:solidFill>
              </a:rPr>
              <a:t>, </a:t>
            </a:r>
            <a:r>
              <a:rPr lang="en-US" sz="3600" dirty="0" err="1">
                <a:solidFill>
                  <a:srgbClr val="00B0F0"/>
                </a:solidFill>
              </a:rPr>
              <a:t>চাঁদপুর</a:t>
            </a:r>
            <a:r>
              <a:rPr lang="en-US" sz="3600" dirty="0">
                <a:solidFill>
                  <a:srgbClr val="00B0F0"/>
                </a:solidFill>
              </a:rPr>
              <a:t>।</a:t>
            </a:r>
          </a:p>
          <a:p>
            <a:pPr algn="ctr"/>
            <a:r>
              <a:rPr lang="bn-BD" sz="3600" u="sng" dirty="0" smtClean="0">
                <a:solidFill>
                  <a:srgbClr val="002060"/>
                </a:solidFill>
              </a:rPr>
              <a:t>বলতে কিছু-</a:t>
            </a: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মোবাইল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bn-BD" sz="3600" dirty="0">
                <a:solidFill>
                  <a:srgbClr val="FF0000"/>
                </a:solidFill>
              </a:rPr>
              <a:t>ন</a:t>
            </a:r>
            <a:r>
              <a:rPr lang="en-US" sz="3600" dirty="0">
                <a:solidFill>
                  <a:srgbClr val="FF0000"/>
                </a:solidFill>
              </a:rPr>
              <a:t>ং ০১৮১৮-৪৯০৮৮৯</a:t>
            </a:r>
            <a:r>
              <a:rPr lang="bn-BD" sz="3600" dirty="0">
                <a:solidFill>
                  <a:srgbClr val="FF0000"/>
                </a:solidFill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763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5745" y="263224"/>
            <a:ext cx="10972800" cy="37856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ণিঃ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 বিজ্ঞান    </a:t>
            </a:r>
          </a:p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6 (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ডাই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অক্সাইড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জলীয়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বাষ্প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পৃ:৩৮-৩৯)।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 (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বায়ুর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875" y="4655131"/>
            <a:ext cx="10986654" cy="132343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3"/>
                </a:solidFill>
              </a:rPr>
              <a:t>শিখন ফলঃ </a:t>
            </a:r>
          </a:p>
          <a:p>
            <a:pPr algn="ctr"/>
            <a:r>
              <a:rPr lang="bn-BD" sz="4000" dirty="0" smtClean="0">
                <a:solidFill>
                  <a:schemeClr val="accent3"/>
                </a:solidFill>
              </a:rPr>
              <a:t>5.</a:t>
            </a:r>
            <a:r>
              <a:rPr lang="en-US" sz="4000" dirty="0" smtClean="0">
                <a:solidFill>
                  <a:schemeClr val="accent3"/>
                </a:solidFill>
              </a:rPr>
              <a:t>২</a:t>
            </a:r>
            <a:r>
              <a:rPr lang="bn-BD" sz="4000" dirty="0" smtClean="0">
                <a:solidFill>
                  <a:schemeClr val="accent3"/>
                </a:solidFill>
              </a:rPr>
              <a:t>.1 </a:t>
            </a:r>
            <a:r>
              <a:rPr lang="en-US" sz="4000" dirty="0" err="1" smtClean="0">
                <a:solidFill>
                  <a:schemeClr val="accent3"/>
                </a:solidFill>
              </a:rPr>
              <a:t>বায়ুর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প্রধান</a:t>
            </a:r>
            <a:r>
              <a:rPr lang="en-US" sz="4000" dirty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উপাদানগুলো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কী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কী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তা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বলতে</a:t>
            </a:r>
            <a:r>
              <a:rPr lang="bn-BD" sz="4000" dirty="0" smtClean="0">
                <a:solidFill>
                  <a:schemeClr val="accent3"/>
                </a:solidFill>
              </a:rPr>
              <a:t> পারবে।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387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115" y="401919"/>
            <a:ext cx="5763491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</a:rPr>
              <a:t>পাঠের অনুকূল পরিবেশ সৃষ্টিঃ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4" name="Snip Same Side Corner Rectangle 3"/>
          <p:cNvSpPr/>
          <p:nvPr/>
        </p:nvSpPr>
        <p:spPr>
          <a:xfrm>
            <a:off x="3131115" y="5098473"/>
            <a:ext cx="5846617" cy="1510144"/>
          </a:xfrm>
          <a:prstGeom prst="snip2Same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B0F0"/>
                </a:solidFill>
              </a:rPr>
              <a:t>পাঠ শিরোনামঃ 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</a:rPr>
              <a:t>ব</a:t>
            </a:r>
            <a:r>
              <a:rPr lang="en-US" sz="4000" dirty="0" err="1" smtClean="0">
                <a:solidFill>
                  <a:srgbClr val="00B0F0"/>
                </a:solidFill>
              </a:rPr>
              <a:t>ায়ুর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কী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কী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উপাদান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আছে</a:t>
            </a:r>
            <a:r>
              <a:rPr lang="en-US" sz="4000" dirty="0" smtClean="0">
                <a:solidFill>
                  <a:srgbClr val="00B0F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520" y="1478971"/>
            <a:ext cx="4185805" cy="234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0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595" y="157784"/>
            <a:ext cx="10910452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50"/>
                </a:solidFill>
              </a:rPr>
              <a:t>উপস্থাপনঃ</a:t>
            </a:r>
            <a:endParaRPr lang="en-US" sz="4400" dirty="0"/>
          </a:p>
          <a:p>
            <a:pPr algn="ctr"/>
            <a:r>
              <a:rPr lang="en-US" sz="4800" dirty="0" err="1" smtClean="0">
                <a:solidFill>
                  <a:srgbClr val="00B050"/>
                </a:solidFill>
              </a:rPr>
              <a:t>তোমরা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সবাই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ভাল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আছ</a:t>
            </a:r>
            <a:r>
              <a:rPr lang="bn-BD" sz="4800" dirty="0" smtClean="0">
                <a:solidFill>
                  <a:srgbClr val="00B050"/>
                </a:solidFill>
              </a:rPr>
              <a:t>, তোমাদের বই বন্ধ রাখ।</a:t>
            </a:r>
            <a:endParaRPr lang="en-US" sz="3600" dirty="0" smtClean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1813" y="3417928"/>
            <a:ext cx="990601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</a:rPr>
              <a:t>নিচের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ছকটি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তোমাদের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খাতায়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অংকন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কর</a:t>
            </a:r>
            <a:r>
              <a:rPr lang="en-US" sz="4000" dirty="0" smtClean="0">
                <a:solidFill>
                  <a:srgbClr val="00B050"/>
                </a:solidFill>
              </a:rPr>
              <a:t>।</a:t>
            </a:r>
            <a:endParaRPr lang="bn-BD" sz="5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12" y="4535249"/>
            <a:ext cx="10233618" cy="1630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195" y="2088567"/>
            <a:ext cx="4475040" cy="584775"/>
          </a:xfrm>
          <a:prstGeom prst="rect">
            <a:avLst/>
          </a:prstGeom>
          <a:solidFill>
            <a:srgbClr val="3333CC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আমরা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গত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পাঠে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শিখেছিলাম</a:t>
            </a:r>
            <a:r>
              <a:rPr lang="en-US" sz="3200" dirty="0">
                <a:solidFill>
                  <a:schemeClr val="tx1"/>
                </a:solidFill>
              </a:rPr>
              <a:t>?</a:t>
            </a:r>
            <a:endParaRPr lang="bn-BD" sz="44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7855" y="1900664"/>
            <a:ext cx="6172192" cy="1077218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উত্তর</a:t>
            </a:r>
            <a:r>
              <a:rPr lang="en-US" sz="3200" dirty="0" smtClean="0">
                <a:solidFill>
                  <a:schemeClr val="tx1"/>
                </a:solidFill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</a:rPr>
              <a:t>উদ্ভিদ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বা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প্রাণী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বেঁচে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থাকার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জন্য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বায়ুর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প্রয়োজন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কেন</a:t>
            </a:r>
            <a:r>
              <a:rPr lang="en-US" sz="3200" dirty="0" smtClean="0">
                <a:solidFill>
                  <a:schemeClr val="tx1"/>
                </a:solidFill>
              </a:rPr>
              <a:t>?</a:t>
            </a:r>
            <a:endParaRPr lang="bn-BD" sz="4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32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35" y="2032288"/>
            <a:ext cx="9240111" cy="308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233055" y="563666"/>
            <a:ext cx="936567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50"/>
                </a:solidFill>
              </a:rPr>
              <a:t>এখন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নিচের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বোতল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দুটি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ভালো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করে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লক্ষ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করি</a:t>
            </a:r>
            <a:r>
              <a:rPr lang="en-US" sz="4800" dirty="0" smtClean="0">
                <a:solidFill>
                  <a:srgbClr val="00B050"/>
                </a:solidFill>
              </a:rPr>
              <a:t>।</a:t>
            </a:r>
            <a:endParaRPr lang="bn-BD" sz="6600" dirty="0" smtClean="0"/>
          </a:p>
        </p:txBody>
      </p:sp>
    </p:spTree>
    <p:extLst>
      <p:ext uri="{BB962C8B-B14F-4D97-AF65-F5344CB8AC3E}">
        <p14:creationId xmlns:p14="http://schemas.microsoft.com/office/powerpoint/2010/main" val="131723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3105" y="5788440"/>
            <a:ext cx="1045555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১নং </a:t>
            </a:r>
            <a:r>
              <a:rPr lang="en-US" sz="3600" dirty="0" err="1" smtClean="0"/>
              <a:t>বোতল</a:t>
            </a:r>
            <a:r>
              <a:rPr lang="en-US" sz="3600" dirty="0"/>
              <a:t> </a:t>
            </a:r>
            <a:r>
              <a:rPr lang="en-US" sz="3600" dirty="0" err="1" smtClean="0"/>
              <a:t>বন্ধ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ঢাকনা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কারণে</a:t>
            </a:r>
            <a:r>
              <a:rPr lang="en-US" sz="3600" dirty="0" smtClean="0"/>
              <a:t> </a:t>
            </a:r>
            <a:r>
              <a:rPr lang="en-US" sz="3600" dirty="0" err="1" smtClean="0"/>
              <a:t>মোমবাতি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জ্বলে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না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658" y="280122"/>
            <a:ext cx="6580705" cy="4145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52456" y="4674084"/>
            <a:ext cx="773389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উপরের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পরীক্ষাটি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থেকে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আমরা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বুঝতে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পারলাম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655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501" y="349073"/>
            <a:ext cx="6001977" cy="397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16434" y="5722784"/>
            <a:ext cx="857749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২নং </a:t>
            </a:r>
            <a:r>
              <a:rPr lang="en-US" sz="3600" dirty="0" err="1" smtClean="0"/>
              <a:t>বোতল</a:t>
            </a:r>
            <a:r>
              <a:rPr lang="en-US" sz="3600" dirty="0" smtClean="0"/>
              <a:t> </a:t>
            </a:r>
            <a:r>
              <a:rPr lang="en-US" sz="3600" dirty="0" err="1" smtClean="0"/>
              <a:t>খোলা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কারণে</a:t>
            </a:r>
            <a:r>
              <a:rPr lang="en-US" sz="3600" dirty="0" smtClean="0"/>
              <a:t> </a:t>
            </a:r>
            <a:r>
              <a:rPr lang="en-US" sz="3600" dirty="0" err="1" smtClean="0"/>
              <a:t>মোমবাতি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জ্বলতে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থাকে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138233" y="4812629"/>
            <a:ext cx="773389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উপরের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পরীক্ষাটি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থেকে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আমরা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বুঝতে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পারলাম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076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058" y="557213"/>
            <a:ext cx="4151553" cy="2615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572" y="819314"/>
            <a:ext cx="3845039" cy="2547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92240" y="4115061"/>
            <a:ext cx="773389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উপরের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দুটি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পরীক্ষা</a:t>
            </a:r>
            <a:r>
              <a:rPr lang="en-US" sz="3600" dirty="0" smtClean="0"/>
              <a:t> </a:t>
            </a:r>
            <a:r>
              <a:rPr lang="en-US" sz="3600" dirty="0" err="1" smtClean="0"/>
              <a:t>থেকে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আমরা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বুঝতে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পারলাম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525437" y="5496464"/>
            <a:ext cx="6867501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কোন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কিছু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জ্বলতে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বায়ুর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সাহায্য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প্রয়োজন</a:t>
            </a:r>
            <a:r>
              <a:rPr lang="en-US" sz="3200" dirty="0" smtClean="0">
                <a:solidFill>
                  <a:srgbClr val="002060"/>
                </a:solidFill>
              </a:rPr>
              <a:t>।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88">
        <p:blinds dir="vert"/>
      </p:transition>
    </mc:Choice>
    <mc:Fallback xmlns="">
      <p:transition spd="slow" advTm="11488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1101</TotalTime>
  <Words>312</Words>
  <Application>Microsoft Office PowerPoint</Application>
  <PresentationFormat>Custom</PresentationFormat>
  <Paragraphs>59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User</cp:lastModifiedBy>
  <cp:revision>299</cp:revision>
  <dcterms:created xsi:type="dcterms:W3CDTF">2019-03-21T03:32:59Z</dcterms:created>
  <dcterms:modified xsi:type="dcterms:W3CDTF">2020-02-13T00:37:13Z</dcterms:modified>
</cp:coreProperties>
</file>