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88" r:id="rId2"/>
    <p:sldId id="256" r:id="rId3"/>
    <p:sldId id="277" r:id="rId4"/>
    <p:sldId id="291" r:id="rId5"/>
    <p:sldId id="260" r:id="rId6"/>
    <p:sldId id="261" r:id="rId7"/>
    <p:sldId id="289" r:id="rId8"/>
    <p:sldId id="262" r:id="rId9"/>
    <p:sldId id="272" r:id="rId10"/>
    <p:sldId id="266" r:id="rId11"/>
    <p:sldId id="267" r:id="rId12"/>
    <p:sldId id="268" r:id="rId13"/>
    <p:sldId id="269" r:id="rId14"/>
    <p:sldId id="270" r:id="rId15"/>
    <p:sldId id="290" r:id="rId16"/>
    <p:sldId id="273" r:id="rId17"/>
    <p:sldId id="275"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7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668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382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13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084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7596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9058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112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727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692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315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0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940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056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143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987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205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13-Feb-20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5203430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file:///E:\d17a0a8278e5834a3e8c28c6be43feb5_rose.wmv" TargetMode="External"/><Relationship Id="rId5" Type="http://schemas.openxmlformats.org/officeDocument/2006/relationships/image" Target="../media/image13.gif"/><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6133C-AA7C-42BE-8CEE-9EE24D18A49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r="11486"/>
          <a:stretch/>
        </p:blipFill>
        <p:spPr>
          <a:xfrm>
            <a:off x="314325" y="1098525"/>
            <a:ext cx="8515350" cy="4660951"/>
          </a:xfrm>
          <a:prstGeom prst="rect">
            <a:avLst/>
          </a:prstGeom>
        </p:spPr>
      </p:pic>
      <p:sp>
        <p:nvSpPr>
          <p:cNvPr id="3" name="Frame 2">
            <a:extLst>
              <a:ext uri="{FF2B5EF4-FFF2-40B4-BE49-F238E27FC236}">
                <a16:creationId xmlns:a16="http://schemas.microsoft.com/office/drawing/2014/main" id="{28A0A6C3-6AC2-4379-B7B0-964DE642405E}"/>
              </a:ext>
            </a:extLst>
          </p:cNvPr>
          <p:cNvSpPr/>
          <p:nvPr/>
        </p:nvSpPr>
        <p:spPr>
          <a:xfrm>
            <a:off x="0" y="0"/>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504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05000" y="228600"/>
            <a:ext cx="5105400" cy="990600"/>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5400" dirty="0">
                <a:solidFill>
                  <a:schemeClr val="tx1"/>
                </a:solidFill>
                <a:latin typeface="Nikosh" pitchFamily="2" charset="0"/>
                <a:cs typeface="Nikosh" pitchFamily="2" charset="0"/>
              </a:rPr>
              <a:t>জোয়ার-ভাটার কারণ</a:t>
            </a:r>
            <a:endParaRPr lang="en-US" sz="5400" dirty="0">
              <a:solidFill>
                <a:schemeClr val="tx1"/>
              </a:solidFill>
              <a:latin typeface="Nikosh" pitchFamily="2" charset="0"/>
              <a:cs typeface="Nikosh" pitchFamily="2" charset="0"/>
            </a:endParaRPr>
          </a:p>
        </p:txBody>
      </p:sp>
      <p:pic>
        <p:nvPicPr>
          <p:cNvPr id="6" name="Picture 5">
            <a:extLst>
              <a:ext uri="{FF2B5EF4-FFF2-40B4-BE49-F238E27FC236}">
                <a16:creationId xmlns:a16="http://schemas.microsoft.com/office/drawing/2014/main" id="{0DB09116-AD43-46F2-8262-E7E0017CF1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1001" y="1447800"/>
            <a:ext cx="6916420" cy="3366136"/>
          </a:xfrm>
          <a:prstGeom prst="rect">
            <a:avLst/>
          </a:prstGeom>
          <a:noFill/>
        </p:spPr>
      </p:pic>
      <p:sp>
        <p:nvSpPr>
          <p:cNvPr id="7" name="TextBox 6">
            <a:extLst>
              <a:ext uri="{FF2B5EF4-FFF2-40B4-BE49-F238E27FC236}">
                <a16:creationId xmlns:a16="http://schemas.microsoft.com/office/drawing/2014/main" id="{066CCCC5-902C-4DBF-8FEF-57241CED2670}"/>
              </a:ext>
            </a:extLst>
          </p:cNvPr>
          <p:cNvSpPr txBox="1"/>
          <p:nvPr/>
        </p:nvSpPr>
        <p:spPr>
          <a:xfrm>
            <a:off x="621890" y="5042536"/>
            <a:ext cx="7543800" cy="1569660"/>
          </a:xfrm>
          <a:prstGeom prst="rect">
            <a:avLst/>
          </a:prstGeom>
          <a:solidFill>
            <a:schemeClr val="accent4">
              <a:lumMod val="20000"/>
              <a:lumOff val="80000"/>
            </a:schemeClr>
          </a:solidFill>
        </p:spPr>
        <p:txBody>
          <a:bodyPr wrap="square" rtlCol="0">
            <a:spAutoFit/>
          </a:bodyPr>
          <a:lstStyle/>
          <a:p>
            <a:pPr algn="just"/>
            <a:r>
              <a:rPr lang="bn-BD" sz="3200" dirty="0">
                <a:latin typeface="NikoshBAN" panose="02000000000000000000" pitchFamily="2" charset="0"/>
                <a:cs typeface="NikoshBAN" panose="02000000000000000000" pitchFamily="2" charset="0"/>
              </a:rPr>
              <a:t>প্রধানত দুটি কারনে জোয়ার-ভাটার সৃষ্টি হয় যথাঃ</a:t>
            </a:r>
          </a:p>
          <a:p>
            <a:pPr algn="just">
              <a:buFont typeface="Wingdings" pitchFamily="2" charset="2"/>
              <a:buChar char="Ø"/>
            </a:pPr>
            <a:r>
              <a:rPr lang="bn-BD" sz="3200" dirty="0">
                <a:latin typeface="NikoshBAN" panose="02000000000000000000" pitchFamily="2" charset="0"/>
                <a:cs typeface="NikoshBAN" panose="02000000000000000000" pitchFamily="2" charset="0"/>
              </a:rPr>
              <a:t> চাঁদ ও সূর্যের মহাকর্ষ শক্তির প্রভাব।</a:t>
            </a:r>
          </a:p>
          <a:p>
            <a:pPr algn="just">
              <a:buFont typeface="Wingdings" pitchFamily="2" charset="2"/>
              <a:buChar char="Ø"/>
            </a:pPr>
            <a:r>
              <a:rPr lang="bn-BD" sz="3200" dirty="0">
                <a:latin typeface="NikoshBAN" panose="02000000000000000000" pitchFamily="2" charset="0"/>
                <a:cs typeface="NikoshBAN" panose="02000000000000000000" pitchFamily="2" charset="0"/>
              </a:rPr>
              <a:t> পৃথিবী আবর্তনের ফলে উৎপন্ন কেন্দ্র শক্তি। </a:t>
            </a:r>
            <a:endParaRPr lang="en-US" sz="3200" dirty="0">
              <a:latin typeface="NikoshBAN" panose="02000000000000000000" pitchFamily="2" charset="0"/>
              <a:cs typeface="NikoshBAN" panose="02000000000000000000" pitchFamily="2" charset="0"/>
            </a:endParaRPr>
          </a:p>
        </p:txBody>
      </p:sp>
      <p:sp>
        <p:nvSpPr>
          <p:cNvPr id="8" name="Frame 7">
            <a:extLst>
              <a:ext uri="{FF2B5EF4-FFF2-40B4-BE49-F238E27FC236}">
                <a16:creationId xmlns:a16="http://schemas.microsoft.com/office/drawing/2014/main" id="{2C05969B-6C5C-4C1F-8701-2262DA89840A}"/>
              </a:ext>
            </a:extLst>
          </p:cNvPr>
          <p:cNvSpPr/>
          <p:nvPr/>
        </p:nvSpPr>
        <p:spPr>
          <a:xfrm>
            <a:off x="24581" y="7374"/>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457200"/>
            <a:ext cx="6553200" cy="990600"/>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anose="02000000000000000000" pitchFamily="2" charset="0"/>
                <a:cs typeface="NikoshBAN" panose="02000000000000000000" pitchFamily="2" charset="0"/>
              </a:rPr>
              <a:t>জোয়ার-ভাটার শ্রেণীবিভাগ</a:t>
            </a:r>
            <a:endParaRPr lang="en-US" sz="4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381000" y="2072911"/>
            <a:ext cx="7203147" cy="4114800"/>
          </a:xfrm>
          <a:prstGeom prst="rect">
            <a:avLst/>
          </a:prstGeom>
          <a:solidFill>
            <a:schemeClr val="accent4">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000" dirty="0">
                <a:solidFill>
                  <a:schemeClr val="tx1"/>
                </a:solidFill>
                <a:latin typeface="Nikosh" pitchFamily="2" charset="0"/>
                <a:cs typeface="Nikosh" pitchFamily="2" charset="0"/>
              </a:rPr>
              <a:t>জোয়ার-ভাটা কয়েকটি শ্রেনীতে ভাগ করা যায়। যেমন-</a:t>
            </a:r>
          </a:p>
          <a:p>
            <a:pPr algn="just">
              <a:buFont typeface="Wingdings" pitchFamily="2" charset="2"/>
              <a:buChar char="Ø"/>
            </a:pPr>
            <a:r>
              <a:rPr lang="bn-BD" sz="4000" dirty="0">
                <a:solidFill>
                  <a:schemeClr val="tx1"/>
                </a:solidFill>
                <a:latin typeface="Nikosh" pitchFamily="2" charset="0"/>
                <a:cs typeface="Nikosh" pitchFamily="2" charset="0"/>
              </a:rPr>
              <a:t> মুখ্য জোয়ার</a:t>
            </a:r>
          </a:p>
          <a:p>
            <a:pPr algn="just">
              <a:buFont typeface="Wingdings" pitchFamily="2" charset="2"/>
              <a:buChar char="Ø"/>
            </a:pPr>
            <a:r>
              <a:rPr lang="bn-BD" sz="4000" dirty="0">
                <a:solidFill>
                  <a:schemeClr val="tx1"/>
                </a:solidFill>
                <a:latin typeface="Nikosh" pitchFamily="2" charset="0"/>
                <a:cs typeface="Nikosh" pitchFamily="2" charset="0"/>
              </a:rPr>
              <a:t> গৌন জোয়ার</a:t>
            </a:r>
          </a:p>
          <a:p>
            <a:pPr algn="just">
              <a:buFont typeface="Wingdings" pitchFamily="2" charset="2"/>
              <a:buChar char="Ø"/>
            </a:pPr>
            <a:r>
              <a:rPr lang="bn-BD" sz="4000" dirty="0">
                <a:solidFill>
                  <a:schemeClr val="tx1"/>
                </a:solidFill>
                <a:latin typeface="Nikosh" pitchFamily="2" charset="0"/>
                <a:cs typeface="Nikosh" pitchFamily="2" charset="0"/>
              </a:rPr>
              <a:t> ভরা কটাল</a:t>
            </a:r>
          </a:p>
          <a:p>
            <a:pPr algn="just">
              <a:buFont typeface="Wingdings" pitchFamily="2" charset="2"/>
              <a:buChar char="Ø"/>
            </a:pPr>
            <a:r>
              <a:rPr lang="bn-BD" sz="4000" dirty="0">
                <a:solidFill>
                  <a:schemeClr val="tx1"/>
                </a:solidFill>
                <a:latin typeface="Nikosh" pitchFamily="2" charset="0"/>
                <a:cs typeface="Nikosh" pitchFamily="2" charset="0"/>
              </a:rPr>
              <a:t> মরা কটাল</a:t>
            </a:r>
            <a:endParaRPr lang="en-US" sz="4000" dirty="0">
              <a:solidFill>
                <a:schemeClr val="tx1"/>
              </a:solidFill>
              <a:latin typeface="Nikosh" pitchFamily="2" charset="0"/>
              <a:cs typeface="Nikosh" pitchFamily="2" charset="0"/>
            </a:endParaRPr>
          </a:p>
        </p:txBody>
      </p:sp>
      <p:sp>
        <p:nvSpPr>
          <p:cNvPr id="5" name="Frame 4">
            <a:extLst>
              <a:ext uri="{FF2B5EF4-FFF2-40B4-BE49-F238E27FC236}">
                <a16:creationId xmlns:a16="http://schemas.microsoft.com/office/drawing/2014/main" id="{9A143DED-0B60-4FBB-BA27-EDF7EB32C2D6}"/>
              </a:ext>
            </a:extLst>
          </p:cNvPr>
          <p:cNvSpPr/>
          <p:nvPr/>
        </p:nvSpPr>
        <p:spPr>
          <a:xfrm>
            <a:off x="24581" y="7374"/>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0" y="261445"/>
            <a:ext cx="4038600" cy="533400"/>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 pitchFamily="2" charset="0"/>
                <a:cs typeface="Nikosh" pitchFamily="2" charset="0"/>
              </a:rPr>
              <a:t>মূখ্য জোয়ার কী? </a:t>
            </a:r>
            <a:endParaRPr lang="en-US" sz="4400" dirty="0">
              <a:solidFill>
                <a:schemeClr val="tx1"/>
              </a:solidFill>
              <a:latin typeface="Nikosh" pitchFamily="2" charset="0"/>
              <a:cs typeface="Nikosh" pitchFamily="2" charset="0"/>
            </a:endParaRPr>
          </a:p>
        </p:txBody>
      </p:sp>
      <p:sp>
        <p:nvSpPr>
          <p:cNvPr id="3" name="Rectangle 2"/>
          <p:cNvSpPr/>
          <p:nvPr/>
        </p:nvSpPr>
        <p:spPr>
          <a:xfrm>
            <a:off x="333703" y="4386755"/>
            <a:ext cx="7086600" cy="2209800"/>
          </a:xfrm>
          <a:prstGeom prst="rect">
            <a:avLst/>
          </a:prstGeom>
          <a:solidFill>
            <a:schemeClr val="accent5">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a:solidFill>
                  <a:schemeClr val="tx1"/>
                </a:solidFill>
                <a:latin typeface="Nikosh" pitchFamily="2" charset="0"/>
                <a:cs typeface="Nikosh" pitchFamily="2" charset="0"/>
              </a:rPr>
              <a:t>মূখ্য জোয়ারঃ চাঁদ পৃথিবীর চারিদিকে ঘুরছে। চাঁদের এই আবর্তনকালে পৃথিবীর যে অংশ চাঁদের নিকটবর্তী হয় সেখানে চাঁদের আকর্ষণ সবচেয়ে বেশি। ফলে পার্শ্ববর্তী স্থান হতে পানি এসে ঠিক চাঁদের নিচে ফুলে উঠে এবং জোয়ার হয়। একে মূখ্য জোয়ার বা প্রত্যক্ষ জোয়ার বলে। </a:t>
            </a:r>
            <a:endParaRPr lang="en-US" sz="2800" dirty="0">
              <a:solidFill>
                <a:schemeClr val="tx1"/>
              </a:solidFill>
              <a:latin typeface="Nikosh" pitchFamily="2" charset="0"/>
              <a:cs typeface="Nikosh" pitchFamily="2" charset="0"/>
            </a:endParaRPr>
          </a:p>
        </p:txBody>
      </p:sp>
      <p:pic>
        <p:nvPicPr>
          <p:cNvPr id="4" name="Picture 3" descr="জোয়ার ভাটা.jpg"/>
          <p:cNvPicPr>
            <a:picLocks noChangeAspect="1"/>
          </p:cNvPicPr>
          <p:nvPr/>
        </p:nvPicPr>
        <p:blipFill>
          <a:blip r:embed="rId2"/>
          <a:stretch>
            <a:fillRect/>
          </a:stretch>
        </p:blipFill>
        <p:spPr>
          <a:xfrm>
            <a:off x="304800" y="914400"/>
            <a:ext cx="7086600" cy="3352800"/>
          </a:xfrm>
          <a:prstGeom prst="rect">
            <a:avLst/>
          </a:prstGeom>
        </p:spPr>
      </p:pic>
      <p:sp>
        <p:nvSpPr>
          <p:cNvPr id="6" name="Frame 5">
            <a:extLst>
              <a:ext uri="{FF2B5EF4-FFF2-40B4-BE49-F238E27FC236}">
                <a16:creationId xmlns:a16="http://schemas.microsoft.com/office/drawing/2014/main" id="{A3EE9551-6297-4E65-989B-2D6108409D25}"/>
              </a:ext>
            </a:extLst>
          </p:cNvPr>
          <p:cNvSpPr/>
          <p:nvPr/>
        </p:nvSpPr>
        <p:spPr>
          <a:xfrm>
            <a:off x="0" y="0"/>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05000"/>
            <a:ext cx="6858000" cy="4343400"/>
          </a:xfrm>
          <a:prstGeom prst="rect">
            <a:avLst/>
          </a:prstGeom>
          <a:solidFill>
            <a:schemeClr val="accent5">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dirty="0">
                <a:solidFill>
                  <a:schemeClr val="tx1"/>
                </a:solidFill>
                <a:latin typeface="Nikosh" pitchFamily="2" charset="0"/>
                <a:cs typeface="Nikosh" pitchFamily="2" charset="0"/>
              </a:rPr>
              <a:t>গৌন জোয়ারঃ মূখ্য জোয়ারের বিপরীত দিকে পানির নিচের স্থলভাগ পৃথিবীর কেন্দ্রমন্ডলের সঙ্গে দৃড়ভাবে আবদ্ধ। ফলে তার উপর চাঁদের আকর্ষণ পৃথিবীর কেন্দ্রমন্ডলের আকর্ষনের সমান থাকে। এতে বিপরীত দিকের পানিরাশি অপেক্ষা স্থলসভাগ চাঁদের দিকে বেশি আকৃষ্ট হয়। এতে কেন্দ্রগতি শক্তির সৃষ্টি হয়। দুই দিকের পানি সে স্থানে প্রবাহিত হয়ে যে জোয়ারের সৃষ্টি হয়, তাকে গৌন জোয়ার বলে।</a:t>
            </a:r>
            <a:endParaRPr lang="en-US" sz="3200" dirty="0">
              <a:solidFill>
                <a:schemeClr val="tx1"/>
              </a:solidFill>
              <a:latin typeface="Nikosh" pitchFamily="2" charset="0"/>
              <a:cs typeface="Nikosh" pitchFamily="2" charset="0"/>
            </a:endParaRPr>
          </a:p>
        </p:txBody>
      </p:sp>
      <p:sp>
        <p:nvSpPr>
          <p:cNvPr id="3" name="Rounded Rectangle 2"/>
          <p:cNvSpPr/>
          <p:nvPr/>
        </p:nvSpPr>
        <p:spPr>
          <a:xfrm>
            <a:off x="1752600" y="422786"/>
            <a:ext cx="4191000" cy="872613"/>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 pitchFamily="2" charset="0"/>
                <a:cs typeface="Nikosh" pitchFamily="2" charset="0"/>
              </a:rPr>
              <a:t>গৌন জোয়ার কী? </a:t>
            </a:r>
            <a:endParaRPr lang="en-US" sz="4400" dirty="0">
              <a:solidFill>
                <a:schemeClr val="tx1"/>
              </a:solidFill>
              <a:latin typeface="Nikosh" pitchFamily="2" charset="0"/>
              <a:cs typeface="Nikosh" pitchFamily="2" charset="0"/>
            </a:endParaRPr>
          </a:p>
        </p:txBody>
      </p:sp>
      <p:sp>
        <p:nvSpPr>
          <p:cNvPr id="5" name="Frame 4">
            <a:extLst>
              <a:ext uri="{FF2B5EF4-FFF2-40B4-BE49-F238E27FC236}">
                <a16:creationId xmlns:a16="http://schemas.microsoft.com/office/drawing/2014/main" id="{FB89FEE0-5DD2-45A6-91F5-42D3A51C8AC2}"/>
              </a:ext>
            </a:extLst>
          </p:cNvPr>
          <p:cNvSpPr/>
          <p:nvPr/>
        </p:nvSpPr>
        <p:spPr>
          <a:xfrm>
            <a:off x="24581" y="7374"/>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648200"/>
            <a:ext cx="7162800" cy="1936403"/>
          </a:xfrm>
          <a:prstGeom prst="rect">
            <a:avLst/>
          </a:prstGeom>
          <a:solidFill>
            <a:schemeClr val="accent5">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dirty="0">
                <a:solidFill>
                  <a:schemeClr val="tx1"/>
                </a:solidFill>
                <a:latin typeface="Nikosh" pitchFamily="2" charset="0"/>
                <a:cs typeface="Nikosh" pitchFamily="2" charset="0"/>
              </a:rPr>
              <a:t>পৃথিবীর একপাশে মূখ্য জোয়ার ও অন্যপাশে গৌন জোয়ার যখন হয় তখন দুই জোয়ারের মধ্যবর্তী স্থল থেকে পানি সরে যায়। মধ্যবর্তী স্থলের পানির ঐ অবস্থাকে ভাটা বলে।</a:t>
            </a:r>
            <a:endParaRPr lang="en-US" sz="3200" dirty="0">
              <a:solidFill>
                <a:schemeClr val="tx1"/>
              </a:solidFill>
              <a:latin typeface="Nikosh" pitchFamily="2" charset="0"/>
              <a:cs typeface="Nikosh" pitchFamily="2" charset="0"/>
            </a:endParaRPr>
          </a:p>
        </p:txBody>
      </p:sp>
      <p:pic>
        <p:nvPicPr>
          <p:cNvPr id="3" name="Picture 2" descr="জোয়ার ভাটা-২.jpg"/>
          <p:cNvPicPr>
            <a:picLocks noChangeAspect="1"/>
          </p:cNvPicPr>
          <p:nvPr/>
        </p:nvPicPr>
        <p:blipFill>
          <a:blip r:embed="rId2"/>
          <a:stretch>
            <a:fillRect/>
          </a:stretch>
        </p:blipFill>
        <p:spPr>
          <a:xfrm>
            <a:off x="304800" y="1295400"/>
            <a:ext cx="7162800" cy="3200400"/>
          </a:xfrm>
          <a:prstGeom prst="rect">
            <a:avLst/>
          </a:prstGeom>
        </p:spPr>
      </p:pic>
      <p:sp>
        <p:nvSpPr>
          <p:cNvPr id="4" name="Rounded Rectangle 3"/>
          <p:cNvSpPr/>
          <p:nvPr/>
        </p:nvSpPr>
        <p:spPr>
          <a:xfrm>
            <a:off x="2057400" y="273397"/>
            <a:ext cx="3962400" cy="757535"/>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rPr>
              <a:t>ভাটা কী? </a:t>
            </a:r>
            <a:endParaRPr lang="en-US" sz="2800" dirty="0">
              <a:solidFill>
                <a:schemeClr val="tx1"/>
              </a:solidFill>
            </a:endParaRPr>
          </a:p>
        </p:txBody>
      </p:sp>
      <p:sp>
        <p:nvSpPr>
          <p:cNvPr id="5" name="Rectangle 4">
            <a:extLst>
              <a:ext uri="{FF2B5EF4-FFF2-40B4-BE49-F238E27FC236}">
                <a16:creationId xmlns:a16="http://schemas.microsoft.com/office/drawing/2014/main" id="{A9C0A947-55E4-49F3-B8C0-E3D9258D3487}"/>
              </a:ext>
            </a:extLst>
          </p:cNvPr>
          <p:cNvSpPr/>
          <p:nvPr/>
        </p:nvSpPr>
        <p:spPr>
          <a:xfrm>
            <a:off x="2286000" y="2967335"/>
            <a:ext cx="4572000" cy="923330"/>
          </a:xfrm>
          <a:prstGeom prst="rect">
            <a:avLst/>
          </a:prstGeom>
        </p:spPr>
        <p:txBody>
          <a:bodyPr>
            <a:spAutoFit/>
          </a:bodyPr>
          <a:lstStyle/>
          <a:p>
            <a:pPr algn="just"/>
            <a:r>
              <a:rPr lang="bn-BD" dirty="0">
                <a:latin typeface="Nikosh" pitchFamily="2" charset="0"/>
                <a:cs typeface="Nikosh" pitchFamily="2" charset="0"/>
              </a:rPr>
              <a:t>প্রধানত দুটি কারনে জোয়ার-ভাটার সৃষ্টি হয় যথাঃ</a:t>
            </a:r>
          </a:p>
          <a:p>
            <a:pPr algn="just">
              <a:buFont typeface="Wingdings" pitchFamily="2" charset="2"/>
              <a:buChar char="Ø"/>
            </a:pPr>
            <a:r>
              <a:rPr lang="bn-BD" dirty="0">
                <a:latin typeface="Nikosh" pitchFamily="2" charset="0"/>
                <a:cs typeface="Nikosh" pitchFamily="2" charset="0"/>
              </a:rPr>
              <a:t> চাঁদ ও সূর্যের মহাকর্ষ শক্তির প্রভাব।</a:t>
            </a:r>
          </a:p>
          <a:p>
            <a:pPr algn="just">
              <a:buFont typeface="Wingdings" pitchFamily="2" charset="2"/>
              <a:buChar char="Ø"/>
            </a:pPr>
            <a:r>
              <a:rPr lang="bn-BD" dirty="0">
                <a:latin typeface="Nikosh" pitchFamily="2" charset="0"/>
                <a:cs typeface="Nikosh" pitchFamily="2" charset="0"/>
              </a:rPr>
              <a:t> পৃথিবী আবর্তনের ফলে উৎপন্ন কেন্দ্র শক্তি। </a:t>
            </a:r>
            <a:endParaRPr lang="en-US" dirty="0">
              <a:latin typeface="Nikosh" pitchFamily="2" charset="0"/>
              <a:cs typeface="Nikosh" pitchFamily="2" charset="0"/>
            </a:endParaRPr>
          </a:p>
        </p:txBody>
      </p:sp>
      <p:sp>
        <p:nvSpPr>
          <p:cNvPr id="7" name="Frame 6">
            <a:extLst>
              <a:ext uri="{FF2B5EF4-FFF2-40B4-BE49-F238E27FC236}">
                <a16:creationId xmlns:a16="http://schemas.microsoft.com/office/drawing/2014/main" id="{998F478A-83C7-4788-AF9A-23DEC66B47E7}"/>
              </a:ext>
            </a:extLst>
          </p:cNvPr>
          <p:cNvSpPr/>
          <p:nvPr/>
        </p:nvSpPr>
        <p:spPr>
          <a:xfrm>
            <a:off x="0" y="0"/>
            <a:ext cx="9144000" cy="6858000"/>
          </a:xfrm>
          <a:prstGeom prst="frame">
            <a:avLst>
              <a:gd name="adj1" fmla="val 196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6600">
                <a:solidFill>
                  <a:schemeClr val="accent2"/>
                </a:solidFill>
                <a:prstDash val="solid"/>
              </a:ln>
              <a:solidFill>
                <a:schemeClr val="accent1">
                  <a:lumMod val="60000"/>
                  <a:lumOff val="40000"/>
                </a:schemeClr>
              </a:solidFill>
              <a:effectLst>
                <a:outerShdw dist="38100" dir="2700000" algn="tl" rotWithShape="0">
                  <a:schemeClr val="accent2"/>
                </a:outerShdw>
              </a:effectLst>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73F1A6-5B90-45E2-A55A-050344419643}"/>
              </a:ext>
            </a:extLst>
          </p:cNvPr>
          <p:cNvSpPr/>
          <p:nvPr/>
        </p:nvSpPr>
        <p:spPr>
          <a:xfrm>
            <a:off x="381000" y="3581400"/>
            <a:ext cx="7239000" cy="923330"/>
          </a:xfrm>
          <a:prstGeom prst="rect">
            <a:avLst/>
          </a:prstGeom>
        </p:spPr>
        <p:txBody>
          <a:bodyPr wrap="square">
            <a:spAutoFit/>
          </a:bodyPr>
          <a:lstStyle/>
          <a:p>
            <a:r>
              <a:rPr lang="bn-BD" sz="5400" dirty="0">
                <a:latin typeface="Nikosh" pitchFamily="2" charset="0"/>
                <a:cs typeface="Nikosh" pitchFamily="2" charset="0"/>
              </a:rPr>
              <a:t>জোয়ার-ভাটার কারণ</a:t>
            </a:r>
            <a:r>
              <a:rPr lang="en-US" sz="5400" dirty="0">
                <a:latin typeface="Nikosh" pitchFamily="2" charset="0"/>
                <a:cs typeface="Nikosh" pitchFamily="2" charset="0"/>
              </a:rPr>
              <a:t> </a:t>
            </a:r>
            <a:r>
              <a:rPr lang="en-US" sz="5400" dirty="0" err="1">
                <a:latin typeface="Nikosh" pitchFamily="2" charset="0"/>
                <a:cs typeface="Nikosh" pitchFamily="2" charset="0"/>
              </a:rPr>
              <a:t>ব্যাখ্যা</a:t>
            </a:r>
            <a:r>
              <a:rPr lang="en-US" sz="5400" dirty="0">
                <a:latin typeface="Nikosh" pitchFamily="2" charset="0"/>
                <a:cs typeface="Nikosh" pitchFamily="2" charset="0"/>
              </a:rPr>
              <a:t> </a:t>
            </a:r>
            <a:r>
              <a:rPr lang="en-US" sz="5400" dirty="0" err="1">
                <a:latin typeface="Nikosh" pitchFamily="2" charset="0"/>
                <a:cs typeface="Nikosh" pitchFamily="2" charset="0"/>
              </a:rPr>
              <a:t>কর</a:t>
            </a:r>
            <a:r>
              <a:rPr lang="en-US" sz="5400" dirty="0">
                <a:latin typeface="Nikosh" pitchFamily="2" charset="0"/>
                <a:cs typeface="Nikosh" pitchFamily="2" charset="0"/>
              </a:rPr>
              <a:t>।</a:t>
            </a:r>
          </a:p>
        </p:txBody>
      </p:sp>
      <p:sp>
        <p:nvSpPr>
          <p:cNvPr id="5" name="TextBox 4">
            <a:extLst>
              <a:ext uri="{FF2B5EF4-FFF2-40B4-BE49-F238E27FC236}">
                <a16:creationId xmlns:a16="http://schemas.microsoft.com/office/drawing/2014/main" id="{BDDB322F-922E-4010-B7DA-A01CCF48B9E2}"/>
              </a:ext>
            </a:extLst>
          </p:cNvPr>
          <p:cNvSpPr txBox="1"/>
          <p:nvPr/>
        </p:nvSpPr>
        <p:spPr>
          <a:xfrm>
            <a:off x="1828800" y="1066800"/>
            <a:ext cx="5029200" cy="923330"/>
          </a:xfrm>
          <a:prstGeom prst="rect">
            <a:avLst/>
          </a:prstGeom>
          <a:noFill/>
        </p:spPr>
        <p:txBody>
          <a:bodyPr wrap="square" rtlCol="0">
            <a:spAutoFit/>
          </a:bodyPr>
          <a:lstStyle/>
          <a:p>
            <a:r>
              <a:rPr lang="en-US" sz="5400" dirty="0" err="1"/>
              <a:t>দলগত</a:t>
            </a:r>
            <a:r>
              <a:rPr lang="en-US" sz="5400" dirty="0"/>
              <a:t> </a:t>
            </a:r>
            <a:r>
              <a:rPr lang="en-US" sz="5400" dirty="0" err="1"/>
              <a:t>কাজ</a:t>
            </a:r>
            <a:endParaRPr lang="en-US" sz="5400" dirty="0"/>
          </a:p>
        </p:txBody>
      </p:sp>
      <p:sp>
        <p:nvSpPr>
          <p:cNvPr id="6" name="Frame 5">
            <a:extLst>
              <a:ext uri="{FF2B5EF4-FFF2-40B4-BE49-F238E27FC236}">
                <a16:creationId xmlns:a16="http://schemas.microsoft.com/office/drawing/2014/main" id="{E249CEB3-2F71-4C45-A2B1-49E2EB5942FE}"/>
              </a:ext>
            </a:extLst>
          </p:cNvPr>
          <p:cNvSpPr/>
          <p:nvPr/>
        </p:nvSpPr>
        <p:spPr>
          <a:xfrm>
            <a:off x="0" y="0"/>
            <a:ext cx="9144000" cy="6858000"/>
          </a:xfrm>
          <a:prstGeom prst="frame">
            <a:avLst>
              <a:gd name="adj1" fmla="val 196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6600">
                <a:solidFill>
                  <a:schemeClr val="accent2"/>
                </a:solidFill>
                <a:prstDash val="solid"/>
              </a:ln>
              <a:solidFill>
                <a:schemeClr val="accent1">
                  <a:lumMod val="60000"/>
                  <a:lumOff val="4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9321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09800" y="533400"/>
            <a:ext cx="2819400" cy="762000"/>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latin typeface="Nikosh" pitchFamily="2" charset="0"/>
                <a:cs typeface="Nikosh" pitchFamily="2" charset="0"/>
              </a:rPr>
              <a:t>মূল্যায়ণ</a:t>
            </a:r>
            <a:endParaRPr lang="en-US" sz="5400" dirty="0">
              <a:solidFill>
                <a:schemeClr val="tx1"/>
              </a:solidFill>
              <a:latin typeface="Nikosh" pitchFamily="2" charset="0"/>
              <a:cs typeface="Nikosh" pitchFamily="2" charset="0"/>
            </a:endParaRPr>
          </a:p>
        </p:txBody>
      </p:sp>
      <p:sp>
        <p:nvSpPr>
          <p:cNvPr id="3" name="Rectangle 2"/>
          <p:cNvSpPr/>
          <p:nvPr/>
        </p:nvSpPr>
        <p:spPr>
          <a:xfrm>
            <a:off x="559676" y="2244060"/>
            <a:ext cx="6781800" cy="3276600"/>
          </a:xfrm>
          <a:prstGeom prst="rect">
            <a:avLst/>
          </a:prstGeom>
          <a:solidFill>
            <a:schemeClr val="accent1">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Nikosh" pitchFamily="2" charset="0"/>
              <a:cs typeface="Nikosh" pitchFamily="2" charset="0"/>
            </a:endParaRPr>
          </a:p>
        </p:txBody>
      </p:sp>
      <p:sp>
        <p:nvSpPr>
          <p:cNvPr id="5" name="TextBox 4">
            <a:extLst>
              <a:ext uri="{FF2B5EF4-FFF2-40B4-BE49-F238E27FC236}">
                <a16:creationId xmlns:a16="http://schemas.microsoft.com/office/drawing/2014/main" id="{8AFFF1ED-FF8C-4891-864F-741543128B50}"/>
              </a:ext>
            </a:extLst>
          </p:cNvPr>
          <p:cNvSpPr txBox="1"/>
          <p:nvPr/>
        </p:nvSpPr>
        <p:spPr>
          <a:xfrm>
            <a:off x="762000" y="2839177"/>
            <a:ext cx="5562600"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১।মুখ্য </a:t>
            </a:r>
            <a:r>
              <a:rPr lang="en-US" sz="4000" dirty="0" err="1">
                <a:latin typeface="NikoshBAN" panose="02000000000000000000" pitchFamily="2" charset="0"/>
                <a:cs typeface="NikoshBAN" panose="02000000000000000000" pitchFamily="2" charset="0"/>
              </a:rPr>
              <a:t>জোয়ার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DCA7A87A-1365-4E76-96BC-E88982B6930D}"/>
              </a:ext>
            </a:extLst>
          </p:cNvPr>
          <p:cNvSpPr txBox="1"/>
          <p:nvPr/>
        </p:nvSpPr>
        <p:spPr>
          <a:xfrm>
            <a:off x="762000" y="3302169"/>
            <a:ext cx="4419600" cy="769441"/>
          </a:xfrm>
          <a:prstGeom prst="rect">
            <a:avLst/>
          </a:prstGeom>
          <a:noFill/>
        </p:spPr>
        <p:txBody>
          <a:bodyPr wrap="square" rtlCol="0">
            <a:spAutoFit/>
          </a:bodyPr>
          <a:lstStyle/>
          <a:p>
            <a:r>
              <a:rPr lang="en-US" sz="3200" dirty="0">
                <a:latin typeface="NikoshBAN" panose="02000000000000000000" pitchFamily="2" charset="0"/>
                <a:cs typeface="NikoshBAN" panose="02000000000000000000" pitchFamily="2" charset="0"/>
              </a:rPr>
              <a:t>২</a:t>
            </a:r>
            <a:r>
              <a:rPr lang="en-US" sz="36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গৌ</a:t>
            </a:r>
            <a:r>
              <a:rPr lang="as-IN" sz="4400" dirty="0">
                <a:latin typeface="NikoshBAN" panose="02000000000000000000" pitchFamily="2" charset="0"/>
                <a:cs typeface="NikoshBAN" panose="02000000000000000000" pitchFamily="2" charset="0"/>
              </a:rPr>
              <a:t>ণ</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জ</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য়</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র</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BA8BF5F7-126D-46B1-A7B5-F5A1BD04C275}"/>
              </a:ext>
            </a:extLst>
          </p:cNvPr>
          <p:cNvSpPr txBox="1"/>
          <p:nvPr/>
        </p:nvSpPr>
        <p:spPr>
          <a:xfrm>
            <a:off x="649014" y="3791957"/>
            <a:ext cx="3962400" cy="707886"/>
          </a:xfrm>
          <a:prstGeom prst="rect">
            <a:avLst/>
          </a:prstGeom>
          <a:noFill/>
        </p:spPr>
        <p:txBody>
          <a:bodyPr wrap="square" rtlCol="0">
            <a:spAutoFit/>
          </a:bodyPr>
          <a:lstStyle/>
          <a:p>
            <a:r>
              <a:rPr lang="en-US" sz="3200" dirty="0"/>
              <a:t>৩। </a:t>
            </a:r>
            <a:r>
              <a:rPr lang="en-US" sz="4000" dirty="0" err="1">
                <a:latin typeface="NikoshBAN" panose="02000000000000000000" pitchFamily="2" charset="0"/>
                <a:cs typeface="NikoshBAN" panose="02000000000000000000" pitchFamily="2" charset="0"/>
              </a:rPr>
              <a:t>ভাটা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কাক</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a:t>
            </a:r>
            <a:r>
              <a:rPr lang="en-US" sz="4000" dirty="0" err="1">
                <a:latin typeface="NikoshBAN" panose="02000000000000000000" pitchFamily="2" charset="0"/>
                <a:cs typeface="NikoshBAN" panose="02000000000000000000" pitchFamily="2" charset="0"/>
              </a:rPr>
              <a:t>লে</a:t>
            </a:r>
            <a:r>
              <a:rPr lang="en-US" sz="4000" dirty="0">
                <a:latin typeface="NikoshBAN" panose="02000000000000000000" pitchFamily="2" charset="0"/>
                <a:cs typeface="NikoshBAN" panose="02000000000000000000" pitchFamily="2" charset="0"/>
              </a:rPr>
              <a:t>? </a:t>
            </a:r>
            <a:endParaRPr lang="en-US" sz="4000" dirty="0"/>
          </a:p>
        </p:txBody>
      </p:sp>
      <p:sp>
        <p:nvSpPr>
          <p:cNvPr id="9" name="TextBox 8">
            <a:extLst>
              <a:ext uri="{FF2B5EF4-FFF2-40B4-BE49-F238E27FC236}">
                <a16:creationId xmlns:a16="http://schemas.microsoft.com/office/drawing/2014/main" id="{C42EE935-29B4-4F3D-BD28-FB68523F92C6}"/>
              </a:ext>
            </a:extLst>
          </p:cNvPr>
          <p:cNvSpPr txBox="1"/>
          <p:nvPr/>
        </p:nvSpPr>
        <p:spPr>
          <a:xfrm>
            <a:off x="762000" y="4258853"/>
            <a:ext cx="5081752" cy="707886"/>
          </a:xfrm>
          <a:prstGeom prst="rect">
            <a:avLst/>
          </a:prstGeom>
          <a:noFill/>
        </p:spPr>
        <p:txBody>
          <a:bodyPr wrap="square" rtlCol="0">
            <a:spAutoFit/>
          </a:bodyPr>
          <a:lstStyle/>
          <a:p>
            <a:r>
              <a:rPr lang="as-IN" sz="4000" dirty="0">
                <a:latin typeface="NikoshBAN" panose="02000000000000000000" pitchFamily="2" charset="0"/>
                <a:cs typeface="NikoshBAN" panose="02000000000000000000" pitchFamily="2" charset="0"/>
              </a:rPr>
              <a:t>৪</a:t>
            </a:r>
            <a:r>
              <a:rPr lang="en-US"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জোয়ার-ভাটা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প্রকার</a:t>
            </a:r>
            <a:r>
              <a:rPr lang="en-US" sz="4000" dirty="0">
                <a:latin typeface="NikoshBAN" panose="02000000000000000000" pitchFamily="2" charset="0"/>
                <a:cs typeface="NikoshBAN" panose="02000000000000000000" pitchFamily="2" charset="0"/>
              </a:rPr>
              <a:t> </a:t>
            </a:r>
            <a:r>
              <a:rPr lang="en-US" sz="3200" dirty="0"/>
              <a:t>?</a:t>
            </a:r>
          </a:p>
        </p:txBody>
      </p:sp>
      <p:sp>
        <p:nvSpPr>
          <p:cNvPr id="10" name="Frame 9">
            <a:extLst>
              <a:ext uri="{FF2B5EF4-FFF2-40B4-BE49-F238E27FC236}">
                <a16:creationId xmlns:a16="http://schemas.microsoft.com/office/drawing/2014/main" id="{728F5C24-9337-4256-9F06-4B290DD1666B}"/>
              </a:ext>
            </a:extLst>
          </p:cNvPr>
          <p:cNvSpPr/>
          <p:nvPr/>
        </p:nvSpPr>
        <p:spPr>
          <a:xfrm>
            <a:off x="0" y="0"/>
            <a:ext cx="9144000" cy="6858000"/>
          </a:xfrm>
          <a:prstGeom prst="frame">
            <a:avLst>
              <a:gd name="adj1" fmla="val 196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ransition spd="slow">
    <p:strips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9400" y="838200"/>
            <a:ext cx="3429000" cy="762000"/>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 pitchFamily="2" charset="0"/>
                <a:cs typeface="Nikosh" pitchFamily="2" charset="0"/>
              </a:rPr>
              <a:t>বাড়ীর কাজ</a:t>
            </a:r>
            <a:endParaRPr lang="en-US" sz="4800" dirty="0">
              <a:solidFill>
                <a:schemeClr val="tx1"/>
              </a:solidFill>
              <a:latin typeface="Nikosh" pitchFamily="2" charset="0"/>
              <a:cs typeface="Nikosh" pitchFamily="2" charset="0"/>
            </a:endParaRPr>
          </a:p>
        </p:txBody>
      </p:sp>
      <p:sp>
        <p:nvSpPr>
          <p:cNvPr id="3" name="Rectangle 2"/>
          <p:cNvSpPr/>
          <p:nvPr/>
        </p:nvSpPr>
        <p:spPr>
          <a:xfrm>
            <a:off x="381000" y="2438400"/>
            <a:ext cx="7315200" cy="3009900"/>
          </a:xfrm>
          <a:prstGeom prst="rect">
            <a:avLst/>
          </a:prstGeom>
          <a:solidFill>
            <a:srgbClr val="00B0F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800" dirty="0">
                <a:latin typeface="Nikosh" pitchFamily="2" charset="0"/>
                <a:cs typeface="Nikosh" pitchFamily="2" charset="0"/>
              </a:rPr>
              <a:t>পৃথিবীর উপর জোয়ার ভাটার প্রভাব </a:t>
            </a:r>
            <a:r>
              <a:rPr lang="en-US" sz="4800" dirty="0" err="1">
                <a:latin typeface="Nikosh" pitchFamily="2" charset="0"/>
                <a:cs typeface="Nikosh" pitchFamily="2" charset="0"/>
              </a:rPr>
              <a:t>বিশ্লেষণ</a:t>
            </a:r>
            <a:r>
              <a:rPr lang="en-US" sz="4800" dirty="0">
                <a:latin typeface="Nikosh" pitchFamily="2" charset="0"/>
                <a:cs typeface="Nikosh" pitchFamily="2" charset="0"/>
              </a:rPr>
              <a:t> </a:t>
            </a:r>
            <a:r>
              <a:rPr lang="en-US" sz="4800" dirty="0" err="1">
                <a:latin typeface="Nikosh" pitchFamily="2" charset="0"/>
                <a:cs typeface="Nikosh" pitchFamily="2" charset="0"/>
              </a:rPr>
              <a:t>করবে</a:t>
            </a:r>
            <a:r>
              <a:rPr lang="en-US" sz="4800" dirty="0">
                <a:latin typeface="Nikosh" pitchFamily="2" charset="0"/>
                <a:cs typeface="Nikosh" pitchFamily="2" charset="0"/>
              </a:rPr>
              <a:t>।</a:t>
            </a:r>
            <a:endParaRPr lang="en-US" sz="4800" dirty="0">
              <a:solidFill>
                <a:schemeClr val="tx1"/>
              </a:solidFill>
              <a:latin typeface="Nikosh" pitchFamily="2" charset="0"/>
              <a:cs typeface="Nikosh" pitchFamily="2" charset="0"/>
            </a:endParaRPr>
          </a:p>
        </p:txBody>
      </p:sp>
      <p:sp>
        <p:nvSpPr>
          <p:cNvPr id="4" name="Frame 3">
            <a:extLst>
              <a:ext uri="{FF2B5EF4-FFF2-40B4-BE49-F238E27FC236}">
                <a16:creationId xmlns:a16="http://schemas.microsoft.com/office/drawing/2014/main" id="{E908AC15-B125-4C33-9271-492599134757}"/>
              </a:ext>
            </a:extLst>
          </p:cNvPr>
          <p:cNvSpPr/>
          <p:nvPr/>
        </p:nvSpPr>
        <p:spPr>
          <a:xfrm>
            <a:off x="0" y="0"/>
            <a:ext cx="9144000" cy="6858000"/>
          </a:xfrm>
          <a:prstGeom prst="frame">
            <a:avLst>
              <a:gd name="adj1" fmla="val 196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ransition spd="slow">
    <p:split orient="ver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066800"/>
            <a:ext cx="4038600" cy="923330"/>
          </a:xfrm>
          <a:prstGeom prst="rect">
            <a:avLst/>
          </a:prstGeom>
          <a:solidFill>
            <a:schemeClr val="accent1">
              <a:lumMod val="20000"/>
              <a:lumOff val="80000"/>
            </a:schemeClr>
          </a:solidFill>
          <a:ln w="38100">
            <a:solidFill>
              <a:schemeClr val="accent1"/>
            </a:solidFill>
          </a:ln>
        </p:spPr>
        <p:txBody>
          <a:bodyPr wrap="square" rtlCol="0">
            <a:spAutoFit/>
          </a:bodyPr>
          <a:lstStyle/>
          <a:p>
            <a:r>
              <a:rPr lang="bn-BD" sz="5400" dirty="0">
                <a:latin typeface="Nikosh" pitchFamily="2" charset="0"/>
                <a:cs typeface="Nikosh" pitchFamily="2" charset="0"/>
              </a:rPr>
              <a:t>ধন্যবাদ সবাইকে </a:t>
            </a:r>
            <a:endParaRPr lang="en-US" sz="5400" dirty="0">
              <a:latin typeface="Nikosh" pitchFamily="2" charset="0"/>
              <a:cs typeface="Nikosh" pitchFamily="2" charset="0"/>
            </a:endParaRPr>
          </a:p>
        </p:txBody>
      </p:sp>
      <p:grpSp>
        <p:nvGrpSpPr>
          <p:cNvPr id="3" name="Group 2"/>
          <p:cNvGrpSpPr/>
          <p:nvPr/>
        </p:nvGrpSpPr>
        <p:grpSpPr>
          <a:xfrm>
            <a:off x="838200" y="2133600"/>
            <a:ext cx="7010400" cy="3286950"/>
            <a:chOff x="1639806" y="1773631"/>
            <a:chExt cx="5967482" cy="3565311"/>
          </a:xfrm>
        </p:grpSpPr>
        <p:pic>
          <p:nvPicPr>
            <p:cNvPr id="4" name="d17a0a8278e5834a3e8c28c6be43feb5_rose.wmv">
              <a:hlinkClick r:id="" action="ppaction://media"/>
            </p:cNvPr>
            <p:cNvPicPr>
              <a:picLocks noRot="1" noChangeAspect="1"/>
            </p:cNvPicPr>
            <p:nvPr>
              <a:videoFile r:link="rId1"/>
            </p:nvPr>
          </p:nvPicPr>
          <p:blipFill>
            <a:blip r:embed="rId4" cstate="print"/>
            <a:stretch>
              <a:fillRect/>
            </a:stretch>
          </p:blipFill>
          <p:spPr>
            <a:xfrm>
              <a:off x="1639806" y="1773631"/>
              <a:ext cx="5967482" cy="3565311"/>
            </a:xfrm>
            <a:prstGeom prst="ellipse">
              <a:avLst/>
            </a:prstGeom>
            <a:ln>
              <a:noFill/>
            </a:ln>
            <a:effectLst>
              <a:softEdge rad="112500"/>
            </a:effectLst>
          </p:spPr>
        </p:pic>
        <p:grpSp>
          <p:nvGrpSpPr>
            <p:cNvPr id="5" name="Group 38"/>
            <p:cNvGrpSpPr/>
            <p:nvPr/>
          </p:nvGrpSpPr>
          <p:grpSpPr>
            <a:xfrm>
              <a:off x="2909072" y="1960079"/>
              <a:ext cx="3446403" cy="2858113"/>
              <a:chOff x="1294524" y="4321343"/>
              <a:chExt cx="1774436" cy="1410309"/>
            </a:xfrm>
          </p:grpSpPr>
          <p:pic>
            <p:nvPicPr>
              <p:cNvPr id="6" name="Picture 59" descr="NNNROOS"/>
              <p:cNvPicPr>
                <a:picLocks noChangeAspect="1" noChangeArrowheads="1" noCrop="1"/>
              </p:cNvPicPr>
              <p:nvPr/>
            </p:nvPicPr>
            <p:blipFill>
              <a:blip r:embed="rId5" cstate="print"/>
              <a:srcRect/>
              <a:stretch>
                <a:fillRect/>
              </a:stretch>
            </p:blipFill>
            <p:spPr bwMode="auto">
              <a:xfrm rot="2215992">
                <a:off x="1752600" y="4321343"/>
                <a:ext cx="866775" cy="1247775"/>
              </a:xfrm>
              <a:prstGeom prst="rect">
                <a:avLst/>
              </a:prstGeom>
              <a:noFill/>
              <a:ln w="9525">
                <a:noFill/>
                <a:miter lim="800000"/>
                <a:headEnd/>
                <a:tailEnd/>
              </a:ln>
            </p:spPr>
          </p:pic>
          <p:pic>
            <p:nvPicPr>
              <p:cNvPr id="7" name="Picture 60" descr="NNNROOS"/>
              <p:cNvPicPr>
                <a:picLocks noChangeAspect="1" noChangeArrowheads="1" noCrop="1"/>
              </p:cNvPicPr>
              <p:nvPr/>
            </p:nvPicPr>
            <p:blipFill>
              <a:blip r:embed="rId5" cstate="print"/>
              <a:srcRect/>
              <a:stretch>
                <a:fillRect/>
              </a:stretch>
            </p:blipFill>
            <p:spPr bwMode="auto">
              <a:xfrm rot="19530663">
                <a:off x="1294524" y="4483877"/>
                <a:ext cx="866775" cy="1247775"/>
              </a:xfrm>
              <a:prstGeom prst="rect">
                <a:avLst/>
              </a:prstGeom>
              <a:noFill/>
              <a:ln w="9525">
                <a:noFill/>
                <a:miter lim="800000"/>
                <a:headEnd/>
                <a:tailEnd/>
              </a:ln>
            </p:spPr>
          </p:pic>
          <p:pic>
            <p:nvPicPr>
              <p:cNvPr id="8" name="Picture 61" descr="NNNROOS"/>
              <p:cNvPicPr>
                <a:picLocks noChangeAspect="1" noChangeArrowheads="1" noCrop="1"/>
              </p:cNvPicPr>
              <p:nvPr/>
            </p:nvPicPr>
            <p:blipFill>
              <a:blip r:embed="rId5" cstate="print"/>
              <a:srcRect/>
              <a:stretch>
                <a:fillRect/>
              </a:stretch>
            </p:blipFill>
            <p:spPr bwMode="auto">
              <a:xfrm rot="2875833">
                <a:off x="2011685" y="4428974"/>
                <a:ext cx="866775" cy="1247775"/>
              </a:xfrm>
              <a:prstGeom prst="rect">
                <a:avLst/>
              </a:prstGeom>
              <a:noFill/>
              <a:ln w="9525">
                <a:noFill/>
                <a:miter lim="800000"/>
                <a:headEnd/>
                <a:tailEnd/>
              </a:ln>
            </p:spPr>
          </p:pic>
          <p:pic>
            <p:nvPicPr>
              <p:cNvPr id="9" name="Picture 8" descr="NNNROOS"/>
              <p:cNvPicPr>
                <a:picLocks noChangeAspect="1" noChangeArrowheads="1" noCrop="1"/>
              </p:cNvPicPr>
              <p:nvPr/>
            </p:nvPicPr>
            <p:blipFill>
              <a:blip r:embed="rId5" cstate="print"/>
              <a:srcRect/>
              <a:stretch>
                <a:fillRect/>
              </a:stretch>
            </p:blipFill>
            <p:spPr bwMode="auto">
              <a:xfrm>
                <a:off x="1524000" y="4367212"/>
                <a:ext cx="866775" cy="1247775"/>
              </a:xfrm>
              <a:prstGeom prst="rect">
                <a:avLst/>
              </a:prstGeom>
              <a:noFill/>
              <a:ln w="9525">
                <a:noFill/>
                <a:miter lim="800000"/>
                <a:headEnd/>
                <a:tailEnd/>
              </a:ln>
            </p:spPr>
          </p:pic>
        </p:grpSp>
      </p:grpSp>
      <p:sp>
        <p:nvSpPr>
          <p:cNvPr id="10" name="Frame 9">
            <a:extLst>
              <a:ext uri="{FF2B5EF4-FFF2-40B4-BE49-F238E27FC236}">
                <a16:creationId xmlns:a16="http://schemas.microsoft.com/office/drawing/2014/main" id="{99CBF1B1-A415-4A9D-9C85-905BB4343894}"/>
              </a:ext>
            </a:extLst>
          </p:cNvPr>
          <p:cNvSpPr/>
          <p:nvPr/>
        </p:nvSpPr>
        <p:spPr>
          <a:xfrm>
            <a:off x="0" y="0"/>
            <a:ext cx="9144000" cy="6858000"/>
          </a:xfrm>
          <a:prstGeom prst="frame">
            <a:avLst>
              <a:gd name="adj1" fmla="val 196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ln w="6600">
                <a:solidFill>
                  <a:schemeClr val="accent2"/>
                </a:solidFill>
                <a:prstDash val="solid"/>
              </a:ln>
              <a:solidFill>
                <a:schemeClr val="accent4">
                  <a:lumMod val="60000"/>
                  <a:lumOff val="40000"/>
                </a:schemeClr>
              </a:solidFill>
              <a:effectLst>
                <a:outerShdw dist="38100" dir="2700000" algn="tl" rotWithShape="0">
                  <a:schemeClr val="accent2"/>
                </a:outerShdw>
              </a:effectLst>
            </a:endParaRPr>
          </a:p>
        </p:txBody>
      </p:sp>
    </p:spTree>
  </p:cSld>
  <p:clrMapOvr>
    <a:masterClrMapping/>
  </p:clrMapOvr>
  <p:transition spd="slow">
    <p:newsflash/>
    <p:sndAc>
      <p:stSnd>
        <p:snd r:embed="rId3" name="applause.wav"/>
      </p:stSnd>
    </p:sndAc>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9AA00-45E1-491F-A74E-F919A49E6915}"/>
              </a:ext>
            </a:extLst>
          </p:cNvPr>
          <p:cNvSpPr txBox="1"/>
          <p:nvPr/>
        </p:nvSpPr>
        <p:spPr>
          <a:xfrm>
            <a:off x="2208975" y="1825448"/>
            <a:ext cx="4256432" cy="933299"/>
          </a:xfrm>
          <a:prstGeom prst="flowChartTerminator">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514350"/>
            <a:r>
              <a:rPr lang="en-US" sz="3713" dirty="0" err="1">
                <a:solidFill>
                  <a:prstClr val="black"/>
                </a:solidFill>
                <a:latin typeface="NikoshBAN" pitchFamily="2" charset="0"/>
                <a:cs typeface="NikoshBAN" pitchFamily="2" charset="0"/>
              </a:rPr>
              <a:t>আমার</a:t>
            </a:r>
            <a:r>
              <a:rPr lang="en-US" sz="3713" dirty="0">
                <a:solidFill>
                  <a:prstClr val="black"/>
                </a:solidFill>
                <a:latin typeface="NikoshBAN" pitchFamily="2" charset="0"/>
                <a:cs typeface="NikoshBAN" pitchFamily="2" charset="0"/>
              </a:rPr>
              <a:t> </a:t>
            </a:r>
            <a:r>
              <a:rPr lang="en-US" sz="3713" dirty="0" err="1">
                <a:solidFill>
                  <a:prstClr val="black"/>
                </a:solidFill>
                <a:latin typeface="NikoshBAN" pitchFamily="2" charset="0"/>
                <a:cs typeface="NikoshBAN" pitchFamily="2" charset="0"/>
              </a:rPr>
              <a:t>শুভেচ্ছা</a:t>
            </a:r>
            <a:r>
              <a:rPr lang="en-US" sz="3713" dirty="0">
                <a:solidFill>
                  <a:prstClr val="black"/>
                </a:solidFill>
                <a:latin typeface="NikoshBAN" pitchFamily="2" charset="0"/>
                <a:cs typeface="NikoshBAN" pitchFamily="2" charset="0"/>
              </a:rPr>
              <a:t> </a:t>
            </a:r>
            <a:r>
              <a:rPr lang="en-US" sz="3713" dirty="0" err="1">
                <a:solidFill>
                  <a:prstClr val="black"/>
                </a:solidFill>
                <a:latin typeface="NikoshBAN" pitchFamily="2" charset="0"/>
                <a:cs typeface="NikoshBAN" pitchFamily="2" charset="0"/>
              </a:rPr>
              <a:t>নাও</a:t>
            </a:r>
            <a:endParaRPr lang="en-US" sz="3713" dirty="0">
              <a:solidFill>
                <a:prstClr val="black"/>
              </a:solidFill>
              <a:latin typeface="NikoshBAN" pitchFamily="2" charset="0"/>
              <a:cs typeface="NikoshBAN" pitchFamily="2" charset="0"/>
            </a:endParaRPr>
          </a:p>
        </p:txBody>
      </p:sp>
      <p:pic>
        <p:nvPicPr>
          <p:cNvPr id="4" name="Picture 2" descr="C:\Users\Acer\Desktop\sarup1\picture\Flower.jpg">
            <a:extLst>
              <a:ext uri="{FF2B5EF4-FFF2-40B4-BE49-F238E27FC236}">
                <a16:creationId xmlns:a16="http://schemas.microsoft.com/office/drawing/2014/main" id="{B3B2B4D0-2A3D-4FF0-99A4-5595027797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8620" y="2783849"/>
            <a:ext cx="4957141" cy="230933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Frame 4">
            <a:extLst>
              <a:ext uri="{FF2B5EF4-FFF2-40B4-BE49-F238E27FC236}">
                <a16:creationId xmlns:a16="http://schemas.microsoft.com/office/drawing/2014/main" id="{B5F87B7D-BBED-40F0-8D46-ECC6E7A707DC}"/>
              </a:ext>
            </a:extLst>
          </p:cNvPr>
          <p:cNvSpPr/>
          <p:nvPr/>
        </p:nvSpPr>
        <p:spPr>
          <a:xfrm>
            <a:off x="0" y="0"/>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8489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5A7D7-29EA-4A3E-8312-7A1D2EEE97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3856" y="1683389"/>
            <a:ext cx="7116133" cy="4143375"/>
          </a:xfrm>
          <a:prstGeom prst="rect">
            <a:avLst/>
          </a:prstGeom>
        </p:spPr>
      </p:pic>
      <p:sp>
        <p:nvSpPr>
          <p:cNvPr id="4" name="Rectangle 3">
            <a:extLst>
              <a:ext uri="{FF2B5EF4-FFF2-40B4-BE49-F238E27FC236}">
                <a16:creationId xmlns:a16="http://schemas.microsoft.com/office/drawing/2014/main" id="{A2FC6902-F83F-4732-9B7B-2D59F0C97552}"/>
              </a:ext>
            </a:extLst>
          </p:cNvPr>
          <p:cNvSpPr/>
          <p:nvPr/>
        </p:nvSpPr>
        <p:spPr>
          <a:xfrm>
            <a:off x="650082" y="2900783"/>
            <a:ext cx="3460109" cy="1806328"/>
          </a:xfrm>
          <a:prstGeom prst="rect">
            <a:avLst/>
          </a:prstGeom>
        </p:spPr>
        <p:txBody>
          <a:bodyPr wrap="square">
            <a:spAutoFit/>
          </a:bodyPr>
          <a:lstStyle/>
          <a:p>
            <a:pPr algn="ctr" defTabSz="514350"/>
            <a:r>
              <a:rPr lang="en-US" altLang="en-US" sz="3038" dirty="0">
                <a:solidFill>
                  <a:srgbClr val="FF00FF"/>
                </a:solidFill>
                <a:latin typeface="NikoshBAN" pitchFamily="2" charset="0"/>
                <a:cs typeface="NikoshBAN" pitchFamily="2" charset="0"/>
              </a:rPr>
              <a:t>ম</a:t>
            </a:r>
            <a:r>
              <a:rPr lang="as-IN" altLang="en-US" sz="3038" dirty="0">
                <a:solidFill>
                  <a:srgbClr val="FF00FF"/>
                </a:solidFill>
                <a:latin typeface="NikoshBAN" pitchFamily="2" charset="0"/>
                <a:cs typeface="NikoshBAN" pitchFamily="2" charset="0"/>
              </a:rPr>
              <a:t>ো</a:t>
            </a:r>
            <a:r>
              <a:rPr lang="en-US" altLang="en-US" sz="3038" dirty="0">
                <a:solidFill>
                  <a:srgbClr val="FF00FF"/>
                </a:solidFill>
                <a:latin typeface="NikoshBAN" pitchFamily="2" charset="0"/>
                <a:cs typeface="NikoshBAN" pitchFamily="2" charset="0"/>
              </a:rPr>
              <a:t>ছ</a:t>
            </a:r>
            <a:r>
              <a:rPr lang="as-IN" altLang="en-US" sz="3038" dirty="0">
                <a:solidFill>
                  <a:srgbClr val="FF00FF"/>
                </a:solidFill>
                <a:latin typeface="NikoshBAN" pitchFamily="2" charset="0"/>
                <a:cs typeface="NikoshBAN" pitchFamily="2" charset="0"/>
              </a:rPr>
              <a:t>া</a:t>
            </a:r>
            <a:r>
              <a:rPr lang="en-US" altLang="en-US" sz="3038" dirty="0">
                <a:solidFill>
                  <a:srgbClr val="FF00FF"/>
                </a:solidFill>
                <a:latin typeface="NikoshBAN" pitchFamily="2" charset="0"/>
                <a:cs typeface="NikoshBAN" pitchFamily="2" charset="0"/>
              </a:rPr>
              <a:t>ঃ </a:t>
            </a:r>
            <a:r>
              <a:rPr lang="en-US" altLang="en-US" sz="3038" dirty="0" err="1">
                <a:solidFill>
                  <a:srgbClr val="FF00FF"/>
                </a:solidFill>
                <a:latin typeface="NikoshBAN" pitchFamily="2" charset="0"/>
                <a:cs typeface="NikoshBAN" pitchFamily="2" charset="0"/>
              </a:rPr>
              <a:t>শাহানাজ</a:t>
            </a:r>
            <a:r>
              <a:rPr lang="en-US" sz="3038" dirty="0">
                <a:solidFill>
                  <a:srgbClr val="FF00FF"/>
                </a:solidFill>
                <a:latin typeface="NikoshBAN" pitchFamily="2" charset="0"/>
                <a:cs typeface="NikoshBAN" pitchFamily="2" charset="0"/>
              </a:rPr>
              <a:t> </a:t>
            </a:r>
            <a:r>
              <a:rPr lang="en-US" sz="3038" dirty="0" err="1">
                <a:solidFill>
                  <a:srgbClr val="FF00FF"/>
                </a:solidFill>
                <a:latin typeface="NikoshBAN" pitchFamily="2" charset="0"/>
                <a:cs typeface="NikoshBAN" pitchFamily="2" charset="0"/>
              </a:rPr>
              <a:t>পারভীন</a:t>
            </a:r>
            <a:endParaRPr lang="bn-BD" sz="3038" dirty="0">
              <a:solidFill>
                <a:srgbClr val="FF00FF"/>
              </a:solidFill>
              <a:latin typeface="NikoshBAN" pitchFamily="2" charset="0"/>
              <a:cs typeface="NikoshBAN" pitchFamily="2" charset="0"/>
            </a:endParaRPr>
          </a:p>
          <a:p>
            <a:pPr algn="ctr" defTabSz="514350"/>
            <a:r>
              <a:rPr lang="en-US" sz="2250" dirty="0">
                <a:solidFill>
                  <a:srgbClr val="F7155B"/>
                </a:solidFill>
                <a:latin typeface="NikoshBAN" pitchFamily="2" charset="0"/>
                <a:cs typeface="NikoshBAN" pitchFamily="2" charset="0"/>
              </a:rPr>
              <a:t>প</a:t>
            </a:r>
            <a:r>
              <a:rPr lang="as-IN" sz="2250" dirty="0">
                <a:solidFill>
                  <a:srgbClr val="F7155B"/>
                </a:solidFill>
                <a:latin typeface="NikoshBAN" pitchFamily="2" charset="0"/>
                <a:cs typeface="NikoshBAN" pitchFamily="2" charset="0"/>
              </a:rPr>
              <a:t>্</a:t>
            </a:r>
            <a:r>
              <a:rPr lang="en-US" sz="2250" dirty="0" err="1">
                <a:solidFill>
                  <a:srgbClr val="F7155B"/>
                </a:solidFill>
                <a:latin typeface="NikoshBAN" pitchFamily="2" charset="0"/>
                <a:cs typeface="NikoshBAN" pitchFamily="2" charset="0"/>
              </a:rPr>
              <a:t>রধান</a:t>
            </a:r>
            <a:r>
              <a:rPr lang="en-US" sz="2250" dirty="0">
                <a:solidFill>
                  <a:srgbClr val="F7155B"/>
                </a:solidFill>
                <a:latin typeface="NikoshBAN" pitchFamily="2" charset="0"/>
                <a:cs typeface="NikoshBAN" pitchFamily="2" charset="0"/>
              </a:rPr>
              <a:t> </a:t>
            </a:r>
            <a:r>
              <a:rPr lang="en-US" sz="2250" dirty="0" err="1">
                <a:solidFill>
                  <a:srgbClr val="F7155B"/>
                </a:solidFill>
                <a:latin typeface="NikoshBAN" pitchFamily="2" charset="0"/>
                <a:cs typeface="NikoshBAN" pitchFamily="2" charset="0"/>
              </a:rPr>
              <a:t>শিক্ষক</a:t>
            </a:r>
            <a:endParaRPr lang="en-US" sz="2250" dirty="0">
              <a:solidFill>
                <a:srgbClr val="F7155B"/>
              </a:solidFill>
              <a:latin typeface="NikoshBAN" pitchFamily="2" charset="0"/>
              <a:cs typeface="NikoshBAN" pitchFamily="2" charset="0"/>
            </a:endParaRPr>
          </a:p>
          <a:p>
            <a:pPr algn="ctr" defTabSz="514350"/>
            <a:r>
              <a:rPr lang="en-US" sz="2250" dirty="0" err="1">
                <a:solidFill>
                  <a:srgbClr val="F7155B"/>
                </a:solidFill>
                <a:latin typeface="NikoshBAN" pitchFamily="2" charset="0"/>
                <a:cs typeface="NikoshBAN" pitchFamily="2" charset="0"/>
              </a:rPr>
              <a:t>পৌরমডেল</a:t>
            </a:r>
            <a:r>
              <a:rPr lang="en-US" sz="2250" dirty="0">
                <a:solidFill>
                  <a:srgbClr val="F7155B"/>
                </a:solidFill>
                <a:latin typeface="NikoshBAN" pitchFamily="2" charset="0"/>
                <a:cs typeface="NikoshBAN" pitchFamily="2" charset="0"/>
              </a:rPr>
              <a:t> </a:t>
            </a:r>
            <a:r>
              <a:rPr lang="en-US" sz="2250" dirty="0" err="1">
                <a:solidFill>
                  <a:srgbClr val="F7155B"/>
                </a:solidFill>
                <a:latin typeface="NikoshBAN" pitchFamily="2" charset="0"/>
                <a:cs typeface="NikoshBAN" pitchFamily="2" charset="0"/>
              </a:rPr>
              <a:t>স্কুল</a:t>
            </a:r>
            <a:r>
              <a:rPr lang="en-US" sz="2250" dirty="0">
                <a:solidFill>
                  <a:srgbClr val="F7155B"/>
                </a:solidFill>
                <a:latin typeface="NikoshBAN" pitchFamily="2" charset="0"/>
                <a:cs typeface="NikoshBAN" pitchFamily="2" charset="0"/>
              </a:rPr>
              <a:t> </a:t>
            </a:r>
            <a:r>
              <a:rPr lang="as-IN" sz="2250" dirty="0">
                <a:solidFill>
                  <a:srgbClr val="F7155B"/>
                </a:solidFill>
                <a:latin typeface="NikoshBAN" pitchFamily="2" charset="0"/>
                <a:cs typeface="NikoshBAN" pitchFamily="2" charset="0"/>
              </a:rPr>
              <a:t>এ</a:t>
            </a:r>
            <a:r>
              <a:rPr lang="en-US" sz="2250" dirty="0">
                <a:solidFill>
                  <a:srgbClr val="F7155B"/>
                </a:solidFill>
                <a:latin typeface="NikoshBAN" pitchFamily="2" charset="0"/>
                <a:cs typeface="NikoshBAN" pitchFamily="2" charset="0"/>
              </a:rPr>
              <a:t>্</a:t>
            </a:r>
            <a:r>
              <a:rPr lang="as-IN" sz="2250" dirty="0">
                <a:solidFill>
                  <a:srgbClr val="F7155B"/>
                </a:solidFill>
                <a:latin typeface="NikoshBAN" pitchFamily="2" charset="0"/>
                <a:cs typeface="NikoshBAN" pitchFamily="2" charset="0"/>
              </a:rPr>
              <a:t>য</a:t>
            </a:r>
            <a:r>
              <a:rPr lang="en-US" sz="2250" dirty="0">
                <a:solidFill>
                  <a:srgbClr val="F7155B"/>
                </a:solidFill>
                <a:latin typeface="NikoshBAN" pitchFamily="2" charset="0"/>
                <a:cs typeface="NikoshBAN" pitchFamily="2" charset="0"/>
              </a:rPr>
              <a:t>া</a:t>
            </a:r>
            <a:r>
              <a:rPr lang="as-IN" sz="2250" dirty="0">
                <a:solidFill>
                  <a:srgbClr val="F7155B"/>
                </a:solidFill>
                <a:latin typeface="NikoshBAN" pitchFamily="2" charset="0"/>
                <a:cs typeface="NikoshBAN" pitchFamily="2" charset="0"/>
              </a:rPr>
              <a:t>ন</a:t>
            </a:r>
            <a:r>
              <a:rPr lang="en-US" sz="2250" dirty="0">
                <a:solidFill>
                  <a:srgbClr val="F7155B"/>
                </a:solidFill>
                <a:latin typeface="NikoshBAN" pitchFamily="2" charset="0"/>
                <a:cs typeface="NikoshBAN" pitchFamily="2" charset="0"/>
              </a:rPr>
              <a:t>্</a:t>
            </a:r>
            <a:r>
              <a:rPr lang="as-IN" sz="2250" dirty="0">
                <a:solidFill>
                  <a:srgbClr val="F7155B"/>
                </a:solidFill>
                <a:latin typeface="NikoshBAN" pitchFamily="2" charset="0"/>
                <a:cs typeface="NikoshBAN" pitchFamily="2" charset="0"/>
              </a:rPr>
              <a:t>ড</a:t>
            </a:r>
            <a:r>
              <a:rPr lang="en-US" sz="2250" dirty="0">
                <a:solidFill>
                  <a:srgbClr val="F7155B"/>
                </a:solidFill>
                <a:latin typeface="NikoshBAN" pitchFamily="2" charset="0"/>
                <a:cs typeface="NikoshBAN" pitchFamily="2" charset="0"/>
              </a:rPr>
              <a:t> </a:t>
            </a:r>
            <a:r>
              <a:rPr lang="as-IN" sz="2250" dirty="0">
                <a:solidFill>
                  <a:srgbClr val="F7155B"/>
                </a:solidFill>
                <a:latin typeface="NikoshBAN" pitchFamily="2" charset="0"/>
                <a:cs typeface="NikoshBAN" pitchFamily="2" charset="0"/>
              </a:rPr>
              <a:t>ক</a:t>
            </a:r>
            <a:r>
              <a:rPr lang="en-US" sz="2250" dirty="0">
                <a:solidFill>
                  <a:srgbClr val="F7155B"/>
                </a:solidFill>
                <a:latin typeface="NikoshBAN" pitchFamily="2" charset="0"/>
                <a:cs typeface="NikoshBAN" pitchFamily="2" charset="0"/>
              </a:rPr>
              <a:t>ল</a:t>
            </a:r>
            <a:r>
              <a:rPr lang="as-IN" sz="2250" dirty="0">
                <a:solidFill>
                  <a:srgbClr val="F7155B"/>
                </a:solidFill>
                <a:latin typeface="NikoshBAN" pitchFamily="2" charset="0"/>
                <a:cs typeface="NikoshBAN" pitchFamily="2" charset="0"/>
              </a:rPr>
              <a:t>ে</a:t>
            </a:r>
            <a:r>
              <a:rPr lang="en-US" sz="2250" dirty="0">
                <a:solidFill>
                  <a:srgbClr val="F7155B"/>
                </a:solidFill>
                <a:latin typeface="NikoshBAN" pitchFamily="2" charset="0"/>
                <a:cs typeface="NikoshBAN" pitchFamily="2" charset="0"/>
              </a:rPr>
              <a:t>জ,</a:t>
            </a:r>
            <a:r>
              <a:rPr lang="as-IN" sz="2250" dirty="0">
                <a:solidFill>
                  <a:srgbClr val="F7155B"/>
                </a:solidFill>
                <a:latin typeface="NikoshBAN" pitchFamily="2" charset="0"/>
                <a:cs typeface="NikoshBAN" pitchFamily="2" charset="0"/>
              </a:rPr>
              <a:t>ঝ</a:t>
            </a:r>
            <a:r>
              <a:rPr lang="en-US" sz="2250" dirty="0">
                <a:solidFill>
                  <a:srgbClr val="F7155B"/>
                </a:solidFill>
                <a:latin typeface="NikoshBAN" pitchFamily="2" charset="0"/>
                <a:cs typeface="NikoshBAN" pitchFamily="2" charset="0"/>
              </a:rPr>
              <a:t>ি</a:t>
            </a:r>
            <a:r>
              <a:rPr lang="as-IN" sz="2250" dirty="0">
                <a:solidFill>
                  <a:srgbClr val="F7155B"/>
                </a:solidFill>
                <a:latin typeface="NikoshBAN" pitchFamily="2" charset="0"/>
                <a:cs typeface="NikoshBAN" pitchFamily="2" charset="0"/>
              </a:rPr>
              <a:t>ন</a:t>
            </a:r>
            <a:r>
              <a:rPr lang="en-US" sz="2250" dirty="0" err="1">
                <a:solidFill>
                  <a:srgbClr val="F7155B"/>
                </a:solidFill>
                <a:latin typeface="NikoshBAN" pitchFamily="2" charset="0"/>
                <a:cs typeface="NikoshBAN" pitchFamily="2" charset="0"/>
              </a:rPr>
              <a:t>াইদহ</a:t>
            </a:r>
            <a:endParaRPr lang="en-US" sz="2250" dirty="0">
              <a:solidFill>
                <a:srgbClr val="FF0000"/>
              </a:solidFill>
              <a:latin typeface="NikoshBAN" pitchFamily="2" charset="0"/>
              <a:cs typeface="NikoshBAN" pitchFamily="2" charset="0"/>
            </a:endParaRPr>
          </a:p>
          <a:p>
            <a:pPr algn="ctr" defTabSz="514350"/>
            <a:r>
              <a:rPr lang="en-US" sz="1350" dirty="0">
                <a:solidFill>
                  <a:srgbClr val="FF0000"/>
                </a:solidFill>
                <a:latin typeface="NikoshBAN" pitchFamily="2" charset="0"/>
                <a:cs typeface="NikoshBAN" pitchFamily="2" charset="0"/>
              </a:rPr>
              <a:t>Email-shahanajpa69@gmail.com</a:t>
            </a:r>
          </a:p>
        </p:txBody>
      </p:sp>
      <p:pic>
        <p:nvPicPr>
          <p:cNvPr id="8" name="Picture 7">
            <a:extLst>
              <a:ext uri="{FF2B5EF4-FFF2-40B4-BE49-F238E27FC236}">
                <a16:creationId xmlns:a16="http://schemas.microsoft.com/office/drawing/2014/main" id="{ADE7F23E-14ED-40C0-ACCE-B2B5EE975A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1834579"/>
            <a:ext cx="1607344" cy="106620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TextBox 12">
            <a:extLst>
              <a:ext uri="{FF2B5EF4-FFF2-40B4-BE49-F238E27FC236}">
                <a16:creationId xmlns:a16="http://schemas.microsoft.com/office/drawing/2014/main" id="{5694923F-30BE-4FE0-A8FB-989ACE4FC042}"/>
              </a:ext>
            </a:extLst>
          </p:cNvPr>
          <p:cNvSpPr txBox="1"/>
          <p:nvPr/>
        </p:nvSpPr>
        <p:spPr>
          <a:xfrm>
            <a:off x="4400419" y="2388702"/>
            <a:ext cx="2889343" cy="2816156"/>
          </a:xfrm>
          <a:prstGeom prst="rect">
            <a:avLst/>
          </a:prstGeom>
          <a:noFill/>
        </p:spPr>
        <p:txBody>
          <a:bodyPr wrap="square" rtlCol="0">
            <a:spAutoFit/>
          </a:bodyPr>
          <a:lstStyle/>
          <a:p>
            <a:pPr defTabSz="342900"/>
            <a:r>
              <a:rPr lang="bn-BD" sz="3300" b="1" u="sng" dirty="0">
                <a:solidFill>
                  <a:srgbClr val="FF0000"/>
                </a:solidFill>
                <a:latin typeface="NikoshBAN" pitchFamily="2" charset="0"/>
                <a:cs typeface="NikoshBAN" pitchFamily="2" charset="0"/>
              </a:rPr>
              <a:t>পাঠ পরিচিতি</a:t>
            </a:r>
          </a:p>
          <a:p>
            <a:pPr defTabSz="342900"/>
            <a:r>
              <a:rPr lang="bn-BD" sz="2400" dirty="0">
                <a:solidFill>
                  <a:prstClr val="black"/>
                </a:solidFill>
                <a:latin typeface="NikoshBAN" pitchFamily="2" charset="0"/>
                <a:cs typeface="NikoshBAN" pitchFamily="2" charset="0"/>
              </a:rPr>
              <a:t>শ্রেণী- </a:t>
            </a:r>
            <a:r>
              <a:rPr lang="en-US" sz="2400" dirty="0">
                <a:solidFill>
                  <a:prstClr val="black"/>
                </a:solidFill>
                <a:latin typeface="NikoshBAN" pitchFamily="2" charset="0"/>
                <a:cs typeface="NikoshBAN" pitchFamily="2" charset="0"/>
              </a:rPr>
              <a:t>9 ম</a:t>
            </a:r>
            <a:endParaRPr lang="bn-BD" sz="2400" dirty="0">
              <a:solidFill>
                <a:prstClr val="black"/>
              </a:solidFill>
              <a:latin typeface="NikoshBAN" pitchFamily="2" charset="0"/>
              <a:cs typeface="NikoshBAN" pitchFamily="2" charset="0"/>
            </a:endParaRPr>
          </a:p>
          <a:p>
            <a:pPr defTabSz="342900"/>
            <a:r>
              <a:rPr lang="bn-BD" sz="2400" dirty="0">
                <a:solidFill>
                  <a:prstClr val="black"/>
                </a:solidFill>
                <a:latin typeface="NikoshBAN" pitchFamily="2" charset="0"/>
                <a:cs typeface="NikoshBAN" pitchFamily="2" charset="0"/>
              </a:rPr>
              <a:t>বিষয়-বাংলাদেশ ও বিশ্ব পরিচয়</a:t>
            </a:r>
          </a:p>
          <a:p>
            <a:pPr defTabSz="342900"/>
            <a:r>
              <a:rPr lang="bn-BD" sz="2400" dirty="0">
                <a:solidFill>
                  <a:prstClr val="black"/>
                </a:solidFill>
                <a:latin typeface="NikoshBAN" pitchFamily="2" charset="0"/>
                <a:cs typeface="NikoshBAN" pitchFamily="2" charset="0"/>
              </a:rPr>
              <a:t>অধ্যায়- </a:t>
            </a:r>
            <a:r>
              <a:rPr lang="en-US" sz="2400" dirty="0">
                <a:solidFill>
                  <a:prstClr val="black"/>
                </a:solidFill>
                <a:latin typeface="NikoshBAN" pitchFamily="2" charset="0"/>
                <a:cs typeface="NikoshBAN" pitchFamily="2" charset="0"/>
              </a:rPr>
              <a:t>৩</a:t>
            </a:r>
            <a:r>
              <a:rPr lang="as-IN" sz="2400" dirty="0">
                <a:solidFill>
                  <a:prstClr val="black"/>
                </a:solidFill>
                <a:latin typeface="NikoshBAN" pitchFamily="2" charset="0"/>
                <a:cs typeface="NikoshBAN" pitchFamily="2" charset="0"/>
              </a:rPr>
              <a:t>য়</a:t>
            </a:r>
            <a:endParaRPr lang="en-US" sz="2400" dirty="0">
              <a:solidFill>
                <a:prstClr val="black"/>
              </a:solidFill>
              <a:latin typeface="NikoshBAN" pitchFamily="2" charset="0"/>
              <a:cs typeface="NikoshBAN" pitchFamily="2" charset="0"/>
            </a:endParaRPr>
          </a:p>
          <a:p>
            <a:pPr defTabSz="342900"/>
            <a:r>
              <a:rPr lang="bn-BD" sz="2400" dirty="0">
                <a:latin typeface="Nikosh" pitchFamily="2" charset="0"/>
                <a:cs typeface="Nikosh" pitchFamily="2" charset="0"/>
              </a:rPr>
              <a:t>পরিচ্ছেদঃ ৩.৪   </a:t>
            </a:r>
          </a:p>
          <a:p>
            <a:pPr defTabSz="342900"/>
            <a:r>
              <a:rPr lang="bn-BD" sz="2400" dirty="0">
                <a:solidFill>
                  <a:prstClr val="black"/>
                </a:solidFill>
                <a:latin typeface="NikoshBAN" pitchFamily="2" charset="0"/>
                <a:cs typeface="NikoshBAN" pitchFamily="2" charset="0"/>
              </a:rPr>
              <a:t>তারিখ</a:t>
            </a:r>
            <a:r>
              <a:rPr lang="en-US" sz="2400" dirty="0">
                <a:solidFill>
                  <a:prstClr val="black"/>
                </a:solidFill>
                <a:latin typeface="NikoshBAN" pitchFamily="2" charset="0"/>
                <a:cs typeface="NikoshBAN" pitchFamily="2" charset="0"/>
              </a:rPr>
              <a:t> ১</a:t>
            </a:r>
            <a:r>
              <a:rPr lang="as-IN" sz="2400" dirty="0">
                <a:solidFill>
                  <a:prstClr val="black"/>
                </a:solidFill>
                <a:latin typeface="NikoshBAN" pitchFamily="2" charset="0"/>
                <a:cs typeface="NikoshBAN" pitchFamily="2" charset="0"/>
              </a:rPr>
              <a:t>০</a:t>
            </a:r>
            <a:r>
              <a:rPr lang="bn-BD" sz="2400" dirty="0">
                <a:solidFill>
                  <a:prstClr val="black"/>
                </a:solidFill>
                <a:latin typeface="NikoshBAN" pitchFamily="2" charset="0"/>
                <a:cs typeface="NikoshBAN" pitchFamily="2" charset="0"/>
              </a:rPr>
              <a:t>/</a:t>
            </a:r>
            <a:r>
              <a:rPr lang="en-US" sz="2400" dirty="0">
                <a:solidFill>
                  <a:prstClr val="black"/>
                </a:solidFill>
                <a:latin typeface="NikoshBAN" pitchFamily="2" charset="0"/>
                <a:cs typeface="NikoshBAN" pitchFamily="2" charset="0"/>
              </a:rPr>
              <a:t>02</a:t>
            </a:r>
            <a:r>
              <a:rPr lang="bn-BD" sz="2400" dirty="0">
                <a:solidFill>
                  <a:prstClr val="black"/>
                </a:solidFill>
                <a:latin typeface="NikoshBAN" pitchFamily="2" charset="0"/>
                <a:cs typeface="NikoshBAN" pitchFamily="2" charset="0"/>
              </a:rPr>
              <a:t>/২০</a:t>
            </a:r>
            <a:r>
              <a:rPr lang="en-US" sz="2400" dirty="0">
                <a:solidFill>
                  <a:prstClr val="black"/>
                </a:solidFill>
                <a:latin typeface="NikoshBAN" pitchFamily="2" charset="0"/>
                <a:cs typeface="NikoshBAN" pitchFamily="2" charset="0"/>
              </a:rPr>
              <a:t>20</a:t>
            </a:r>
          </a:p>
        </p:txBody>
      </p:sp>
      <p:sp>
        <p:nvSpPr>
          <p:cNvPr id="7" name="Frame 6">
            <a:extLst>
              <a:ext uri="{FF2B5EF4-FFF2-40B4-BE49-F238E27FC236}">
                <a16:creationId xmlns:a16="http://schemas.microsoft.com/office/drawing/2014/main" id="{7C89C518-E077-461B-924C-47F5FBCE6F7C}"/>
              </a:ext>
            </a:extLst>
          </p:cNvPr>
          <p:cNvSpPr/>
          <p:nvPr/>
        </p:nvSpPr>
        <p:spPr>
          <a:xfrm>
            <a:off x="0" y="0"/>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0938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F83BD-8F3B-4A7A-9FF8-C8E3D18D8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1531"/>
            <a:ext cx="7391400" cy="3429000"/>
          </a:xfrm>
          <a:prstGeom prst="rect">
            <a:avLst/>
          </a:prstGeom>
        </p:spPr>
      </p:pic>
      <p:pic>
        <p:nvPicPr>
          <p:cNvPr id="5" name="Picture 4">
            <a:extLst>
              <a:ext uri="{FF2B5EF4-FFF2-40B4-BE49-F238E27FC236}">
                <a16:creationId xmlns:a16="http://schemas.microsoft.com/office/drawing/2014/main" id="{B2AFE83F-1EF2-4B4B-8333-F81B00C3B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71041"/>
            <a:ext cx="7391400" cy="3428999"/>
          </a:xfrm>
          <a:prstGeom prst="rect">
            <a:avLst/>
          </a:prstGeom>
        </p:spPr>
      </p:pic>
      <p:sp>
        <p:nvSpPr>
          <p:cNvPr id="6" name="Frame 5">
            <a:extLst>
              <a:ext uri="{FF2B5EF4-FFF2-40B4-BE49-F238E27FC236}">
                <a16:creationId xmlns:a16="http://schemas.microsoft.com/office/drawing/2014/main" id="{A55ADD4C-52DC-4DEB-8188-4B70030204BE}"/>
              </a:ext>
            </a:extLst>
          </p:cNvPr>
          <p:cNvSpPr/>
          <p:nvPr/>
        </p:nvSpPr>
        <p:spPr>
          <a:xfrm>
            <a:off x="24581" y="7374"/>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833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590800"/>
            <a:ext cx="7239000" cy="1015663"/>
          </a:xfrm>
          <a:prstGeom prst="rect">
            <a:avLst/>
          </a:prstGeom>
          <a:solidFill>
            <a:schemeClr val="accent5">
              <a:lumMod val="20000"/>
              <a:lumOff val="80000"/>
            </a:schemeClr>
          </a:solidFill>
          <a:ln w="57150">
            <a:solidFill>
              <a:srgbClr val="C00000"/>
            </a:solidFill>
          </a:ln>
        </p:spPr>
        <p:txBody>
          <a:bodyPr wrap="square" rtlCol="0">
            <a:spAutoFit/>
          </a:bodyPr>
          <a:lstStyle/>
          <a:p>
            <a:pPr algn="ctr"/>
            <a:r>
              <a:rPr lang="bn-BD" sz="6000" dirty="0">
                <a:latin typeface="Nikosh" pitchFamily="2" charset="0"/>
                <a:cs typeface="Nikosh" pitchFamily="2" charset="0"/>
              </a:rPr>
              <a:t>আজকের পাঠঃ জোয়ার-ভাটা</a:t>
            </a:r>
            <a:endParaRPr lang="en-US" sz="6000" dirty="0">
              <a:latin typeface="Times New Roman" pitchFamily="18" charset="0"/>
              <a:cs typeface="Times New Roman" pitchFamily="18" charset="0"/>
            </a:endParaRPr>
          </a:p>
        </p:txBody>
      </p:sp>
      <p:sp>
        <p:nvSpPr>
          <p:cNvPr id="4" name="Frame 3">
            <a:extLst>
              <a:ext uri="{FF2B5EF4-FFF2-40B4-BE49-F238E27FC236}">
                <a16:creationId xmlns:a16="http://schemas.microsoft.com/office/drawing/2014/main" id="{FAF703A5-ECE4-47E8-92E6-DDE9FDBB9ACC}"/>
              </a:ext>
            </a:extLst>
          </p:cNvPr>
          <p:cNvSpPr/>
          <p:nvPr/>
        </p:nvSpPr>
        <p:spPr>
          <a:xfrm>
            <a:off x="24581" y="7374"/>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50292"/>
            <a:ext cx="3352800" cy="1200329"/>
          </a:xfrm>
          <a:prstGeom prst="rect">
            <a:avLst/>
          </a:prstGeom>
          <a:solidFill>
            <a:schemeClr val="accent2">
              <a:lumMod val="20000"/>
              <a:lumOff val="80000"/>
            </a:schemeClr>
          </a:solidFill>
          <a:ln w="57150">
            <a:solidFill>
              <a:srgbClr val="FF0000"/>
            </a:solidFill>
          </a:ln>
        </p:spPr>
        <p:txBody>
          <a:bodyPr wrap="square" rtlCol="0">
            <a:spAutoFit/>
          </a:bodyPr>
          <a:lstStyle/>
          <a:p>
            <a:r>
              <a:rPr lang="bn-BD" sz="7200" dirty="0">
                <a:latin typeface="Nikosh" pitchFamily="2" charset="0"/>
                <a:cs typeface="Nikosh" pitchFamily="2" charset="0"/>
              </a:rPr>
              <a:t>শি</a:t>
            </a:r>
            <a:r>
              <a:rPr lang="en-US" sz="7200" dirty="0" err="1">
                <a:latin typeface="Nikosh" pitchFamily="2" charset="0"/>
                <a:cs typeface="Nikosh" pitchFamily="2" charset="0"/>
              </a:rPr>
              <a:t>খন</a:t>
            </a:r>
            <a:r>
              <a:rPr lang="bn-BD" sz="7200" dirty="0">
                <a:latin typeface="Nikosh" pitchFamily="2" charset="0"/>
                <a:cs typeface="Nikosh" pitchFamily="2" charset="0"/>
              </a:rPr>
              <a:t>ফল </a:t>
            </a:r>
            <a:endParaRPr lang="en-US" sz="7200" dirty="0">
              <a:latin typeface="Nikosh" pitchFamily="2" charset="0"/>
              <a:cs typeface="Nikosh" pitchFamily="2" charset="0"/>
            </a:endParaRPr>
          </a:p>
        </p:txBody>
      </p:sp>
      <p:sp>
        <p:nvSpPr>
          <p:cNvPr id="4" name="TextBox 3"/>
          <p:cNvSpPr txBox="1"/>
          <p:nvPr/>
        </p:nvSpPr>
        <p:spPr>
          <a:xfrm>
            <a:off x="495300" y="2300912"/>
            <a:ext cx="8153400" cy="3785652"/>
          </a:xfrm>
          <a:prstGeom prst="rect">
            <a:avLst/>
          </a:prstGeom>
          <a:solidFill>
            <a:schemeClr val="accent5">
              <a:lumMod val="20000"/>
              <a:lumOff val="80000"/>
            </a:schemeClr>
          </a:solidFill>
          <a:ln w="57150">
            <a:solidFill>
              <a:srgbClr val="C00000"/>
            </a:solidFill>
          </a:ln>
        </p:spPr>
        <p:txBody>
          <a:bodyPr wrap="square" rtlCol="0">
            <a:spAutoFit/>
          </a:bodyPr>
          <a:lstStyle/>
          <a:p>
            <a:pPr algn="just"/>
            <a:r>
              <a:rPr lang="bn-BD" sz="4000" dirty="0">
                <a:latin typeface="Nikosh" pitchFamily="2" charset="0"/>
                <a:cs typeface="Nikosh" pitchFamily="2" charset="0"/>
              </a:rPr>
              <a:t>এই পাঠ শেষে শিক্ষার্থীরা-</a:t>
            </a:r>
          </a:p>
          <a:p>
            <a:pPr algn="just">
              <a:buFont typeface="Wingdings" pitchFamily="2" charset="2"/>
              <a:buChar char="§"/>
            </a:pPr>
            <a:r>
              <a:rPr lang="bn-BD" sz="4000" dirty="0">
                <a:latin typeface="Nikosh" pitchFamily="2" charset="0"/>
                <a:cs typeface="Nikosh" pitchFamily="2" charset="0"/>
              </a:rPr>
              <a:t> জোয়ার-ভাটা কী বলতে পারবে</a:t>
            </a:r>
            <a:r>
              <a:rPr lang="en-US" sz="4000" dirty="0">
                <a:latin typeface="Nikosh" pitchFamily="2" charset="0"/>
                <a:cs typeface="Nikosh" pitchFamily="2" charset="0"/>
              </a:rPr>
              <a:t>;</a:t>
            </a:r>
          </a:p>
          <a:p>
            <a:pPr algn="just">
              <a:buFont typeface="Wingdings" pitchFamily="2" charset="2"/>
              <a:buChar char="§"/>
            </a:pPr>
            <a:r>
              <a:rPr lang="en-US" sz="4000" dirty="0" err="1">
                <a:latin typeface="Nikosh" pitchFamily="2" charset="0"/>
                <a:cs typeface="Nikosh" pitchFamily="2" charset="0"/>
              </a:rPr>
              <a:t>জোয়ার-ভাটার</a:t>
            </a:r>
            <a:r>
              <a:rPr lang="en-US" sz="4000" dirty="0">
                <a:latin typeface="Nikosh" pitchFamily="2" charset="0"/>
                <a:cs typeface="Nikosh" pitchFamily="2" charset="0"/>
              </a:rPr>
              <a:t> </a:t>
            </a:r>
            <a:r>
              <a:rPr lang="en-US" sz="4000" dirty="0" err="1">
                <a:latin typeface="Nikosh" pitchFamily="2" charset="0"/>
                <a:cs typeface="Nikosh" pitchFamily="2" charset="0"/>
              </a:rPr>
              <a:t>শ্রেনিবিভাগ</a:t>
            </a:r>
            <a:r>
              <a:rPr lang="en-US" sz="4000" dirty="0">
                <a:latin typeface="Nikosh" pitchFamily="2" charset="0"/>
                <a:cs typeface="Nikosh" pitchFamily="2" charset="0"/>
              </a:rPr>
              <a:t> </a:t>
            </a:r>
            <a:r>
              <a:rPr lang="en-US" sz="4000" dirty="0" err="1">
                <a:latin typeface="Nikosh" pitchFamily="2" charset="0"/>
                <a:cs typeface="Nikosh" pitchFamily="2" charset="0"/>
              </a:rPr>
              <a:t>ব্যাখ্যা</a:t>
            </a:r>
            <a:r>
              <a:rPr lang="en-US" sz="4000" dirty="0">
                <a:latin typeface="Nikosh" pitchFamily="2" charset="0"/>
                <a:cs typeface="Nikosh" pitchFamily="2" charset="0"/>
              </a:rPr>
              <a:t> </a:t>
            </a:r>
            <a:r>
              <a:rPr lang="en-US" sz="4000" dirty="0" err="1">
                <a:latin typeface="Nikosh" pitchFamily="2" charset="0"/>
                <a:cs typeface="Nikosh" pitchFamily="2" charset="0"/>
              </a:rPr>
              <a:t>করতে</a:t>
            </a:r>
            <a:r>
              <a:rPr lang="en-US" sz="4000" dirty="0">
                <a:latin typeface="Nikosh" pitchFamily="2" charset="0"/>
                <a:cs typeface="Nikosh" pitchFamily="2" charset="0"/>
              </a:rPr>
              <a:t> </a:t>
            </a:r>
            <a:r>
              <a:rPr lang="en-US" sz="4000" dirty="0" err="1">
                <a:latin typeface="Nikosh" pitchFamily="2" charset="0"/>
                <a:cs typeface="Nikosh" pitchFamily="2" charset="0"/>
              </a:rPr>
              <a:t>পারবে</a:t>
            </a:r>
            <a:r>
              <a:rPr lang="en-US" sz="4000" dirty="0">
                <a:latin typeface="Nikosh" pitchFamily="2" charset="0"/>
                <a:cs typeface="Nikosh" pitchFamily="2" charset="0"/>
              </a:rPr>
              <a:t>;</a:t>
            </a:r>
            <a:endParaRPr lang="bn-BD" sz="4000" dirty="0">
              <a:latin typeface="Nikosh" pitchFamily="2" charset="0"/>
              <a:cs typeface="Nikosh" pitchFamily="2" charset="0"/>
            </a:endParaRPr>
          </a:p>
          <a:p>
            <a:pPr algn="just">
              <a:buFont typeface="Wingdings" pitchFamily="2" charset="2"/>
              <a:buChar char="§"/>
            </a:pPr>
            <a:r>
              <a:rPr lang="bn-BD" sz="4000" dirty="0">
                <a:latin typeface="Nikosh" pitchFamily="2" charset="0"/>
                <a:cs typeface="Nikosh" pitchFamily="2" charset="0"/>
              </a:rPr>
              <a:t> জোয়ার-ভাটার কারণ </a:t>
            </a:r>
            <a:r>
              <a:rPr lang="en-US" sz="4000" dirty="0" err="1">
                <a:latin typeface="Nikosh" pitchFamily="2" charset="0"/>
                <a:cs typeface="Nikosh" pitchFamily="2" charset="0"/>
              </a:rPr>
              <a:t>বর্ণনা</a:t>
            </a:r>
            <a:r>
              <a:rPr lang="en-US" sz="4000" dirty="0">
                <a:latin typeface="Nikosh" pitchFamily="2" charset="0"/>
                <a:cs typeface="Nikosh" pitchFamily="2" charset="0"/>
              </a:rPr>
              <a:t> </a:t>
            </a:r>
            <a:r>
              <a:rPr lang="bn-BD" sz="4000" dirty="0">
                <a:latin typeface="Nikosh" pitchFamily="2" charset="0"/>
                <a:cs typeface="Nikosh" pitchFamily="2" charset="0"/>
              </a:rPr>
              <a:t>করতে পারবে</a:t>
            </a:r>
            <a:r>
              <a:rPr lang="en-US" sz="4000" dirty="0">
                <a:latin typeface="Nikosh" pitchFamily="2" charset="0"/>
                <a:cs typeface="Nikosh" pitchFamily="2" charset="0"/>
              </a:rPr>
              <a:t>;</a:t>
            </a:r>
            <a:endParaRPr lang="bn-BD" sz="4000" dirty="0">
              <a:latin typeface="Nikosh" pitchFamily="2" charset="0"/>
              <a:cs typeface="Nikosh" pitchFamily="2" charset="0"/>
            </a:endParaRPr>
          </a:p>
          <a:p>
            <a:pPr algn="just">
              <a:buFont typeface="Wingdings" pitchFamily="2" charset="2"/>
              <a:buChar char="§"/>
            </a:pPr>
            <a:r>
              <a:rPr lang="bn-BD" sz="4000" dirty="0">
                <a:latin typeface="Nikosh" pitchFamily="2" charset="0"/>
                <a:cs typeface="Nikosh" pitchFamily="2" charset="0"/>
              </a:rPr>
              <a:t> পৃথিবীর উপর জোয়ার ভাটার প্রভাব </a:t>
            </a:r>
            <a:r>
              <a:rPr lang="en-US" sz="4000" dirty="0" err="1">
                <a:latin typeface="Nikosh" pitchFamily="2" charset="0"/>
                <a:cs typeface="Nikosh" pitchFamily="2" charset="0"/>
              </a:rPr>
              <a:t>বিশ্লেষণ</a:t>
            </a:r>
            <a:r>
              <a:rPr lang="bn-BD" sz="4000" dirty="0">
                <a:latin typeface="Nikosh" pitchFamily="2" charset="0"/>
                <a:cs typeface="Nikosh" pitchFamily="2" charset="0"/>
              </a:rPr>
              <a:t> করতে পারবে।</a:t>
            </a:r>
            <a:endParaRPr lang="en-US" sz="4000" dirty="0">
              <a:latin typeface="Times New Roman" pitchFamily="18" charset="0"/>
              <a:cs typeface="Times New Roman" pitchFamily="18" charset="0"/>
            </a:endParaRPr>
          </a:p>
        </p:txBody>
      </p:sp>
      <p:sp>
        <p:nvSpPr>
          <p:cNvPr id="6" name="Frame 5">
            <a:extLst>
              <a:ext uri="{FF2B5EF4-FFF2-40B4-BE49-F238E27FC236}">
                <a16:creationId xmlns:a16="http://schemas.microsoft.com/office/drawing/2014/main" id="{39C608EA-7686-44A6-B295-6FC2EB5BD27C}"/>
              </a:ext>
            </a:extLst>
          </p:cNvPr>
          <p:cNvSpPr/>
          <p:nvPr/>
        </p:nvSpPr>
        <p:spPr>
          <a:xfrm>
            <a:off x="24581" y="7374"/>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63AC00-D530-43EC-BCC0-74948C8C1891}"/>
              </a:ext>
            </a:extLst>
          </p:cNvPr>
          <p:cNvSpPr txBox="1"/>
          <p:nvPr/>
        </p:nvSpPr>
        <p:spPr>
          <a:xfrm>
            <a:off x="304800" y="990600"/>
            <a:ext cx="6934200" cy="1015663"/>
          </a:xfrm>
          <a:prstGeom prst="rect">
            <a:avLst/>
          </a:prstGeom>
          <a:solidFill>
            <a:schemeClr val="accent5">
              <a:lumMod val="20000"/>
              <a:lumOff val="80000"/>
            </a:schemeClr>
          </a:solidFill>
          <a:ln w="57150">
            <a:solidFill>
              <a:srgbClr val="C00000"/>
            </a:solidFill>
          </a:ln>
        </p:spPr>
        <p:txBody>
          <a:bodyPr wrap="square" rtlCol="0">
            <a:spAutoFit/>
          </a:bodyPr>
          <a:lstStyle/>
          <a:p>
            <a:pPr algn="ctr"/>
            <a:r>
              <a:rPr lang="en-US" sz="6000" dirty="0" err="1">
                <a:latin typeface="Nikosh" pitchFamily="2" charset="0"/>
                <a:cs typeface="Nikosh" pitchFamily="2" charset="0"/>
              </a:rPr>
              <a:t>এসো</a:t>
            </a:r>
            <a:r>
              <a:rPr lang="en-US" sz="6000" dirty="0">
                <a:latin typeface="Nikosh" pitchFamily="2" charset="0"/>
                <a:cs typeface="Nikosh" pitchFamily="2" charset="0"/>
              </a:rPr>
              <a:t> </a:t>
            </a:r>
            <a:r>
              <a:rPr lang="en-US" sz="6000" dirty="0" err="1">
                <a:latin typeface="Nikosh" pitchFamily="2" charset="0"/>
                <a:cs typeface="Nikosh" pitchFamily="2" charset="0"/>
              </a:rPr>
              <a:t>একটি</a:t>
            </a:r>
            <a:r>
              <a:rPr lang="en-US" sz="6000" dirty="0">
                <a:latin typeface="Nikosh" pitchFamily="2" charset="0"/>
                <a:cs typeface="Nikosh" pitchFamily="2" charset="0"/>
              </a:rPr>
              <a:t> </a:t>
            </a:r>
            <a:r>
              <a:rPr lang="en-US" sz="6000" dirty="0" err="1">
                <a:latin typeface="Nikosh" pitchFamily="2" charset="0"/>
                <a:cs typeface="Nikosh" pitchFamily="2" charset="0"/>
              </a:rPr>
              <a:t>ভিডিও</a:t>
            </a:r>
            <a:r>
              <a:rPr lang="en-US" sz="6000" dirty="0">
                <a:latin typeface="Nikosh" pitchFamily="2" charset="0"/>
                <a:cs typeface="Nikosh" pitchFamily="2" charset="0"/>
              </a:rPr>
              <a:t> </a:t>
            </a:r>
            <a:r>
              <a:rPr lang="en-US" sz="6000" dirty="0" err="1">
                <a:latin typeface="Nikosh" pitchFamily="2" charset="0"/>
                <a:cs typeface="Nikosh" pitchFamily="2" charset="0"/>
              </a:rPr>
              <a:t>দেখি</a:t>
            </a:r>
            <a:endParaRPr lang="en-US" sz="6000" dirty="0">
              <a:latin typeface="Times New Roman" pitchFamily="18" charset="0"/>
              <a:cs typeface="Times New Roman" pitchFamily="18" charset="0"/>
            </a:endParaRPr>
          </a:p>
        </p:txBody>
      </p:sp>
      <p:sp>
        <p:nvSpPr>
          <p:cNvPr id="4" name="Frame 3">
            <a:extLst>
              <a:ext uri="{FF2B5EF4-FFF2-40B4-BE49-F238E27FC236}">
                <a16:creationId xmlns:a16="http://schemas.microsoft.com/office/drawing/2014/main" id="{053E2BAE-1398-48D4-B0C2-2478193EA70B}"/>
              </a:ext>
            </a:extLst>
          </p:cNvPr>
          <p:cNvSpPr/>
          <p:nvPr/>
        </p:nvSpPr>
        <p:spPr>
          <a:xfrm>
            <a:off x="0" y="0"/>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Object 4">
            <a:hlinkClick r:id="" action="ppaction://ole?verb=0"/>
            <a:extLst>
              <a:ext uri="{FF2B5EF4-FFF2-40B4-BE49-F238E27FC236}">
                <a16:creationId xmlns:a16="http://schemas.microsoft.com/office/drawing/2014/main" id="{968FE5DE-2068-42AE-919C-300B663FC08A}"/>
              </a:ext>
            </a:extLst>
          </p:cNvPr>
          <p:cNvGraphicFramePr>
            <a:graphicFrameLocks noChangeAspect="1"/>
          </p:cNvGraphicFramePr>
          <p:nvPr>
            <p:extLst>
              <p:ext uri="{D42A27DB-BD31-4B8C-83A1-F6EECF244321}">
                <p14:modId xmlns:p14="http://schemas.microsoft.com/office/powerpoint/2010/main" val="2563997392"/>
              </p:ext>
            </p:extLst>
          </p:nvPr>
        </p:nvGraphicFramePr>
        <p:xfrm>
          <a:off x="3590925" y="3209925"/>
          <a:ext cx="1962150" cy="438150"/>
        </p:xfrm>
        <a:graphic>
          <a:graphicData uri="http://schemas.openxmlformats.org/presentationml/2006/ole">
            <mc:AlternateContent xmlns:mc="http://schemas.openxmlformats.org/markup-compatibility/2006">
              <mc:Choice xmlns:v="urn:schemas-microsoft-com:vml" Requires="v">
                <p:oleObj spid="_x0000_s1057" name="Packager Shell Object" showAsIcon="1" r:id="rId3" imgW="1962720" imgH="437760" progId="Package">
                  <p:embed/>
                </p:oleObj>
              </mc:Choice>
              <mc:Fallback>
                <p:oleObj name="Packager Shell Object" showAsIcon="1" r:id="rId3" imgW="1962720" imgH="437760" progId="Package">
                  <p:embed/>
                  <p:pic>
                    <p:nvPicPr>
                      <p:cNvPr id="0" name=""/>
                      <p:cNvPicPr/>
                      <p:nvPr/>
                    </p:nvPicPr>
                    <p:blipFill>
                      <a:blip r:embed="rId4"/>
                      <a:stretch>
                        <a:fillRect/>
                      </a:stretch>
                    </p:blipFill>
                    <p:spPr>
                      <a:xfrm>
                        <a:off x="3590925" y="3209925"/>
                        <a:ext cx="1962150" cy="438150"/>
                      </a:xfrm>
                      <a:prstGeom prst="rect">
                        <a:avLst/>
                      </a:prstGeom>
                    </p:spPr>
                  </p:pic>
                </p:oleObj>
              </mc:Fallback>
            </mc:AlternateContent>
          </a:graphicData>
        </a:graphic>
      </p:graphicFrame>
    </p:spTree>
    <p:extLst>
      <p:ext uri="{BB962C8B-B14F-4D97-AF65-F5344CB8AC3E}">
        <p14:creationId xmlns:p14="http://schemas.microsoft.com/office/powerpoint/2010/main" val="244136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277761" y="248264"/>
            <a:ext cx="6732639" cy="3505200"/>
          </a:xfrm>
          <a:prstGeom prst="rect">
            <a:avLst/>
          </a:prstGeom>
          <a:ln w="57150">
            <a:solidFill>
              <a:srgbClr val="C00000"/>
            </a:solidFill>
          </a:ln>
        </p:spPr>
      </p:pic>
      <p:sp>
        <p:nvSpPr>
          <p:cNvPr id="4" name="TextBox 3">
            <a:extLst>
              <a:ext uri="{FF2B5EF4-FFF2-40B4-BE49-F238E27FC236}">
                <a16:creationId xmlns:a16="http://schemas.microsoft.com/office/drawing/2014/main" id="{19FC04B5-5B8C-4CF8-B133-D4E13F83A180}"/>
              </a:ext>
            </a:extLst>
          </p:cNvPr>
          <p:cNvSpPr txBox="1"/>
          <p:nvPr/>
        </p:nvSpPr>
        <p:spPr>
          <a:xfrm>
            <a:off x="163461" y="3782238"/>
            <a:ext cx="8675739" cy="3046988"/>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পৃথিবীর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বিভিন্ন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মহাসাগ</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দ</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ছাড়া</a:t>
            </a:r>
            <a:r>
              <a:rPr lang="as-IN" sz="3200" dirty="0">
                <a:latin typeface="NikoshBAN" panose="02000000000000000000" pitchFamily="2" charset="0"/>
                <a:cs typeface="NikoshBAN" panose="02000000000000000000" pitchFamily="2" charset="0"/>
              </a:rPr>
              <a:t>ও</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ব </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প্রতিদিন</a:t>
            </a:r>
            <a:r>
              <a:rPr lang="as-IN" sz="3200" dirty="0">
                <a:latin typeface="NikoshBAN" panose="02000000000000000000" pitchFamily="2" charset="0"/>
                <a:cs typeface="NikoshBAN" panose="02000000000000000000" pitchFamily="2" charset="0"/>
              </a:rPr>
              <a:t>ই</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দ্রের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ওঠে</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পানির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উ</a:t>
            </a:r>
            <a:r>
              <a:rPr lang="en-US" sz="3200" dirty="0">
                <a:latin typeface="NikoshBAN" panose="02000000000000000000" pitchFamily="2" charset="0"/>
                <a:cs typeface="NikoshBAN" panose="02000000000000000000" pitchFamily="2" charset="0"/>
              </a:rPr>
              <a:t>চ</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চ</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err="1">
                <a:latin typeface="NikoshBAN" panose="02000000000000000000" pitchFamily="2" charset="0"/>
                <a:cs typeface="NikoshBAN" panose="02000000000000000000" pitchFamily="2" charset="0"/>
              </a:rPr>
              <a:t>্ধি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সমুদ</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নিয়িমতভাবে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ওঠাকে</a:t>
            </a:r>
            <a:r>
              <a:rPr lang="en-US" sz="3200" dirty="0">
                <a:latin typeface="NikoshBAN" panose="02000000000000000000" pitchFamily="2" charset="0"/>
                <a:cs typeface="NikoshBAN" panose="02000000000000000000" pitchFamily="2" charset="0"/>
              </a:rPr>
              <a:t> জ</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যাওয়াকে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ভাটা</a:t>
            </a:r>
            <a:r>
              <a:rPr lang="en-US" sz="3200" dirty="0">
                <a:latin typeface="NikoshBAN" panose="02000000000000000000" pitchFamily="2" charset="0"/>
                <a:cs typeface="NikoshBAN" panose="02000000000000000000" pitchFamily="2" charset="0"/>
              </a:rPr>
              <a:t> ব</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থ</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চন্দ্র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ও</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ূর্যের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প্রভাব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ই </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ত </a:t>
            </a:r>
            <a:r>
              <a:rPr lang="as-IN" sz="3200" dirty="0">
                <a:latin typeface="NikoshBAN" panose="02000000000000000000" pitchFamily="2" charset="0"/>
                <a:cs typeface="NikoshBAN" panose="02000000000000000000" pitchFamily="2" charset="0"/>
              </a:rPr>
              <a:t>জ</a:t>
            </a:r>
            <a:r>
              <a:rPr lang="en-US" sz="3200" dirty="0" err="1">
                <a:latin typeface="NikoshBAN" panose="02000000000000000000" pitchFamily="2" charset="0"/>
                <a:cs typeface="NikoshBAN" panose="02000000000000000000" pitchFamily="2" charset="0"/>
              </a:rPr>
              <a:t>োয়ার-ভাটা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সংঘটিত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a:t>
            </a:r>
          </a:p>
        </p:txBody>
      </p:sp>
      <p:sp>
        <p:nvSpPr>
          <p:cNvPr id="6" name="Frame 5">
            <a:extLst>
              <a:ext uri="{FF2B5EF4-FFF2-40B4-BE49-F238E27FC236}">
                <a16:creationId xmlns:a16="http://schemas.microsoft.com/office/drawing/2014/main" id="{BFDEA395-49AA-4393-987C-9D9103735399}"/>
              </a:ext>
            </a:extLst>
          </p:cNvPr>
          <p:cNvSpPr/>
          <p:nvPr/>
        </p:nvSpPr>
        <p:spPr>
          <a:xfrm>
            <a:off x="0" y="7374"/>
            <a:ext cx="9168581"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914400"/>
            <a:ext cx="3581400" cy="990600"/>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latin typeface="Nikosh" pitchFamily="2" charset="0"/>
                <a:cs typeface="Nikosh" pitchFamily="2" charset="0"/>
              </a:rPr>
              <a:t>একক কাজ</a:t>
            </a:r>
            <a:endParaRPr lang="en-US" sz="5400" dirty="0">
              <a:solidFill>
                <a:schemeClr val="tx1"/>
              </a:solidFill>
              <a:latin typeface="Nikosh" pitchFamily="2" charset="0"/>
              <a:cs typeface="Nikosh" pitchFamily="2" charset="0"/>
            </a:endParaRPr>
          </a:p>
        </p:txBody>
      </p:sp>
      <p:sp>
        <p:nvSpPr>
          <p:cNvPr id="3" name="Rectangle 2"/>
          <p:cNvSpPr/>
          <p:nvPr/>
        </p:nvSpPr>
        <p:spPr>
          <a:xfrm>
            <a:off x="304800" y="2971800"/>
            <a:ext cx="7620000" cy="1219200"/>
          </a:xfrm>
          <a:prstGeom prst="rect">
            <a:avLst/>
          </a:prstGeom>
          <a:solidFill>
            <a:schemeClr val="accent5">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800" dirty="0">
                <a:solidFill>
                  <a:schemeClr val="tx1"/>
                </a:solidFill>
                <a:latin typeface="Nikosh" pitchFamily="2" charset="0"/>
                <a:cs typeface="Nikosh" pitchFamily="2" charset="0"/>
              </a:rPr>
              <a:t>জোয়ার ভাটা</a:t>
            </a:r>
            <a:r>
              <a:rPr lang="en-US" sz="4800" dirty="0">
                <a:solidFill>
                  <a:schemeClr val="tx1"/>
                </a:solidFill>
                <a:latin typeface="Nikosh" pitchFamily="2" charset="0"/>
                <a:cs typeface="Nikosh" pitchFamily="2" charset="0"/>
              </a:rPr>
              <a:t> </a:t>
            </a:r>
            <a:r>
              <a:rPr lang="en-US" sz="4800" dirty="0" err="1">
                <a:solidFill>
                  <a:schemeClr val="tx1"/>
                </a:solidFill>
                <a:latin typeface="Nikosh" pitchFamily="2" charset="0"/>
                <a:cs typeface="Nikosh" pitchFamily="2" charset="0"/>
              </a:rPr>
              <a:t>কিভাবে</a:t>
            </a:r>
            <a:r>
              <a:rPr lang="en-US" sz="4800" dirty="0">
                <a:solidFill>
                  <a:schemeClr val="tx1"/>
                </a:solidFill>
                <a:latin typeface="Nikosh" pitchFamily="2" charset="0"/>
                <a:cs typeface="Nikosh" pitchFamily="2" charset="0"/>
              </a:rPr>
              <a:t> </a:t>
            </a:r>
            <a:r>
              <a:rPr lang="en-US" sz="4800" dirty="0" err="1">
                <a:solidFill>
                  <a:schemeClr val="tx1"/>
                </a:solidFill>
                <a:latin typeface="Nikosh" pitchFamily="2" charset="0"/>
                <a:cs typeface="Nikosh" pitchFamily="2" charset="0"/>
              </a:rPr>
              <a:t>সংঘঠিত</a:t>
            </a:r>
            <a:r>
              <a:rPr lang="en-US" sz="4800" dirty="0">
                <a:solidFill>
                  <a:schemeClr val="tx1"/>
                </a:solidFill>
                <a:latin typeface="Nikosh" pitchFamily="2" charset="0"/>
                <a:cs typeface="Nikosh" pitchFamily="2" charset="0"/>
              </a:rPr>
              <a:t> </a:t>
            </a:r>
            <a:r>
              <a:rPr lang="en-US" sz="4800" dirty="0" err="1">
                <a:solidFill>
                  <a:schemeClr val="tx1"/>
                </a:solidFill>
                <a:latin typeface="Nikosh" pitchFamily="2" charset="0"/>
                <a:cs typeface="Nikosh" pitchFamily="2" charset="0"/>
              </a:rPr>
              <a:t>হয়</a:t>
            </a:r>
            <a:r>
              <a:rPr lang="en-US" sz="4800" dirty="0">
                <a:solidFill>
                  <a:schemeClr val="tx1"/>
                </a:solidFill>
                <a:latin typeface="Nikosh" pitchFamily="2" charset="0"/>
                <a:cs typeface="Nikosh" pitchFamily="2" charset="0"/>
              </a:rPr>
              <a:t> </a:t>
            </a:r>
            <a:r>
              <a:rPr lang="en-US" sz="4800" dirty="0" err="1">
                <a:solidFill>
                  <a:schemeClr val="tx1"/>
                </a:solidFill>
                <a:latin typeface="Nikosh" pitchFamily="2" charset="0"/>
                <a:cs typeface="Nikosh" pitchFamily="2" charset="0"/>
              </a:rPr>
              <a:t>লিখ</a:t>
            </a:r>
            <a:r>
              <a:rPr lang="en-US" sz="4800" dirty="0">
                <a:solidFill>
                  <a:schemeClr val="tx1"/>
                </a:solidFill>
                <a:latin typeface="Nikosh" pitchFamily="2" charset="0"/>
                <a:cs typeface="Nikosh" pitchFamily="2" charset="0"/>
              </a:rPr>
              <a:t>।</a:t>
            </a:r>
          </a:p>
        </p:txBody>
      </p:sp>
      <p:sp>
        <p:nvSpPr>
          <p:cNvPr id="5" name="Frame 4">
            <a:extLst>
              <a:ext uri="{FF2B5EF4-FFF2-40B4-BE49-F238E27FC236}">
                <a16:creationId xmlns:a16="http://schemas.microsoft.com/office/drawing/2014/main" id="{717A9C74-3BA9-415B-9885-B1BBE726FC47}"/>
              </a:ext>
            </a:extLst>
          </p:cNvPr>
          <p:cNvSpPr/>
          <p:nvPr/>
        </p:nvSpPr>
        <p:spPr>
          <a:xfrm>
            <a:off x="24581" y="7374"/>
            <a:ext cx="9144000" cy="6858000"/>
          </a:xfrm>
          <a:prstGeom prst="frame">
            <a:avLst>
              <a:gd name="adj1" fmla="val 2608"/>
            </a:avLst>
          </a:prstGeom>
          <a:solidFill>
            <a:srgbClr val="00B0F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254</TotalTime>
  <Words>513</Words>
  <Application>Microsoft Office PowerPoint</Application>
  <PresentationFormat>On-screen Show (4:3)</PresentationFormat>
  <Paragraphs>51</Paragraphs>
  <Slides>18</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Nikosh</vt:lpstr>
      <vt:lpstr>NikoshBAN</vt:lpstr>
      <vt:lpstr>Times New Roman</vt:lpstr>
      <vt:lpstr>Trebuchet MS</vt:lpstr>
      <vt:lpstr>Wingdings</vt:lpstr>
      <vt:lpstr>Wingdings 3</vt:lpstr>
      <vt:lpstr>Facet</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Shadman Labib</cp:lastModifiedBy>
  <cp:revision>65</cp:revision>
  <dcterms:created xsi:type="dcterms:W3CDTF">2006-08-16T00:00:00Z</dcterms:created>
  <dcterms:modified xsi:type="dcterms:W3CDTF">2020-02-13T11:44:42Z</dcterms:modified>
</cp:coreProperties>
</file>