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300" r:id="rId11"/>
    <p:sldId id="302" r:id="rId12"/>
    <p:sldId id="303" r:id="rId13"/>
    <p:sldId id="294" r:id="rId14"/>
    <p:sldId id="295" r:id="rId15"/>
    <p:sldId id="297" r:id="rId16"/>
    <p:sldId id="298" r:id="rId17"/>
    <p:sldId id="29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636" autoAdjust="0"/>
  </p:normalViewPr>
  <p:slideViewPr>
    <p:cSldViewPr>
      <p:cViewPr varScale="1">
        <p:scale>
          <a:sx n="64" d="100"/>
          <a:sy n="64" d="100"/>
        </p:scale>
        <p:origin x="-109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8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B2A3EF-5123-41D4-A636-C3FFE5C4C441}" type="datetimeFigureOut">
              <a:rPr lang="en-US" smtClean="0"/>
              <a:t>12-Feb-20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58207C-AAEF-48EA-B565-B87FAFE50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67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219D2-D9E8-4A8B-8EF4-8140AA9CC31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48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A53B8-D896-4B54-8CAA-1561207D4C4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280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audio" Target="../media/audio1.wav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1.gif"/><Relationship Id="rId4" Type="http://schemas.openxmlformats.org/officeDocument/2006/relationships/audio" Target="../media/audio2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12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10" Type="http://schemas.openxmlformats.org/officeDocument/2006/relationships/image" Target="../media/image14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‏(‏0501172177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5334000"/>
            <a:ext cx="866775" cy="1247775"/>
          </a:xfrm>
          <a:prstGeom prst="rect">
            <a:avLst/>
          </a:prstGeom>
        </p:spPr>
      </p:pic>
      <p:pic>
        <p:nvPicPr>
          <p:cNvPr id="3" name="Picture 2" descr="@.10.Flownr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371599"/>
            <a:ext cx="2438400" cy="3335283"/>
          </a:xfrm>
          <a:prstGeom prst="rect">
            <a:avLst/>
          </a:prstGeom>
        </p:spPr>
      </p:pic>
      <p:pic>
        <p:nvPicPr>
          <p:cNvPr id="4" name="Picture 3" descr="‏(‏0501172177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5334000"/>
            <a:ext cx="866775" cy="1247775"/>
          </a:xfrm>
          <a:prstGeom prst="rect">
            <a:avLst/>
          </a:prstGeom>
        </p:spPr>
      </p:pic>
      <p:pic>
        <p:nvPicPr>
          <p:cNvPr id="5" name="Picture 4" descr="‏(‏0501172177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5257800"/>
            <a:ext cx="866775" cy="1247775"/>
          </a:xfrm>
          <a:prstGeom prst="rect">
            <a:avLst/>
          </a:prstGeom>
        </p:spPr>
      </p:pic>
      <p:pic>
        <p:nvPicPr>
          <p:cNvPr id="6" name="Picture 5" descr="‏(‏0501172177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5257800"/>
            <a:ext cx="866775" cy="1247775"/>
          </a:xfrm>
          <a:prstGeom prst="rect">
            <a:avLst/>
          </a:prstGeom>
        </p:spPr>
      </p:pic>
      <p:pic>
        <p:nvPicPr>
          <p:cNvPr id="7" name="Picture 6" descr="‏(‏0501172177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181600"/>
            <a:ext cx="866775" cy="1247775"/>
          </a:xfrm>
          <a:prstGeom prst="rect">
            <a:avLst/>
          </a:prstGeom>
        </p:spPr>
      </p:pic>
      <p:pic>
        <p:nvPicPr>
          <p:cNvPr id="8" name="Picture 7" descr="‏(‏0501172177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1600"/>
            <a:ext cx="866775" cy="1247775"/>
          </a:xfrm>
          <a:prstGeom prst="rect">
            <a:avLst/>
          </a:prstGeom>
        </p:spPr>
      </p:pic>
      <p:pic>
        <p:nvPicPr>
          <p:cNvPr id="9" name="Picture 8" descr="‏(‏0501172177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0"/>
            <a:ext cx="866775" cy="1247775"/>
          </a:xfrm>
          <a:prstGeom prst="rect">
            <a:avLst/>
          </a:prstGeom>
        </p:spPr>
      </p:pic>
      <p:pic>
        <p:nvPicPr>
          <p:cNvPr id="10" name="Picture 9" descr="‏(‏0501172177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0"/>
            <a:ext cx="866775" cy="1247775"/>
          </a:xfrm>
          <a:prstGeom prst="rect">
            <a:avLst/>
          </a:prstGeom>
        </p:spPr>
      </p:pic>
      <p:pic>
        <p:nvPicPr>
          <p:cNvPr id="11" name="Picture 10" descr="‏(‏0501172177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0"/>
            <a:ext cx="866775" cy="1247775"/>
          </a:xfrm>
          <a:prstGeom prst="rect">
            <a:avLst/>
          </a:prstGeom>
        </p:spPr>
      </p:pic>
      <p:pic>
        <p:nvPicPr>
          <p:cNvPr id="12" name="Picture 11" descr="‏(‏0501172177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0"/>
            <a:ext cx="866775" cy="1247775"/>
          </a:xfrm>
          <a:prstGeom prst="rect">
            <a:avLst/>
          </a:prstGeom>
        </p:spPr>
      </p:pic>
      <p:pic>
        <p:nvPicPr>
          <p:cNvPr id="13" name="Picture 12" descr="‏(‏0501172177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0"/>
            <a:ext cx="866775" cy="1247775"/>
          </a:xfrm>
          <a:prstGeom prst="rect">
            <a:avLst/>
          </a:prstGeom>
        </p:spPr>
      </p:pic>
      <p:pic>
        <p:nvPicPr>
          <p:cNvPr id="14" name="Picture 13" descr="‏(‏0501172177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866775" cy="1247775"/>
          </a:xfrm>
          <a:prstGeom prst="rect">
            <a:avLst/>
          </a:prstGeom>
        </p:spPr>
      </p:pic>
      <p:pic>
        <p:nvPicPr>
          <p:cNvPr id="15" name="Picture 14" descr="‏(‏0501172177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0"/>
            <a:ext cx="866775" cy="1247775"/>
          </a:xfrm>
          <a:prstGeom prst="rect">
            <a:avLst/>
          </a:prstGeom>
        </p:spPr>
      </p:pic>
      <p:pic>
        <p:nvPicPr>
          <p:cNvPr id="16" name="Picture 15" descr="‏(‏0501172177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000"/>
            <a:ext cx="866775" cy="1247775"/>
          </a:xfrm>
          <a:prstGeom prst="rect">
            <a:avLst/>
          </a:prstGeom>
        </p:spPr>
      </p:pic>
      <p:pic>
        <p:nvPicPr>
          <p:cNvPr id="17" name="Picture 16" descr="‏(‏0501172177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33400"/>
            <a:ext cx="866775" cy="1247775"/>
          </a:xfrm>
          <a:prstGeom prst="rect">
            <a:avLst/>
          </a:prstGeom>
        </p:spPr>
      </p:pic>
      <p:pic>
        <p:nvPicPr>
          <p:cNvPr id="18" name="Picture 17" descr="‏(‏0501172177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85800"/>
            <a:ext cx="866775" cy="1247775"/>
          </a:xfrm>
          <a:prstGeom prst="rect">
            <a:avLst/>
          </a:prstGeom>
        </p:spPr>
      </p:pic>
      <p:pic>
        <p:nvPicPr>
          <p:cNvPr id="19" name="Picture 18" descr="‏(‏0501172177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38200"/>
            <a:ext cx="866775" cy="1247775"/>
          </a:xfrm>
          <a:prstGeom prst="rect">
            <a:avLst/>
          </a:prstGeom>
        </p:spPr>
      </p:pic>
      <p:pic>
        <p:nvPicPr>
          <p:cNvPr id="20" name="Picture 19" descr="‏(‏0501172177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90600"/>
            <a:ext cx="866775" cy="1247775"/>
          </a:xfrm>
          <a:prstGeom prst="rect">
            <a:avLst/>
          </a:prstGeom>
        </p:spPr>
      </p:pic>
      <p:pic>
        <p:nvPicPr>
          <p:cNvPr id="21" name="Picture 20" descr="‏(‏0501172177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43000"/>
            <a:ext cx="866775" cy="1247775"/>
          </a:xfrm>
          <a:prstGeom prst="rect">
            <a:avLst/>
          </a:prstGeom>
        </p:spPr>
      </p:pic>
      <p:pic>
        <p:nvPicPr>
          <p:cNvPr id="22" name="Picture 21" descr="‏(‏0501172177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95400"/>
            <a:ext cx="866775" cy="1247775"/>
          </a:xfrm>
          <a:prstGeom prst="rect">
            <a:avLst/>
          </a:prstGeom>
        </p:spPr>
      </p:pic>
      <p:pic>
        <p:nvPicPr>
          <p:cNvPr id="23" name="Picture 22" descr="‏(‏0501172177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447800"/>
            <a:ext cx="866775" cy="1247775"/>
          </a:xfrm>
          <a:prstGeom prst="rect">
            <a:avLst/>
          </a:prstGeom>
        </p:spPr>
      </p:pic>
      <p:pic>
        <p:nvPicPr>
          <p:cNvPr id="24" name="Picture 23" descr="‏(‏0501172177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00200"/>
            <a:ext cx="866775" cy="1247775"/>
          </a:xfrm>
          <a:prstGeom prst="rect">
            <a:avLst/>
          </a:prstGeom>
        </p:spPr>
      </p:pic>
      <p:pic>
        <p:nvPicPr>
          <p:cNvPr id="25" name="Picture 24" descr="‏(‏0501172177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52600"/>
            <a:ext cx="866775" cy="1247775"/>
          </a:xfrm>
          <a:prstGeom prst="rect">
            <a:avLst/>
          </a:prstGeom>
        </p:spPr>
      </p:pic>
      <p:pic>
        <p:nvPicPr>
          <p:cNvPr id="26" name="Picture 25" descr="‏(‏0501172177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905000"/>
            <a:ext cx="866775" cy="1247775"/>
          </a:xfrm>
          <a:prstGeom prst="rect">
            <a:avLst/>
          </a:prstGeom>
        </p:spPr>
      </p:pic>
      <p:pic>
        <p:nvPicPr>
          <p:cNvPr id="27" name="Picture 26" descr="‏(‏0501172177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057400"/>
            <a:ext cx="866775" cy="1247775"/>
          </a:xfrm>
          <a:prstGeom prst="rect">
            <a:avLst/>
          </a:prstGeom>
        </p:spPr>
      </p:pic>
      <p:pic>
        <p:nvPicPr>
          <p:cNvPr id="28" name="Picture 27" descr="‏(‏0501172177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209800"/>
            <a:ext cx="866775" cy="1247775"/>
          </a:xfrm>
          <a:prstGeom prst="rect">
            <a:avLst/>
          </a:prstGeom>
        </p:spPr>
      </p:pic>
      <p:pic>
        <p:nvPicPr>
          <p:cNvPr id="29" name="Picture 28" descr="‏(‏0501172177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362200"/>
            <a:ext cx="866775" cy="1247775"/>
          </a:xfrm>
          <a:prstGeom prst="rect">
            <a:avLst/>
          </a:prstGeom>
        </p:spPr>
      </p:pic>
      <p:pic>
        <p:nvPicPr>
          <p:cNvPr id="30" name="Picture 29" descr="‏(‏0501172177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514600"/>
            <a:ext cx="866775" cy="1247775"/>
          </a:xfrm>
          <a:prstGeom prst="rect">
            <a:avLst/>
          </a:prstGeom>
        </p:spPr>
      </p:pic>
      <p:pic>
        <p:nvPicPr>
          <p:cNvPr id="31" name="Picture 30" descr="‏(‏0501172177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667000"/>
            <a:ext cx="866775" cy="1247775"/>
          </a:xfrm>
          <a:prstGeom prst="rect">
            <a:avLst/>
          </a:prstGeom>
        </p:spPr>
      </p:pic>
      <p:pic>
        <p:nvPicPr>
          <p:cNvPr id="32" name="Picture 31" descr="‏(‏0501172177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819400"/>
            <a:ext cx="866775" cy="1247775"/>
          </a:xfrm>
          <a:prstGeom prst="rect">
            <a:avLst/>
          </a:prstGeom>
        </p:spPr>
      </p:pic>
      <p:pic>
        <p:nvPicPr>
          <p:cNvPr id="33" name="Picture 32" descr="‏(‏0501172177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971800"/>
            <a:ext cx="866775" cy="1247775"/>
          </a:xfrm>
          <a:prstGeom prst="rect">
            <a:avLst/>
          </a:prstGeom>
        </p:spPr>
      </p:pic>
      <p:pic>
        <p:nvPicPr>
          <p:cNvPr id="34" name="Picture 33" descr="‏(‏0501172177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124200"/>
            <a:ext cx="866775" cy="1247775"/>
          </a:xfrm>
          <a:prstGeom prst="rect">
            <a:avLst/>
          </a:prstGeom>
        </p:spPr>
      </p:pic>
      <p:pic>
        <p:nvPicPr>
          <p:cNvPr id="35" name="Picture 34" descr="‏(‏0501172177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276600"/>
            <a:ext cx="866775" cy="1247775"/>
          </a:xfrm>
          <a:prstGeom prst="rect">
            <a:avLst/>
          </a:prstGeom>
        </p:spPr>
      </p:pic>
      <p:pic>
        <p:nvPicPr>
          <p:cNvPr id="36" name="Picture 35" descr="‏(‏0501172177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429000"/>
            <a:ext cx="866775" cy="1247775"/>
          </a:xfrm>
          <a:prstGeom prst="rect">
            <a:avLst/>
          </a:prstGeom>
        </p:spPr>
      </p:pic>
      <p:pic>
        <p:nvPicPr>
          <p:cNvPr id="37" name="Picture 36" descr="‏(‏0501172177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581400"/>
            <a:ext cx="866775" cy="1247775"/>
          </a:xfrm>
          <a:prstGeom prst="rect">
            <a:avLst/>
          </a:prstGeom>
        </p:spPr>
      </p:pic>
      <p:pic>
        <p:nvPicPr>
          <p:cNvPr id="38" name="Picture 37" descr="‏(‏0501172177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733800"/>
            <a:ext cx="866775" cy="1247775"/>
          </a:xfrm>
          <a:prstGeom prst="rect">
            <a:avLst/>
          </a:prstGeom>
        </p:spPr>
      </p:pic>
      <p:pic>
        <p:nvPicPr>
          <p:cNvPr id="39" name="Picture 38" descr="‏(‏0501172177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886200"/>
            <a:ext cx="866775" cy="1247775"/>
          </a:xfrm>
          <a:prstGeom prst="rect">
            <a:avLst/>
          </a:prstGeom>
        </p:spPr>
      </p:pic>
      <p:pic>
        <p:nvPicPr>
          <p:cNvPr id="40" name="Picture 39" descr="‏(‏0501172177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038600"/>
            <a:ext cx="866775" cy="1247775"/>
          </a:xfrm>
          <a:prstGeom prst="rect">
            <a:avLst/>
          </a:prstGeom>
        </p:spPr>
      </p:pic>
      <p:pic>
        <p:nvPicPr>
          <p:cNvPr id="41" name="Picture 40" descr="‏(‏0501172177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191000"/>
            <a:ext cx="866775" cy="1247775"/>
          </a:xfrm>
          <a:prstGeom prst="rect">
            <a:avLst/>
          </a:prstGeom>
        </p:spPr>
      </p:pic>
      <p:pic>
        <p:nvPicPr>
          <p:cNvPr id="42" name="Picture 41" descr="‏(‏0501172177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4343400"/>
            <a:ext cx="866775" cy="1247775"/>
          </a:xfrm>
          <a:prstGeom prst="rect">
            <a:avLst/>
          </a:prstGeom>
        </p:spPr>
      </p:pic>
      <p:pic>
        <p:nvPicPr>
          <p:cNvPr id="43" name="Picture 42" descr="‏(‏0501172177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495800"/>
            <a:ext cx="866775" cy="1247775"/>
          </a:xfrm>
          <a:prstGeom prst="rect">
            <a:avLst/>
          </a:prstGeom>
        </p:spPr>
      </p:pic>
      <p:pic>
        <p:nvPicPr>
          <p:cNvPr id="44" name="Picture 43" descr="‏(‏0501172177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648200"/>
            <a:ext cx="866775" cy="1247775"/>
          </a:xfrm>
          <a:prstGeom prst="rect">
            <a:avLst/>
          </a:prstGeom>
        </p:spPr>
      </p:pic>
      <p:pic>
        <p:nvPicPr>
          <p:cNvPr id="46" name="Picture 45" descr="‏(‏0501172177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5334000"/>
            <a:ext cx="866775" cy="1247775"/>
          </a:xfrm>
          <a:prstGeom prst="rect">
            <a:avLst/>
          </a:prstGeom>
        </p:spPr>
      </p:pic>
      <p:pic>
        <p:nvPicPr>
          <p:cNvPr id="47" name="Picture 46" descr="‏(‏0501172177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225" y="5334000"/>
            <a:ext cx="866775" cy="1247775"/>
          </a:xfrm>
          <a:prstGeom prst="rect">
            <a:avLst/>
          </a:prstGeom>
        </p:spPr>
      </p:pic>
      <p:pic>
        <p:nvPicPr>
          <p:cNvPr id="48" name="Picture 47" descr="‏(‏0501172177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52400"/>
            <a:ext cx="866775" cy="1247775"/>
          </a:xfrm>
          <a:prstGeom prst="rect">
            <a:avLst/>
          </a:prstGeom>
        </p:spPr>
      </p:pic>
      <p:pic>
        <p:nvPicPr>
          <p:cNvPr id="49" name="Picture 48" descr="‏(‏0501172177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04800"/>
            <a:ext cx="866775" cy="1247775"/>
          </a:xfrm>
          <a:prstGeom prst="rect">
            <a:avLst/>
          </a:prstGeom>
        </p:spPr>
      </p:pic>
      <p:pic>
        <p:nvPicPr>
          <p:cNvPr id="50" name="Picture 49" descr="‏(‏0501172177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57200"/>
            <a:ext cx="866775" cy="1247775"/>
          </a:xfrm>
          <a:prstGeom prst="rect">
            <a:avLst/>
          </a:prstGeom>
        </p:spPr>
      </p:pic>
      <p:pic>
        <p:nvPicPr>
          <p:cNvPr id="51" name="Picture 50" descr="‏(‏0501172177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609600"/>
            <a:ext cx="866775" cy="1247775"/>
          </a:xfrm>
          <a:prstGeom prst="rect">
            <a:avLst/>
          </a:prstGeom>
        </p:spPr>
      </p:pic>
      <p:pic>
        <p:nvPicPr>
          <p:cNvPr id="52" name="Picture 51" descr="‏(‏0501172177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762000"/>
            <a:ext cx="866775" cy="1247775"/>
          </a:xfrm>
          <a:prstGeom prst="rect">
            <a:avLst/>
          </a:prstGeom>
        </p:spPr>
      </p:pic>
      <p:pic>
        <p:nvPicPr>
          <p:cNvPr id="53" name="Picture 52" descr="‏(‏0501172177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914400"/>
            <a:ext cx="866775" cy="1247775"/>
          </a:xfrm>
          <a:prstGeom prst="rect">
            <a:avLst/>
          </a:prstGeom>
        </p:spPr>
      </p:pic>
      <p:pic>
        <p:nvPicPr>
          <p:cNvPr id="54" name="Picture 53" descr="‏(‏0501172177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066800"/>
            <a:ext cx="866775" cy="1247775"/>
          </a:xfrm>
          <a:prstGeom prst="rect">
            <a:avLst/>
          </a:prstGeom>
        </p:spPr>
      </p:pic>
      <p:pic>
        <p:nvPicPr>
          <p:cNvPr id="55" name="Picture 54" descr="‏(‏0501172177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219200"/>
            <a:ext cx="866775" cy="1247775"/>
          </a:xfrm>
          <a:prstGeom prst="rect">
            <a:avLst/>
          </a:prstGeom>
        </p:spPr>
      </p:pic>
      <p:pic>
        <p:nvPicPr>
          <p:cNvPr id="56" name="Picture 55" descr="‏(‏0501172177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371600"/>
            <a:ext cx="866775" cy="1247775"/>
          </a:xfrm>
          <a:prstGeom prst="rect">
            <a:avLst/>
          </a:prstGeom>
        </p:spPr>
      </p:pic>
      <p:pic>
        <p:nvPicPr>
          <p:cNvPr id="57" name="Picture 56" descr="‏(‏0501172177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524000"/>
            <a:ext cx="866775" cy="1247775"/>
          </a:xfrm>
          <a:prstGeom prst="rect">
            <a:avLst/>
          </a:prstGeom>
        </p:spPr>
      </p:pic>
      <p:pic>
        <p:nvPicPr>
          <p:cNvPr id="58" name="Picture 57" descr="‏(‏0501172177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676400"/>
            <a:ext cx="866775" cy="1247775"/>
          </a:xfrm>
          <a:prstGeom prst="rect">
            <a:avLst/>
          </a:prstGeom>
        </p:spPr>
      </p:pic>
      <p:pic>
        <p:nvPicPr>
          <p:cNvPr id="59" name="Picture 58" descr="‏(‏0501172177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828800"/>
            <a:ext cx="866775" cy="1247775"/>
          </a:xfrm>
          <a:prstGeom prst="rect">
            <a:avLst/>
          </a:prstGeom>
        </p:spPr>
      </p:pic>
      <p:pic>
        <p:nvPicPr>
          <p:cNvPr id="60" name="Picture 59" descr="‏(‏0501172177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81200"/>
            <a:ext cx="866775" cy="1247775"/>
          </a:xfrm>
          <a:prstGeom prst="rect">
            <a:avLst/>
          </a:prstGeom>
        </p:spPr>
      </p:pic>
      <p:pic>
        <p:nvPicPr>
          <p:cNvPr id="61" name="Picture 60" descr="‏(‏0501172177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133600"/>
            <a:ext cx="866775" cy="1247775"/>
          </a:xfrm>
          <a:prstGeom prst="rect">
            <a:avLst/>
          </a:prstGeom>
        </p:spPr>
      </p:pic>
      <p:pic>
        <p:nvPicPr>
          <p:cNvPr id="62" name="Picture 61" descr="‏(‏0501172177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286000"/>
            <a:ext cx="866775" cy="1247775"/>
          </a:xfrm>
          <a:prstGeom prst="rect">
            <a:avLst/>
          </a:prstGeom>
        </p:spPr>
      </p:pic>
      <p:pic>
        <p:nvPicPr>
          <p:cNvPr id="63" name="Picture 62" descr="‏(‏0501172177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438400"/>
            <a:ext cx="866775" cy="1247775"/>
          </a:xfrm>
          <a:prstGeom prst="rect">
            <a:avLst/>
          </a:prstGeom>
        </p:spPr>
      </p:pic>
      <p:pic>
        <p:nvPicPr>
          <p:cNvPr id="64" name="Picture 63" descr="‏(‏0501172177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590800"/>
            <a:ext cx="866775" cy="1247775"/>
          </a:xfrm>
          <a:prstGeom prst="rect">
            <a:avLst/>
          </a:prstGeom>
        </p:spPr>
      </p:pic>
      <p:pic>
        <p:nvPicPr>
          <p:cNvPr id="65" name="Picture 64" descr="‏(‏0501172177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743200"/>
            <a:ext cx="866775" cy="1247775"/>
          </a:xfrm>
          <a:prstGeom prst="rect">
            <a:avLst/>
          </a:prstGeom>
        </p:spPr>
      </p:pic>
      <p:pic>
        <p:nvPicPr>
          <p:cNvPr id="66" name="Picture 65" descr="‏(‏0501172177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225" y="838200"/>
            <a:ext cx="866775" cy="1600200"/>
          </a:xfrm>
          <a:prstGeom prst="rect">
            <a:avLst/>
          </a:prstGeom>
        </p:spPr>
      </p:pic>
      <p:pic>
        <p:nvPicPr>
          <p:cNvPr id="68" name="Picture 67" descr="‏(‏0501172177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5334000"/>
            <a:ext cx="866775" cy="1247775"/>
          </a:xfrm>
          <a:prstGeom prst="rect">
            <a:avLst/>
          </a:prstGeom>
        </p:spPr>
      </p:pic>
      <p:pic>
        <p:nvPicPr>
          <p:cNvPr id="69" name="Picture 68" descr="‏(‏0501172177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5334000"/>
            <a:ext cx="866775" cy="1247775"/>
          </a:xfrm>
          <a:prstGeom prst="rect">
            <a:avLst/>
          </a:prstGeom>
        </p:spPr>
      </p:pic>
      <p:pic>
        <p:nvPicPr>
          <p:cNvPr id="70" name="Picture 69" descr="‏(‏0501172177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5257800"/>
            <a:ext cx="866775" cy="1247775"/>
          </a:xfrm>
          <a:prstGeom prst="rect">
            <a:avLst/>
          </a:prstGeom>
        </p:spPr>
      </p:pic>
      <p:pic>
        <p:nvPicPr>
          <p:cNvPr id="71" name="Picture 70" descr="‏(‏0501172177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257800"/>
            <a:ext cx="866775" cy="1247775"/>
          </a:xfrm>
          <a:prstGeom prst="rect">
            <a:avLst/>
          </a:prstGeom>
        </p:spPr>
      </p:pic>
      <p:pic>
        <p:nvPicPr>
          <p:cNvPr id="72" name="Picture 71" descr="‏(‏0501172177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334000"/>
            <a:ext cx="866775" cy="1247775"/>
          </a:xfrm>
          <a:prstGeom prst="rect">
            <a:avLst/>
          </a:prstGeom>
        </p:spPr>
      </p:pic>
      <p:pic>
        <p:nvPicPr>
          <p:cNvPr id="73" name="Picture 72" descr="‏(‏0501172177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895600"/>
            <a:ext cx="866775" cy="1247775"/>
          </a:xfrm>
          <a:prstGeom prst="rect">
            <a:avLst/>
          </a:prstGeom>
        </p:spPr>
      </p:pic>
      <p:pic>
        <p:nvPicPr>
          <p:cNvPr id="74" name="Picture 73" descr="‏(‏0501172177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3048000"/>
            <a:ext cx="866775" cy="1247775"/>
          </a:xfrm>
          <a:prstGeom prst="rect">
            <a:avLst/>
          </a:prstGeom>
        </p:spPr>
      </p:pic>
      <p:pic>
        <p:nvPicPr>
          <p:cNvPr id="75" name="Picture 74" descr="‏(‏0501172177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3200400"/>
            <a:ext cx="866775" cy="1247775"/>
          </a:xfrm>
          <a:prstGeom prst="rect">
            <a:avLst/>
          </a:prstGeom>
        </p:spPr>
      </p:pic>
      <p:pic>
        <p:nvPicPr>
          <p:cNvPr id="76" name="Picture 75" descr="‏(‏0501172177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3352800"/>
            <a:ext cx="866775" cy="1247775"/>
          </a:xfrm>
          <a:prstGeom prst="rect">
            <a:avLst/>
          </a:prstGeom>
        </p:spPr>
      </p:pic>
      <p:pic>
        <p:nvPicPr>
          <p:cNvPr id="77" name="Picture 76" descr="‏(‏0501172177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3505200"/>
            <a:ext cx="866775" cy="1247775"/>
          </a:xfrm>
          <a:prstGeom prst="rect">
            <a:avLst/>
          </a:prstGeom>
        </p:spPr>
      </p:pic>
      <p:pic>
        <p:nvPicPr>
          <p:cNvPr id="78" name="Picture 77" descr="‏(‏0501172177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3657600"/>
            <a:ext cx="866775" cy="1247775"/>
          </a:xfrm>
          <a:prstGeom prst="rect">
            <a:avLst/>
          </a:prstGeom>
        </p:spPr>
      </p:pic>
      <p:pic>
        <p:nvPicPr>
          <p:cNvPr id="79" name="Picture 78" descr="‏(‏0501172177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3810000"/>
            <a:ext cx="866775" cy="1247775"/>
          </a:xfrm>
          <a:prstGeom prst="rect">
            <a:avLst/>
          </a:prstGeom>
        </p:spPr>
      </p:pic>
      <p:pic>
        <p:nvPicPr>
          <p:cNvPr id="80" name="Picture 79" descr="‏(‏0501172177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3962400"/>
            <a:ext cx="866775" cy="1247775"/>
          </a:xfrm>
          <a:prstGeom prst="rect">
            <a:avLst/>
          </a:prstGeom>
        </p:spPr>
      </p:pic>
      <p:pic>
        <p:nvPicPr>
          <p:cNvPr id="81" name="Picture 80" descr="‏(‏0501172177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4114800"/>
            <a:ext cx="866775" cy="1247775"/>
          </a:xfrm>
          <a:prstGeom prst="rect">
            <a:avLst/>
          </a:prstGeom>
        </p:spPr>
      </p:pic>
      <p:sp>
        <p:nvSpPr>
          <p:cNvPr id="82" name="TextBox 81"/>
          <p:cNvSpPr txBox="1"/>
          <p:nvPr/>
        </p:nvSpPr>
        <p:spPr>
          <a:xfrm>
            <a:off x="914400" y="914400"/>
            <a:ext cx="7315200" cy="5410200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ফুলে ফুলে স্বাগতম</a:t>
            </a:r>
          </a:p>
          <a:p>
            <a:r>
              <a:rPr lang="bn-IN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বসন্তের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bn-IN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ক্লাসে</a:t>
            </a:r>
            <a:endParaRPr lang="en-US" sz="3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4" name="Picture 83" descr="_k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13" y="228600"/>
            <a:ext cx="2286000" cy="197069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2950" y="3967594"/>
            <a:ext cx="1723692" cy="95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252151"/>
      </p:ext>
    </p:extLst>
  </p:cSld>
  <p:clrMapOvr>
    <a:masterClrMapping/>
  </p:clrMapOvr>
  <p:transition>
    <p:checker/>
    <p:sndAc>
      <p:stSnd>
        <p:snd r:embed="rId3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build="p" bldLvl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07458" y="229242"/>
            <a:ext cx="8077200" cy="1223496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উদাহরণঃ</a:t>
            </a:r>
            <a:endParaRPr lang="en-US" sz="9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5791199"/>
            <a:ext cx="8696865" cy="89245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ea typeface="Calibri" panose="020F0502020204030204" pitchFamily="34" charset="0"/>
                <a:cs typeface="NikoshBAN" panose="02000000000000000000" pitchFamily="2" charset="0"/>
              </a:rPr>
              <a:t>যেমন-যন্ত্রপাতি, কলকব্জা, বিল্ডিং, কাঁচামাল ইত্যাদি।</a:t>
            </a:r>
            <a:endParaRPr lang="en-US" sz="4000" dirty="0">
              <a:ln w="10160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37597"/>
            <a:ext cx="2590800" cy="1931319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4" r="3406"/>
          <a:stretch/>
        </p:blipFill>
        <p:spPr>
          <a:xfrm>
            <a:off x="6202585" y="1614034"/>
            <a:ext cx="2692400" cy="1954882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" t="2544" r="7901" b="6675"/>
          <a:stretch/>
        </p:blipFill>
        <p:spPr>
          <a:xfrm>
            <a:off x="3139440" y="1637596"/>
            <a:ext cx="2727960" cy="1931319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8" t="5071" r="4591" b="10636"/>
          <a:stretch/>
        </p:blipFill>
        <p:spPr>
          <a:xfrm>
            <a:off x="228600" y="3810000"/>
            <a:ext cx="2621280" cy="1776164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3" t="3346" r="2871" b="7669"/>
          <a:stretch/>
        </p:blipFill>
        <p:spPr>
          <a:xfrm>
            <a:off x="3139440" y="3809999"/>
            <a:ext cx="2804160" cy="1776163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585" y="3809998"/>
            <a:ext cx="2748322" cy="1776165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10875948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0" y="228600"/>
            <a:ext cx="9144000" cy="1223496"/>
          </a:xfrm>
          <a:prstGeom prst="ellipse">
            <a:avLst/>
          </a:prstGeom>
          <a:solidFill>
            <a:schemeClr val="accent6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মূলধনের বৈশিষ্ট্যঃ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057400"/>
            <a:ext cx="9144000" cy="4800600"/>
          </a:xfrm>
          <a:prstGeom prst="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marL="571500" indent="-571500" algn="just">
              <a:buFont typeface="Wingdings" pitchFamily="2" charset="2"/>
              <a:buChar char="v"/>
            </a:pPr>
            <a:r>
              <a:rPr lang="bn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 উৎপাদনের উৎপাদিত উপাদান। </a:t>
            </a:r>
          </a:p>
          <a:p>
            <a:pPr marL="571500" indent="-571500" algn="just">
              <a:buFont typeface="Wingdings" pitchFamily="2" charset="2"/>
              <a:buChar char="v"/>
            </a:pPr>
            <a:r>
              <a:rPr lang="bn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 অতীত শ্রমের ফল।</a:t>
            </a:r>
          </a:p>
          <a:p>
            <a:pPr marL="571500" indent="-571500" algn="just">
              <a:buFont typeface="Wingdings" pitchFamily="2" charset="2"/>
              <a:buChar char="v"/>
            </a:pPr>
            <a:r>
              <a:rPr lang="bn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 সঞ্চয়ের ফল। </a:t>
            </a:r>
          </a:p>
          <a:p>
            <a:pPr marL="571500" indent="-571500" algn="just">
              <a:buFont typeface="Wingdings" pitchFamily="2" charset="2"/>
              <a:buChar char="v"/>
            </a:pPr>
            <a:r>
              <a:rPr lang="bn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মূলধনের উৎপাদন খরচ আছে।</a:t>
            </a:r>
          </a:p>
          <a:p>
            <a:pPr marL="571500" indent="-571500" algn="just">
              <a:buFont typeface="Wingdings" pitchFamily="2" charset="2"/>
              <a:buChar char="v"/>
            </a:pPr>
            <a:r>
              <a:rPr lang="bn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 উৎপাদনশীল। </a:t>
            </a:r>
          </a:p>
          <a:p>
            <a:pPr marL="571500" indent="-571500" algn="just">
              <a:buFont typeface="Wingdings" pitchFamily="2" charset="2"/>
              <a:buChar char="v"/>
            </a:pPr>
            <a:r>
              <a:rPr lang="bn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 অস্থায়ী। </a:t>
            </a:r>
          </a:p>
          <a:p>
            <a:pPr marL="571500" indent="-571500" algn="just">
              <a:buFont typeface="Wingdings" pitchFamily="2" charset="2"/>
              <a:buChar char="v"/>
            </a:pPr>
            <a:r>
              <a:rPr lang="bn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 সমজাতীয় নয়। </a:t>
            </a:r>
          </a:p>
          <a:p>
            <a:pPr marL="571500" indent="-571500" algn="just">
              <a:buFont typeface="Wingdings" pitchFamily="2" charset="2"/>
              <a:buChar char="v"/>
            </a:pPr>
            <a:r>
              <a:rPr lang="bn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 গতিশীল। </a:t>
            </a:r>
          </a:p>
          <a:p>
            <a:pPr marL="571500" indent="-571500" algn="just">
              <a:buFont typeface="Wingdings" pitchFamily="2" charset="2"/>
              <a:buChar char="v"/>
            </a:pPr>
            <a:r>
              <a:rPr lang="bn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 নিষ্ক্রিয় উপাদান। </a:t>
            </a:r>
          </a:p>
          <a:p>
            <a:pPr marL="571500" indent="-571500" algn="just">
              <a:buFont typeface="Wingdings" pitchFamily="2" charset="2"/>
              <a:buChar char="v"/>
            </a:pPr>
            <a:r>
              <a:rPr lang="bn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 ভবিষ্যত আয়ের উৎস। 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21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0" y="228600"/>
            <a:ext cx="9144000" cy="1223496"/>
          </a:xfrm>
          <a:prstGeom prst="ellipse">
            <a:avLst/>
          </a:prstGeom>
          <a:solidFill>
            <a:schemeClr val="accent6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মূলধনের কার্যাবলীঃ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752600"/>
            <a:ext cx="9144000" cy="5105400"/>
          </a:xfrm>
          <a:prstGeom prst="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marL="571500" indent="-571500" algn="just">
              <a:buFont typeface="Wingdings" pitchFamily="2" charset="2"/>
              <a:buChar char="v"/>
            </a:pPr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 উৎপাদন বৃদ্ধি করে। </a:t>
            </a:r>
          </a:p>
          <a:p>
            <a:pPr marL="571500" indent="-571500" algn="just">
              <a:buFont typeface="Wingdings" pitchFamily="2" charset="2"/>
              <a:buChar char="v"/>
            </a:pPr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  শ্রমের দক্ষতা বৃদ্ধি করে।</a:t>
            </a:r>
          </a:p>
          <a:p>
            <a:pPr marL="571500" indent="-571500" algn="just">
              <a:buFont typeface="Wingdings" pitchFamily="2" charset="2"/>
              <a:buChar char="v"/>
            </a:pPr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 শ্রম ও ভোগের মধ্যে সমন্বয় ঘটায়। </a:t>
            </a:r>
          </a:p>
          <a:p>
            <a:pPr marL="571500" indent="-571500" algn="just">
              <a:buFont typeface="Wingdings" pitchFamily="2" charset="2"/>
              <a:buChar char="v"/>
            </a:pPr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মূলধনের উৎপাদন খরচ হ্রাস করে।</a:t>
            </a:r>
          </a:p>
          <a:p>
            <a:pPr marL="571500" indent="-571500" algn="just">
              <a:buFont typeface="Wingdings" pitchFamily="2" charset="2"/>
              <a:buChar char="v"/>
            </a:pPr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 কর্মসংস্থান বৃদ্ধি করে। </a:t>
            </a:r>
          </a:p>
          <a:p>
            <a:pPr marL="571500" indent="-571500" algn="just">
              <a:buFont typeface="Wingdings" pitchFamily="2" charset="2"/>
              <a:buChar char="v"/>
            </a:pPr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 কাঁচামাল যোগান দেয়। </a:t>
            </a:r>
          </a:p>
          <a:p>
            <a:pPr marL="571500" indent="-571500" algn="just">
              <a:buFont typeface="Wingdings" pitchFamily="2" charset="2"/>
              <a:buChar char="v"/>
            </a:pPr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 যন্ত্রপাতি যোগান দেয়। </a:t>
            </a:r>
          </a:p>
          <a:p>
            <a:pPr marL="571500" indent="-571500" algn="just">
              <a:buFont typeface="Wingdings" pitchFamily="2" charset="2"/>
              <a:buChar char="v"/>
            </a:pPr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 শ্রমবিভাগের সহায়ক। </a:t>
            </a:r>
          </a:p>
          <a:p>
            <a:pPr marL="571500" indent="-571500" algn="just">
              <a:buFont typeface="Wingdings" pitchFamily="2" charset="2"/>
              <a:buChar char="v"/>
            </a:pPr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 সময় সংক্ষেপ করে । </a:t>
            </a:r>
          </a:p>
          <a:p>
            <a:pPr marL="571500" indent="-571500" algn="just">
              <a:buFont typeface="Wingdings" pitchFamily="2" charset="2"/>
              <a:buChar char="v"/>
            </a:pPr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বৃহদায়তন উৎপাদনের সহায়ক। । 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32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89" y="76200"/>
            <a:ext cx="9144000" cy="8382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সারসংক্ষেপ</a:t>
            </a:r>
            <a:endParaRPr lang="en-US" sz="60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667000"/>
            <a:ext cx="9144000" cy="198120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just"/>
            <a:r>
              <a:rPr lang="bn-IN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মূলধনের </a:t>
            </a:r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বৈশিষ্ট্যঃ</a:t>
            </a:r>
            <a:endParaRPr lang="bn-IN" sz="1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just">
              <a:buFont typeface="Wingdings" pitchFamily="2" charset="2"/>
              <a:buChar char="v"/>
            </a:pPr>
            <a:r>
              <a:rPr lang="bn-IN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 </a:t>
            </a:r>
            <a:r>
              <a:rPr lang="bn-IN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উৎপাদনের উৎপাদিত উপাদান। </a:t>
            </a:r>
          </a:p>
          <a:p>
            <a:pPr marL="571500" indent="-571500" algn="just">
              <a:buFont typeface="Wingdings" pitchFamily="2" charset="2"/>
              <a:buChar char="v"/>
            </a:pPr>
            <a:r>
              <a:rPr lang="bn-IN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 অতীত শ্রমের ফল।</a:t>
            </a:r>
          </a:p>
          <a:p>
            <a:pPr marL="571500" indent="-571500" algn="just">
              <a:buFont typeface="Wingdings" pitchFamily="2" charset="2"/>
              <a:buChar char="v"/>
            </a:pPr>
            <a:r>
              <a:rPr lang="bn-IN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 সঞ্চয়ের ফল। </a:t>
            </a:r>
          </a:p>
          <a:p>
            <a:pPr marL="571500" indent="-571500" algn="just">
              <a:buFont typeface="Wingdings" pitchFamily="2" charset="2"/>
              <a:buChar char="v"/>
            </a:pPr>
            <a:r>
              <a:rPr lang="bn-IN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মূলধনের উৎপাদন খরচ আছে।</a:t>
            </a:r>
          </a:p>
          <a:p>
            <a:pPr marL="571500" indent="-571500" algn="just">
              <a:buFont typeface="Wingdings" pitchFamily="2" charset="2"/>
              <a:buChar char="v"/>
            </a:pPr>
            <a:r>
              <a:rPr lang="bn-IN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 উৎপাদনশীল। </a:t>
            </a:r>
          </a:p>
          <a:p>
            <a:pPr marL="571500" indent="-571500" algn="just">
              <a:buFont typeface="Wingdings" pitchFamily="2" charset="2"/>
              <a:buChar char="v"/>
            </a:pPr>
            <a:r>
              <a:rPr lang="bn-IN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 অস্থায়ী। </a:t>
            </a:r>
          </a:p>
          <a:p>
            <a:pPr marL="571500" indent="-571500" algn="just">
              <a:buFont typeface="Wingdings" pitchFamily="2" charset="2"/>
              <a:buChar char="v"/>
            </a:pPr>
            <a:r>
              <a:rPr lang="bn-IN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 সমজাতীয় নয়। </a:t>
            </a:r>
          </a:p>
          <a:p>
            <a:pPr marL="571500" indent="-571500" algn="just">
              <a:buFont typeface="Wingdings" pitchFamily="2" charset="2"/>
              <a:buChar char="v"/>
            </a:pPr>
            <a:r>
              <a:rPr lang="bn-IN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 গতিশীল। </a:t>
            </a:r>
          </a:p>
          <a:p>
            <a:pPr marL="571500" indent="-571500" algn="just">
              <a:buFont typeface="Wingdings" pitchFamily="2" charset="2"/>
              <a:buChar char="v"/>
            </a:pPr>
            <a:r>
              <a:rPr lang="bn-IN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 নিষ্ক্রিয় উপাদান। </a:t>
            </a:r>
          </a:p>
          <a:p>
            <a:pPr marL="571500" indent="-571500" algn="just">
              <a:buFont typeface="Wingdings" pitchFamily="2" charset="2"/>
              <a:buChar char="v"/>
            </a:pPr>
            <a:r>
              <a:rPr lang="bn-IN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 ভবিষ্যত আয়ের উৎস</a:t>
            </a:r>
            <a:r>
              <a:rPr lang="bn-IN" sz="1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1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" y="990600"/>
            <a:ext cx="9144000" cy="1676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28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Calibri" panose="020F0502020204030204" pitchFamily="34" charset="0"/>
                <a:cs typeface="NikoshBAN" panose="02000000000000000000" pitchFamily="2" charset="0"/>
              </a:rPr>
              <a:t>মানুষের শ্রমের দারা উৎপাদিত দ্রব্য সামগ্রির যে অংশ সরাসরি ভোগের জন্য ব্যবহার না হয়ে পুনরায় অধিকতর উৎপাদনের কাজে ব্যবহৃত হয় তাকে অর্থনীতিতে উৎপাদন বলে</a:t>
            </a:r>
            <a:r>
              <a:rPr lang="bn-IN" sz="28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bn-IN" sz="28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মি. বমওয়ার্ক-এর মতে, মূলধন হলো উৎপাদনের উৎপাদিত উপাদান</a:t>
            </a:r>
            <a:r>
              <a:rPr lang="bn-IN" sz="28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800" b="1" dirty="0" smtClean="0">
              <a:ln w="12700">
                <a:solidFill>
                  <a:srgbClr val="FFFF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648200"/>
            <a:ext cx="9144000" cy="2209800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utout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numCol="2" rtlCol="0" anchor="ctr"/>
          <a:lstStyle/>
          <a:p>
            <a:pPr algn="just"/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মূলধনের </a:t>
            </a:r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কার্যাবলীঃ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মূলধন </a:t>
            </a: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 বৃদ্ধি করে। </a:t>
            </a:r>
          </a:p>
          <a:p>
            <a:pPr marL="571500" indent="-571500" algn="just">
              <a:buFont typeface="Wingdings" pitchFamily="2" charset="2"/>
              <a:buChar char="v"/>
            </a:pP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  শ্রমের দক্ষতা বৃদ্ধি করে।</a:t>
            </a:r>
          </a:p>
          <a:p>
            <a:pPr marL="571500" indent="-571500" algn="just">
              <a:buFont typeface="Wingdings" pitchFamily="2" charset="2"/>
              <a:buChar char="v"/>
            </a:pP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 শ্রম ও ভোগের মধ্যে সমন্বয় ঘটায়। </a:t>
            </a:r>
          </a:p>
          <a:p>
            <a:pPr marL="571500" indent="-571500" algn="just">
              <a:buFont typeface="Wingdings" pitchFamily="2" charset="2"/>
              <a:buChar char="v"/>
            </a:pP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মূলধনের উৎপাদন খরচ হ্রাস করে।</a:t>
            </a:r>
          </a:p>
          <a:p>
            <a:pPr marL="571500" indent="-571500" algn="just">
              <a:buFont typeface="Wingdings" pitchFamily="2" charset="2"/>
              <a:buChar char="v"/>
            </a:pP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 কর্মসংস্থান বৃদ্ধি করে। </a:t>
            </a:r>
          </a:p>
          <a:p>
            <a:pPr marL="571500" indent="-571500" algn="just">
              <a:buFont typeface="Wingdings" pitchFamily="2" charset="2"/>
              <a:buChar char="v"/>
            </a:pP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 কাঁচামাল যোগান দেয়। </a:t>
            </a:r>
          </a:p>
          <a:p>
            <a:pPr marL="571500" indent="-571500" algn="just">
              <a:buFont typeface="Wingdings" pitchFamily="2" charset="2"/>
              <a:buChar char="v"/>
            </a:pP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 যন্ত্রপাতি যোগান দেয়। </a:t>
            </a:r>
          </a:p>
          <a:p>
            <a:pPr marL="571500" indent="-571500" algn="just">
              <a:buFont typeface="Wingdings" pitchFamily="2" charset="2"/>
              <a:buChar char="v"/>
            </a:pP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 শ্রমবিভাগের সহায়ক। </a:t>
            </a:r>
          </a:p>
          <a:p>
            <a:pPr marL="571500" indent="-571500" algn="just">
              <a:buFont typeface="Wingdings" pitchFamily="2" charset="2"/>
              <a:buChar char="v"/>
            </a:pP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 সময় সংক্ষেপ করে । </a:t>
            </a:r>
          </a:p>
          <a:p>
            <a:pPr marL="571500" indent="-571500" algn="just">
              <a:buFont typeface="Wingdings" pitchFamily="2" charset="2"/>
              <a:buChar char="v"/>
            </a:pP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বৃহদায়তন উৎপাদনের সহায়ক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39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0" y="1676400"/>
            <a:ext cx="9144000" cy="1524000"/>
          </a:xfrm>
          <a:prstGeom prst="round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itchFamily="2" charset="2"/>
              <a:buChar char="v"/>
            </a:pPr>
            <a:r>
              <a:rPr lang="bn-IN" sz="9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মূলধন  </a:t>
            </a:r>
            <a:r>
              <a:rPr lang="en-US" sz="9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9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9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0" y="0"/>
            <a:ext cx="9144000" cy="1514007"/>
          </a:xfrm>
          <a:prstGeom prst="roundRect">
            <a:avLst/>
          </a:prstGeom>
          <a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0" y="76199"/>
            <a:ext cx="9144000" cy="143780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dirty="0" smtClean="0">
                <a:ln>
                  <a:solidFill>
                    <a:srgbClr val="00B0F0"/>
                  </a:solidFill>
                </a:ln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11500" dirty="0">
              <a:ln>
                <a:solidFill>
                  <a:srgbClr val="00B0F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3276600"/>
            <a:ext cx="9144000" cy="1524000"/>
          </a:xfrm>
          <a:prstGeom prst="round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 algn="ctr">
              <a:buFont typeface="Wingdings" pitchFamily="2" charset="2"/>
              <a:buChar char="v"/>
            </a:pPr>
            <a:r>
              <a:rPr lang="bn-IN" sz="7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মূলধনের পাঁচটি বৈশিষ্ট্য বল? </a:t>
            </a:r>
            <a:endParaRPr lang="en-US" sz="7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0" y="4953000"/>
            <a:ext cx="9144000" cy="1600200"/>
          </a:xfrm>
          <a:prstGeom prst="round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 algn="ctr">
              <a:buFont typeface="Wingdings" pitchFamily="2" charset="2"/>
              <a:buChar char="v"/>
            </a:pPr>
            <a:r>
              <a:rPr lang="bn-IN" sz="6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মূলধনের পাঁচটি </a:t>
            </a:r>
            <a:r>
              <a:rPr lang="bn-IN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কার্যাবলী </a:t>
            </a:r>
            <a:r>
              <a:rPr lang="bn-IN" sz="6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বল? </a:t>
            </a:r>
            <a:endParaRPr lang="en-US" sz="6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49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GlowEdg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447800" y="304800"/>
            <a:ext cx="6477000" cy="1447800"/>
          </a:xfrm>
          <a:prstGeom prst="ellipse">
            <a:avLst/>
          </a:prstGeom>
          <a:solidFill>
            <a:srgbClr val="7030A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800" dirty="0">
              <a:ln>
                <a:solidFill>
                  <a:srgbClr val="002060"/>
                </a:solidFill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7200" y="1905000"/>
            <a:ext cx="8229600" cy="44958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মূলধনের নির্ধারক সমূহ লিখ? </a:t>
            </a:r>
            <a:r>
              <a:rPr lang="en-US" sz="6600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n>
                <a:solidFill>
                  <a:srgbClr val="002060"/>
                </a:solidFill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17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90500" y="152400"/>
            <a:ext cx="8763000" cy="1524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6400" y="152400"/>
            <a:ext cx="5943600" cy="1524000"/>
          </a:xfrm>
          <a:prstGeom prst="rect">
            <a:avLst/>
          </a:prstGeom>
          <a:solidFill>
            <a:srgbClr val="002060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আগামি পাঠ</a:t>
            </a:r>
            <a:endParaRPr lang="en-US" sz="7200" dirty="0">
              <a:solidFill>
                <a:srgbClr val="FFFF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-4997" y="1866900"/>
            <a:ext cx="9144000" cy="1333500"/>
          </a:xfrm>
          <a:prstGeom prst="round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মূলধনের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-4999" y="3581400"/>
            <a:ext cx="9139003" cy="1447800"/>
          </a:xfrm>
          <a:prstGeom prst="round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মূলধনের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IN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-4998" y="5410200"/>
            <a:ext cx="9139003" cy="1447800"/>
          </a:xfrm>
          <a:prstGeom prst="round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স্থায়ী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চলতি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মূলধনের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তুলনামূলক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বিশ্লেষণ করতে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পারবে;</a:t>
            </a:r>
            <a:endParaRPr lang="bn-IN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09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027661" y="1143000"/>
            <a:ext cx="5135139" cy="1578282"/>
          </a:xfrm>
          <a:prstGeom prst="rect">
            <a:avLst/>
          </a:prstGeom>
          <a:noFill/>
          <a:ln>
            <a:noFill/>
          </a:ln>
        </p:spPr>
        <p:txBody>
          <a:bodyPr numCol="1">
            <a:prstTxWarp prst="textDeflat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3800" b="1" u="sng" spc="50" dirty="0" err="1" smtClean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13800" b="1" u="sng" spc="50" dirty="0" err="1" smtClean="0">
                <a:ln w="0"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en-US" sz="13800" b="1" u="sng" spc="50" dirty="0" err="1" smtClean="0">
                <a:ln w="0">
                  <a:solidFill>
                    <a:srgbClr val="3366CC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13800" b="1" u="sng" spc="50" dirty="0" err="1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13800" b="1" u="sng" spc="50" dirty="0" smtClean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 b="1" u="sng" spc="50" dirty="0">
              <a:ln w="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80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79052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bn-BD" sz="115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AU" sz="115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" y="1838110"/>
            <a:ext cx="4541877" cy="823912"/>
          </a:xfrm>
          <a:solidFill>
            <a:srgbClr val="002060"/>
          </a:solidFill>
        </p:spPr>
        <p:txBody>
          <a:bodyPr>
            <a:noAutofit/>
          </a:bodyPr>
          <a:lstStyle/>
          <a:p>
            <a:pPr algn="ctr"/>
            <a:r>
              <a:rPr lang="bn-BD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AU" sz="5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2662024"/>
            <a:ext cx="4533543" cy="4424576"/>
          </a:xfrm>
          <a:solidFill>
            <a:schemeClr val="accent5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bn-IN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মোঃওবাইদুল্লাহ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 algn="ctr">
              <a:buNone/>
            </a:pP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প্রভাষকঃ </a:t>
            </a:r>
            <a:r>
              <a:rPr lang="bn-IN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অর্থনীতি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বিভাগ</a:t>
            </a:r>
          </a:p>
          <a:p>
            <a:pPr marL="0" indent="0" algn="ctr">
              <a:buNone/>
            </a:pP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 মেমোরিয়াল ডিগ্রি কলেজ</a:t>
            </a:r>
          </a:p>
          <a:p>
            <a:pPr marL="0" indent="0" algn="ctr">
              <a:buNone/>
            </a:pP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 থানা মহিপুর। </a:t>
            </a:r>
          </a:p>
          <a:p>
            <a:pPr marL="0" indent="0" algn="ctr">
              <a:buNone/>
            </a:pP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নং ০১৭১৪২৫০৬৭৯ </a:t>
            </a:r>
            <a:endParaRPr lang="bn-BD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33543" y="1838110"/>
            <a:ext cx="4610457" cy="823912"/>
          </a:xfrm>
          <a:solidFill>
            <a:srgbClr val="002060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bn-BD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AU" sz="6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33543" y="2662024"/>
            <a:ext cx="4610457" cy="4424576"/>
          </a:xfrm>
          <a:solidFill>
            <a:schemeClr val="accent5"/>
          </a:solidFill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165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শ্রেনীঃ </a:t>
            </a:r>
            <a:r>
              <a:rPr lang="bn-BD" sz="165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</a:p>
          <a:p>
            <a:pPr marL="0" indent="0" algn="ctr">
              <a:buNone/>
            </a:pPr>
            <a:r>
              <a:rPr lang="bn-BD" sz="1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1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অর্থনীতি</a:t>
            </a:r>
            <a:endParaRPr lang="en-US" sz="11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1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1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ষষ্ট</a:t>
            </a:r>
            <a:r>
              <a:rPr lang="en-US" sz="1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1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1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endParaRPr lang="bn-BD" sz="11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1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IN" sz="1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৬০ </a:t>
            </a:r>
            <a:r>
              <a:rPr lang="bn-BD" sz="1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</a:p>
          <a:p>
            <a:pPr marL="0" indent="0">
              <a:buNone/>
            </a:pPr>
            <a:r>
              <a:rPr lang="bn-BD" dirty="0" smtClean="0"/>
              <a:t> 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5"/>
          <a:stretch/>
        </p:blipFill>
        <p:spPr>
          <a:xfrm>
            <a:off x="152400" y="152400"/>
            <a:ext cx="1981200" cy="1600200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425306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  <p:bldP spid="5" grpId="0" build="p" animBg="1"/>
      <p:bldP spid="6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2705725"/>
            <a:ext cx="9144000" cy="144655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</a:t>
            </a:r>
            <a:r>
              <a:rPr lang="bn-IN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endParaRPr lang="en-US" sz="8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23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15" y="32833"/>
            <a:ext cx="9144000" cy="6858000"/>
          </a:xfrm>
          <a:prstGeom prst="rect">
            <a:avLst/>
          </a:prstGeom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56" y="234750"/>
            <a:ext cx="2804244" cy="2127450"/>
          </a:xfrm>
          <a:prstGeom prst="rect">
            <a:avLst/>
          </a:prstGeom>
          <a:ln w="76200">
            <a:solidFill>
              <a:srgbClr val="00206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247" y="234751"/>
            <a:ext cx="2844353" cy="2127449"/>
          </a:xfrm>
          <a:prstGeom prst="rect">
            <a:avLst/>
          </a:prstGeom>
          <a:ln w="76200">
            <a:solidFill>
              <a:srgbClr val="00206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333" y="234750"/>
            <a:ext cx="2701333" cy="2127450"/>
          </a:xfrm>
          <a:prstGeom prst="rect">
            <a:avLst/>
          </a:prstGeom>
          <a:ln w="7620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56" y="2667000"/>
            <a:ext cx="2804244" cy="2209800"/>
          </a:xfrm>
          <a:prstGeom prst="rect">
            <a:avLst/>
          </a:prstGeom>
          <a:ln w="7620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093" y="2634528"/>
            <a:ext cx="2716573" cy="2242272"/>
          </a:xfrm>
          <a:prstGeom prst="rect">
            <a:avLst/>
          </a:prstGeom>
          <a:ln w="76200">
            <a:solidFill>
              <a:srgbClr val="00206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247" y="2631611"/>
            <a:ext cx="2844353" cy="2248105"/>
          </a:xfrm>
          <a:prstGeom prst="rect">
            <a:avLst/>
          </a:prstGeom>
          <a:ln w="76200">
            <a:solidFill>
              <a:srgbClr val="00206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56" y="5105400"/>
            <a:ext cx="2804244" cy="1619794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562" y="5105400"/>
            <a:ext cx="2723104" cy="1628503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247" y="5105400"/>
            <a:ext cx="2844353" cy="1628503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5543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28760" cy="685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আলোচ্য বিষয় কি</a:t>
            </a:r>
            <a:r>
              <a:rPr lang="bn-IN" sz="8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8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60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আলোচ্য </a:t>
            </a:r>
            <a:r>
              <a:rPr lang="bn-IN" sz="8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</a:p>
          <a:p>
            <a:pPr algn="ctr"/>
            <a:r>
              <a:rPr lang="bn-IN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bn-IN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”</a:t>
            </a:r>
            <a:endParaRPr lang="en-US" sz="7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81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600200" y="0"/>
            <a:ext cx="5867400" cy="17526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3892550" algn="l"/>
              </a:tabLst>
            </a:pPr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পাঠশিরোনাম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819400"/>
            <a:ext cx="9144000" cy="120032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7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bn-IN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”</a:t>
            </a:r>
            <a:endParaRPr lang="en-US" sz="7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95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90500" y="152400"/>
            <a:ext cx="8763000" cy="1524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6400" y="152400"/>
            <a:ext cx="5943600" cy="1524000"/>
          </a:xfrm>
          <a:prstGeom prst="rect">
            <a:avLst/>
          </a:prstGeom>
          <a:solidFill>
            <a:srgbClr val="002060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dirty="0">
              <a:solidFill>
                <a:srgbClr val="FFFF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-4997" y="1866900"/>
            <a:ext cx="9144000" cy="1143000"/>
          </a:xfrm>
          <a:prstGeom prst="round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মূলধনের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ধারণা ব্যাখ্যা করতে পারবে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IN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-4997" y="3200400"/>
            <a:ext cx="9139003" cy="1828800"/>
          </a:xfrm>
          <a:prstGeom prst="round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মূলধনের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বর্ননা করতে পারবে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IN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-4998" y="5181600"/>
            <a:ext cx="9139003" cy="1676400"/>
          </a:xfrm>
          <a:prstGeom prst="round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Wingdings" pitchFamily="2" charset="2"/>
              <a:buChar char="Ø"/>
            </a:pP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মূলধনের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/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কার্যাবলি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বিশ্লেষণ করতে পারবে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IN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34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07458" y="229242"/>
            <a:ext cx="8077200" cy="1223496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1" y="1904423"/>
            <a:ext cx="8696866" cy="1754326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36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ea typeface="Calibri" panose="020F0502020204030204" pitchFamily="34" charset="0"/>
                <a:cs typeface="NikoshBAN" panose="02000000000000000000" pitchFamily="2" charset="0"/>
              </a:rPr>
              <a:t>মানুষের শ্রমের দারা উৎপাদিত দ্রব্য সামগ্রির যে অংশ সরাসরি ভোগের জন্য ব্যবহার না হয়ে পুনরায় অধিকতর উৎপাদনের কাজে ব্যবহৃত হয় তাকে অর্থনীতিতে </a:t>
            </a:r>
            <a:r>
              <a:rPr lang="en-US" sz="3600" b="1" dirty="0" err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ea typeface="Calibri" panose="020F0502020204030204" pitchFamily="34" charset="0"/>
                <a:cs typeface="NikoshBAN" panose="02000000000000000000" pitchFamily="2" charset="0"/>
              </a:rPr>
              <a:t>মূলধন</a:t>
            </a:r>
            <a:r>
              <a:rPr lang="en-US" sz="36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ea typeface="Calibri" panose="020F0502020204030204" pitchFamily="34" charset="0"/>
                <a:cs typeface="NikoshBAN" panose="02000000000000000000" pitchFamily="2" charset="0"/>
              </a:rPr>
              <a:t>বলে</a:t>
            </a:r>
            <a:r>
              <a:rPr lang="bn-IN" sz="36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  <a:endParaRPr lang="en-US" sz="3600" dirty="0">
              <a:ln w="10160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1" y="3886200"/>
            <a:ext cx="8696865" cy="2844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মি. বমওয়ার্ক-এর মতে, মূলধন হলো উৎপাদনের উৎপাদিত উপাদান।</a:t>
            </a:r>
          </a:p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 পি.এ.স্যামুয়েলসন বলেন, সেই সমস্ত স্থায়িত্বশীল উৎপাদিত দ্রব্য হলো মূলধন যা পূনরায় উৎপাদন করার উপকরণ হিসাবে উৎপাদন কাজে ব্যবহৃত হয়।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5719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</TotalTime>
  <Words>434</Words>
  <Application>Microsoft Office PowerPoint</Application>
  <PresentationFormat>On-screen Show (4:3)</PresentationFormat>
  <Paragraphs>95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obydullah</dc:creator>
  <cp:lastModifiedBy>PC</cp:lastModifiedBy>
  <cp:revision>123</cp:revision>
  <dcterms:created xsi:type="dcterms:W3CDTF">2006-08-16T00:00:00Z</dcterms:created>
  <dcterms:modified xsi:type="dcterms:W3CDTF">2020-02-13T04:18:20Z</dcterms:modified>
</cp:coreProperties>
</file>