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2" r:id="rId2"/>
    <p:sldId id="303" r:id="rId3"/>
    <p:sldId id="267" r:id="rId4"/>
    <p:sldId id="263" r:id="rId5"/>
    <p:sldId id="266" r:id="rId6"/>
    <p:sldId id="286" r:id="rId7"/>
    <p:sldId id="298" r:id="rId8"/>
    <p:sldId id="299" r:id="rId9"/>
    <p:sldId id="300" r:id="rId10"/>
    <p:sldId id="295" r:id="rId11"/>
    <p:sldId id="297" r:id="rId12"/>
    <p:sldId id="301" r:id="rId13"/>
    <p:sldId id="277" r:id="rId14"/>
    <p:sldId id="275" r:id="rId15"/>
    <p:sldId id="302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42" autoAdjust="0"/>
  </p:normalViewPr>
  <p:slideViewPr>
    <p:cSldViewPr>
      <p:cViewPr varScale="1">
        <p:scale>
          <a:sx n="39" d="100"/>
          <a:sy n="39" d="100"/>
        </p:scale>
        <p:origin x="141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A91E0-AFBD-4D2C-8ED9-C857D9F5B27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FB5F-2F6B-404D-9CF9-5F16F04E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C77B-4FCD-4C85-8C55-4034F1444EFD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6.gif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co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981200"/>
            <a:ext cx="5177741" cy="229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182006"/>
            <a:ext cx="9144000" cy="2304394"/>
          </a:xfrm>
          <a:prstGeom prst="rect">
            <a:avLst/>
          </a:prstGeom>
          <a:gradFill flip="none" rotWithShape="1">
            <a:gsLst>
              <a:gs pos="200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Picture2.png"/>
          <p:cNvPicPr>
            <a:picLocks noChangeAspect="1"/>
          </p:cNvPicPr>
          <p:nvPr/>
        </p:nvPicPr>
        <p:blipFill>
          <a:blip r:embed="rId3" cstate="print"/>
          <a:srcRect l="44044" t="24358" b="40522"/>
          <a:stretch>
            <a:fillRect/>
          </a:stretch>
        </p:blipFill>
        <p:spPr>
          <a:xfrm>
            <a:off x="0" y="3186752"/>
            <a:ext cx="8422448" cy="2299648"/>
          </a:xfrm>
          <a:prstGeom prst="rect">
            <a:avLst/>
          </a:prstGeom>
        </p:spPr>
      </p:pic>
      <p:pic>
        <p:nvPicPr>
          <p:cNvPr id="7" name="Picture 6" descr="Sunsh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66800" y="3240051"/>
            <a:ext cx="2277882" cy="22778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9" descr="Ear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486400"/>
            <a:ext cx="951514" cy="940638"/>
          </a:xfrm>
          <a:prstGeom prst="rect">
            <a:avLst/>
          </a:prstGeom>
        </p:spPr>
      </p:pic>
      <p:pic>
        <p:nvPicPr>
          <p:cNvPr id="8" name="Picture 7" descr="Murcury_Bud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55574" y="5029200"/>
            <a:ext cx="455574" cy="449878"/>
          </a:xfrm>
          <a:prstGeom prst="rect">
            <a:avLst/>
          </a:prstGeom>
        </p:spPr>
      </p:pic>
      <p:pic>
        <p:nvPicPr>
          <p:cNvPr id="9" name="Picture 8" descr="Venus_Sukr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861890" y="5029200"/>
            <a:ext cx="861890" cy="83474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Picture 16" descr="Thin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3429000"/>
            <a:ext cx="695325" cy="69532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01567" y="1676400"/>
            <a:ext cx="1295400" cy="584775"/>
            <a:chOff x="685801" y="1981200"/>
            <a:chExt cx="1295400" cy="584775"/>
          </a:xfrm>
        </p:grpSpPr>
        <p:sp>
          <p:nvSpPr>
            <p:cNvPr id="21" name="Freeform 20"/>
            <p:cNvSpPr/>
            <p:nvPr/>
          </p:nvSpPr>
          <p:spPr>
            <a:xfrm>
              <a:off x="685801" y="2057400"/>
              <a:ext cx="1295400" cy="457200"/>
            </a:xfrm>
            <a:custGeom>
              <a:avLst/>
              <a:gdLst>
                <a:gd name="connsiteX0" fmla="*/ 0 w 1353787"/>
                <a:gd name="connsiteY0" fmla="*/ 0 h 522514"/>
                <a:gd name="connsiteX1" fmla="*/ 1021278 w 1353787"/>
                <a:gd name="connsiteY1" fmla="*/ 23750 h 522514"/>
                <a:gd name="connsiteX2" fmla="*/ 1353787 w 1353787"/>
                <a:gd name="connsiteY2" fmla="*/ 261257 h 522514"/>
                <a:gd name="connsiteX3" fmla="*/ 973776 w 1353787"/>
                <a:gd name="connsiteY3" fmla="*/ 510639 h 522514"/>
                <a:gd name="connsiteX4" fmla="*/ 11875 w 1353787"/>
                <a:gd name="connsiteY4" fmla="*/ 522514 h 522514"/>
                <a:gd name="connsiteX5" fmla="*/ 0 w 1353787"/>
                <a:gd name="connsiteY5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3787" h="522514">
                  <a:moveTo>
                    <a:pt x="0" y="0"/>
                  </a:moveTo>
                  <a:lnTo>
                    <a:pt x="1021278" y="23750"/>
                  </a:lnTo>
                  <a:lnTo>
                    <a:pt x="1353787" y="261257"/>
                  </a:lnTo>
                  <a:lnTo>
                    <a:pt x="973776" y="510639"/>
                  </a:lnTo>
                  <a:lnTo>
                    <a:pt x="11875" y="52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1981200"/>
              <a:ext cx="5437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বুধ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019259" y="1686580"/>
            <a:ext cx="6559809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বুধ সূর্যের সবচেয়ে কাছের গ্রহ। এতে কোনো বায়ুমণ্ডল নেই।</a:t>
            </a:r>
          </a:p>
        </p:txBody>
      </p:sp>
      <p:pic>
        <p:nvPicPr>
          <p:cNvPr id="28" name="Picture 27" descr="Thin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3352800"/>
            <a:ext cx="695325" cy="69532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85800" y="1676400"/>
            <a:ext cx="1295400" cy="584775"/>
            <a:chOff x="4876800" y="5562600"/>
            <a:chExt cx="1295400" cy="584775"/>
          </a:xfrm>
        </p:grpSpPr>
        <p:sp>
          <p:nvSpPr>
            <p:cNvPr id="23" name="Freeform 22"/>
            <p:cNvSpPr/>
            <p:nvPr/>
          </p:nvSpPr>
          <p:spPr>
            <a:xfrm>
              <a:off x="4876800" y="5638800"/>
              <a:ext cx="1295400" cy="457200"/>
            </a:xfrm>
            <a:custGeom>
              <a:avLst/>
              <a:gdLst>
                <a:gd name="connsiteX0" fmla="*/ 0 w 1353787"/>
                <a:gd name="connsiteY0" fmla="*/ 0 h 522514"/>
                <a:gd name="connsiteX1" fmla="*/ 1021278 w 1353787"/>
                <a:gd name="connsiteY1" fmla="*/ 23750 h 522514"/>
                <a:gd name="connsiteX2" fmla="*/ 1353787 w 1353787"/>
                <a:gd name="connsiteY2" fmla="*/ 261257 h 522514"/>
                <a:gd name="connsiteX3" fmla="*/ 973776 w 1353787"/>
                <a:gd name="connsiteY3" fmla="*/ 510639 h 522514"/>
                <a:gd name="connsiteX4" fmla="*/ 11875 w 1353787"/>
                <a:gd name="connsiteY4" fmla="*/ 522514 h 522514"/>
                <a:gd name="connsiteX5" fmla="*/ 0 w 1353787"/>
                <a:gd name="connsiteY5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3787" h="522514">
                  <a:moveTo>
                    <a:pt x="0" y="0"/>
                  </a:moveTo>
                  <a:lnTo>
                    <a:pt x="1021278" y="23750"/>
                  </a:lnTo>
                  <a:lnTo>
                    <a:pt x="1353787" y="261257"/>
                  </a:lnTo>
                  <a:lnTo>
                    <a:pt x="973776" y="510639"/>
                  </a:lnTo>
                  <a:lnTo>
                    <a:pt x="11875" y="52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9200" y="556260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শুক্র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81201" y="1484293"/>
            <a:ext cx="6248400" cy="9541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 থেকে দূরত্বের হিসাবে শুক্র দ্বিতীয় গ্রহ। সন্ধায় পশ্চিম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আকাশে এবং ভোরে শুকতারা রুপে একে দেখা যায়।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0" y="1295400"/>
            <a:ext cx="6966972" cy="138499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 থেকে দূরত্বের হিসাবে পৃথিবী তৃতীয় গ্রহ। এখানে জীবনের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জন্য উপযোগী উপকরণ ও পরিবেশ রয়েছে। এই গ্রহটি  ১ বছরে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সূর্যকে একবার প্রদক্ষিণ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33400" y="1676400"/>
            <a:ext cx="1295400" cy="584775"/>
            <a:chOff x="381000" y="5746532"/>
            <a:chExt cx="1295400" cy="584775"/>
          </a:xfrm>
        </p:grpSpPr>
        <p:sp>
          <p:nvSpPr>
            <p:cNvPr id="22" name="Freeform 21"/>
            <p:cNvSpPr/>
            <p:nvPr/>
          </p:nvSpPr>
          <p:spPr>
            <a:xfrm>
              <a:off x="381000" y="5791200"/>
              <a:ext cx="1295400" cy="457200"/>
            </a:xfrm>
            <a:custGeom>
              <a:avLst/>
              <a:gdLst>
                <a:gd name="connsiteX0" fmla="*/ 0 w 1353787"/>
                <a:gd name="connsiteY0" fmla="*/ 0 h 522514"/>
                <a:gd name="connsiteX1" fmla="*/ 1021278 w 1353787"/>
                <a:gd name="connsiteY1" fmla="*/ 23750 h 522514"/>
                <a:gd name="connsiteX2" fmla="*/ 1353787 w 1353787"/>
                <a:gd name="connsiteY2" fmla="*/ 261257 h 522514"/>
                <a:gd name="connsiteX3" fmla="*/ 973776 w 1353787"/>
                <a:gd name="connsiteY3" fmla="*/ 510639 h 522514"/>
                <a:gd name="connsiteX4" fmla="*/ 11875 w 1353787"/>
                <a:gd name="connsiteY4" fmla="*/ 522514 h 522514"/>
                <a:gd name="connsiteX5" fmla="*/ 0 w 1353787"/>
                <a:gd name="connsiteY5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3787" h="522514">
                  <a:moveTo>
                    <a:pt x="0" y="0"/>
                  </a:moveTo>
                  <a:lnTo>
                    <a:pt x="1021278" y="23750"/>
                  </a:lnTo>
                  <a:lnTo>
                    <a:pt x="1353787" y="261257"/>
                  </a:lnTo>
                  <a:lnTo>
                    <a:pt x="973776" y="510639"/>
                  </a:lnTo>
                  <a:lnTo>
                    <a:pt x="11875" y="52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9902" y="5746532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5" name="Picture 34" descr="Thin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75" y="3190875"/>
            <a:ext cx="695325" cy="695325"/>
          </a:xfrm>
          <a:prstGeom prst="rect">
            <a:avLst/>
          </a:prstGeom>
        </p:spPr>
      </p:pic>
      <p:pic>
        <p:nvPicPr>
          <p:cNvPr id="36" name="Picture 35" descr="Mars_Mongo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90800" y="5562600"/>
            <a:ext cx="862534" cy="855284"/>
          </a:xfrm>
          <a:prstGeom prst="rect">
            <a:avLst/>
          </a:prstGeom>
        </p:spPr>
      </p:pic>
      <p:pic>
        <p:nvPicPr>
          <p:cNvPr id="37" name="Picture 36" descr="Thin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3571875"/>
            <a:ext cx="695325" cy="6953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975564" y="1282005"/>
            <a:ext cx="6787436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 থেকে দূরত্বের হিসাবে মঙ্গল চতুর্থ গ্রহ। মঙ্গলের পৃষ্ঠ লাল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রঙের। এর পৃষ্ঠ ধুলিময় এবং পাতলা স্তরের বায়ুমণ্ডল রয়েছে।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বিজ্ঞানীরা মনে করেন এই গ্রহের নিচে পানি থাকতে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1262" y="1694537"/>
            <a:ext cx="1295400" cy="584775"/>
            <a:chOff x="381000" y="5746532"/>
            <a:chExt cx="1295400" cy="584775"/>
          </a:xfrm>
        </p:grpSpPr>
        <p:sp>
          <p:nvSpPr>
            <p:cNvPr id="41" name="Freeform 40"/>
            <p:cNvSpPr/>
            <p:nvPr/>
          </p:nvSpPr>
          <p:spPr>
            <a:xfrm>
              <a:off x="381000" y="5791200"/>
              <a:ext cx="1295400" cy="457200"/>
            </a:xfrm>
            <a:custGeom>
              <a:avLst/>
              <a:gdLst>
                <a:gd name="connsiteX0" fmla="*/ 0 w 1353787"/>
                <a:gd name="connsiteY0" fmla="*/ 0 h 522514"/>
                <a:gd name="connsiteX1" fmla="*/ 1021278 w 1353787"/>
                <a:gd name="connsiteY1" fmla="*/ 23750 h 522514"/>
                <a:gd name="connsiteX2" fmla="*/ 1353787 w 1353787"/>
                <a:gd name="connsiteY2" fmla="*/ 261257 h 522514"/>
                <a:gd name="connsiteX3" fmla="*/ 973776 w 1353787"/>
                <a:gd name="connsiteY3" fmla="*/ 510639 h 522514"/>
                <a:gd name="connsiteX4" fmla="*/ 11875 w 1353787"/>
                <a:gd name="connsiteY4" fmla="*/ 522514 h 522514"/>
                <a:gd name="connsiteX5" fmla="*/ 0 w 1353787"/>
                <a:gd name="connsiteY5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3787" h="522514">
                  <a:moveTo>
                    <a:pt x="0" y="0"/>
                  </a:moveTo>
                  <a:lnTo>
                    <a:pt x="1021278" y="23750"/>
                  </a:lnTo>
                  <a:lnTo>
                    <a:pt x="1353787" y="261257"/>
                  </a:lnTo>
                  <a:lnTo>
                    <a:pt x="973776" y="510639"/>
                  </a:lnTo>
                  <a:lnTo>
                    <a:pt x="11875" y="52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9902" y="5746532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76400" y="405825"/>
            <a:ext cx="589456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সূর্যের চারিদিকে কোন গ্রহ কোথায় অবস্থিত?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2431 -0.00972 0.04775 -0.01944 0.06216 -0.02523 C 0.07622 -0.03102 0.075 -0.02963 0.08386 -0.03541 C 0.09289 -0.0412 0.10556 -0.05162 0.11598 -0.06065 C 0.12605 -0.06944 0.13889 -0.07824 0.14618 -0.08842 C 0.1533 -0.09861 0.15643 -0.11203 0.15973 -0.12129 C 0.16302 -0.13032 0.16528 -0.13981 0.1665 -0.14375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96296E-6 L 0.03785 -0.00231 L 0.09289 -0.0162 L 0.1257 -0.02292 L 0.15678 -0.03218 L 0.18785 -0.04838 L 0.21893 -0.06435 L 0.24306 -0.08495 L 0.26528 -0.11042 L 0.27049 -0.13333 " pathEditMode="relative" ptsTypes="AAAAAAAA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31 L 0.07118 -0.07523 L 0.10903 -0.10093 L 0.13611 -0.12639 L 0.15677 -0.15533 L 0.18212 -0.19236 L 0.18837 -0.21273 L 0.19983 -0.25509 " pathEditMode="relative" rAng="0" ptsTypes="AAAAAA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3.7037E-7 L 0.05677 -0.0713 L 0.0724 -0.08519 L 0.08438 -0.09884 L 0.09306 -0.11042 L 0.10347 -0.15185 L 0.10174 -0.18611 " pathEditMode="relative" rAng="0" ptsTypes="AAAAAAA">
                                      <p:cBhvr>
                                        <p:cTn id="9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182006"/>
            <a:ext cx="9144000" cy="2304394"/>
          </a:xfrm>
          <a:prstGeom prst="rect">
            <a:avLst/>
          </a:prstGeom>
          <a:gradFill flip="none" rotWithShape="1">
            <a:gsLst>
              <a:gs pos="200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Picture2.png"/>
          <p:cNvPicPr>
            <a:picLocks noChangeAspect="1"/>
          </p:cNvPicPr>
          <p:nvPr/>
        </p:nvPicPr>
        <p:blipFill>
          <a:blip r:embed="rId3" cstate="print"/>
          <a:srcRect l="44044" t="24358" b="40522"/>
          <a:stretch>
            <a:fillRect/>
          </a:stretch>
        </p:blipFill>
        <p:spPr>
          <a:xfrm>
            <a:off x="0" y="3186752"/>
            <a:ext cx="8422448" cy="2299648"/>
          </a:xfrm>
          <a:prstGeom prst="rect">
            <a:avLst/>
          </a:prstGeom>
        </p:spPr>
      </p:pic>
      <p:pic>
        <p:nvPicPr>
          <p:cNvPr id="7" name="Picture 6" descr="Sunsh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66800" y="3240051"/>
            <a:ext cx="2277882" cy="22778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9" descr="Ear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3746437"/>
            <a:ext cx="951514" cy="940638"/>
          </a:xfrm>
          <a:prstGeom prst="rect">
            <a:avLst/>
          </a:prstGeom>
        </p:spPr>
      </p:pic>
      <p:pic>
        <p:nvPicPr>
          <p:cNvPr id="12" name="Picture 11" descr="Mars_Mong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267200"/>
            <a:ext cx="862534" cy="855284"/>
          </a:xfrm>
          <a:prstGeom prst="rect">
            <a:avLst/>
          </a:prstGeom>
        </p:spPr>
      </p:pic>
      <p:pic>
        <p:nvPicPr>
          <p:cNvPr id="8" name="Picture 7" descr="Murcury_Bud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4054012"/>
            <a:ext cx="455574" cy="449878"/>
          </a:xfrm>
          <a:prstGeom prst="rect">
            <a:avLst/>
          </a:prstGeom>
        </p:spPr>
      </p:pic>
      <p:pic>
        <p:nvPicPr>
          <p:cNvPr id="9" name="Picture 8" descr="Venus_Sukr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6510" y="4118256"/>
            <a:ext cx="861890" cy="8347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25019" y="1066800"/>
            <a:ext cx="6437981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বৃহস্পতি সূর্যের সবচেয়ে বড় গ্রহ। এখানে শুধু গ্যাস রয়েছে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এর কোনো কঠিন পৃষ্ঠ নেই।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6351" y="1295400"/>
            <a:ext cx="1524000" cy="584775"/>
            <a:chOff x="381000" y="5746532"/>
            <a:chExt cx="1295400" cy="584775"/>
          </a:xfrm>
        </p:grpSpPr>
        <p:sp>
          <p:nvSpPr>
            <p:cNvPr id="22" name="Freeform 21"/>
            <p:cNvSpPr/>
            <p:nvPr/>
          </p:nvSpPr>
          <p:spPr>
            <a:xfrm>
              <a:off x="381000" y="5791200"/>
              <a:ext cx="1295400" cy="457200"/>
            </a:xfrm>
            <a:custGeom>
              <a:avLst/>
              <a:gdLst>
                <a:gd name="connsiteX0" fmla="*/ 0 w 1353787"/>
                <a:gd name="connsiteY0" fmla="*/ 0 h 522514"/>
                <a:gd name="connsiteX1" fmla="*/ 1021278 w 1353787"/>
                <a:gd name="connsiteY1" fmla="*/ 23750 h 522514"/>
                <a:gd name="connsiteX2" fmla="*/ 1353787 w 1353787"/>
                <a:gd name="connsiteY2" fmla="*/ 261257 h 522514"/>
                <a:gd name="connsiteX3" fmla="*/ 973776 w 1353787"/>
                <a:gd name="connsiteY3" fmla="*/ 510639 h 522514"/>
                <a:gd name="connsiteX4" fmla="*/ 11875 w 1353787"/>
                <a:gd name="connsiteY4" fmla="*/ 522514 h 522514"/>
                <a:gd name="connsiteX5" fmla="*/ 0 w 1353787"/>
                <a:gd name="connsiteY5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3787" h="522514">
                  <a:moveTo>
                    <a:pt x="0" y="0"/>
                  </a:moveTo>
                  <a:lnTo>
                    <a:pt x="1021278" y="23750"/>
                  </a:lnTo>
                  <a:lnTo>
                    <a:pt x="1353787" y="261257"/>
                  </a:lnTo>
                  <a:lnTo>
                    <a:pt x="973776" y="510639"/>
                  </a:lnTo>
                  <a:lnTo>
                    <a:pt x="11875" y="52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3100" y="5746532"/>
              <a:ext cx="10617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বৃহস্পতি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29116" y="1320225"/>
            <a:ext cx="5852884" cy="52322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নেপচুনও ইউরেনাসের মত গ্যাস ও বরফ দিয়ে তৈরি।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9339" y="1047750"/>
            <a:ext cx="6481261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শনি গ্রহটি কেবল গ্যাস দিয়ে তৈরি। এটিকে ঘিরে কতগুলো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রিং বা আংটা রয়েছে।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70733" y="1295400"/>
            <a:ext cx="1752600" cy="584775"/>
            <a:chOff x="381000" y="5752307"/>
            <a:chExt cx="1295400" cy="584775"/>
          </a:xfrm>
        </p:grpSpPr>
        <p:sp>
          <p:nvSpPr>
            <p:cNvPr id="28" name="Freeform 27"/>
            <p:cNvSpPr/>
            <p:nvPr/>
          </p:nvSpPr>
          <p:spPr>
            <a:xfrm>
              <a:off x="381000" y="5791200"/>
              <a:ext cx="1295400" cy="457200"/>
            </a:xfrm>
            <a:custGeom>
              <a:avLst/>
              <a:gdLst>
                <a:gd name="connsiteX0" fmla="*/ 0 w 1353787"/>
                <a:gd name="connsiteY0" fmla="*/ 0 h 522514"/>
                <a:gd name="connsiteX1" fmla="*/ 1021278 w 1353787"/>
                <a:gd name="connsiteY1" fmla="*/ 23750 h 522514"/>
                <a:gd name="connsiteX2" fmla="*/ 1353787 w 1353787"/>
                <a:gd name="connsiteY2" fmla="*/ 261257 h 522514"/>
                <a:gd name="connsiteX3" fmla="*/ 973776 w 1353787"/>
                <a:gd name="connsiteY3" fmla="*/ 510639 h 522514"/>
                <a:gd name="connsiteX4" fmla="*/ 11875 w 1353787"/>
                <a:gd name="connsiteY4" fmla="*/ 522514 h 522514"/>
                <a:gd name="connsiteX5" fmla="*/ 0 w 1353787"/>
                <a:gd name="connsiteY5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3787" h="522514">
                  <a:moveTo>
                    <a:pt x="0" y="0"/>
                  </a:moveTo>
                  <a:lnTo>
                    <a:pt x="1021278" y="23750"/>
                  </a:lnTo>
                  <a:lnTo>
                    <a:pt x="1353787" y="261257"/>
                  </a:lnTo>
                  <a:lnTo>
                    <a:pt x="973776" y="510639"/>
                  </a:lnTo>
                  <a:lnTo>
                    <a:pt x="11875" y="52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7085" y="5752307"/>
              <a:ext cx="11529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ইউরেনাস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" name="Picture 29" descr="Jupiter_Brihospot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63434" y="5486400"/>
            <a:ext cx="1441966" cy="1369866"/>
          </a:xfrm>
          <a:prstGeom prst="rect">
            <a:avLst/>
          </a:prstGeom>
        </p:spPr>
      </p:pic>
      <p:pic>
        <p:nvPicPr>
          <p:cNvPr id="31" name="Picture 30" descr="Think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91000" y="2819400"/>
            <a:ext cx="695325" cy="695325"/>
          </a:xfrm>
          <a:prstGeom prst="rect">
            <a:avLst/>
          </a:prstGeom>
        </p:spPr>
      </p:pic>
      <p:pic>
        <p:nvPicPr>
          <p:cNvPr id="32" name="Picture 31" descr="Saturn_Shon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4722">
            <a:off x="4502061" y="6002257"/>
            <a:ext cx="2298470" cy="1080092"/>
          </a:xfrm>
          <a:prstGeom prst="rect">
            <a:avLst/>
          </a:prstGeom>
        </p:spPr>
      </p:pic>
      <p:pic>
        <p:nvPicPr>
          <p:cNvPr id="34" name="Picture 33" descr="Think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76875" y="2895600"/>
            <a:ext cx="695325" cy="6953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95839" y="1316057"/>
            <a:ext cx="1295400" cy="584775"/>
            <a:chOff x="381000" y="5746532"/>
            <a:chExt cx="1295400" cy="584775"/>
          </a:xfrm>
        </p:grpSpPr>
        <p:sp>
          <p:nvSpPr>
            <p:cNvPr id="19" name="Freeform 18"/>
            <p:cNvSpPr/>
            <p:nvPr/>
          </p:nvSpPr>
          <p:spPr>
            <a:xfrm>
              <a:off x="381000" y="5791200"/>
              <a:ext cx="1295400" cy="457200"/>
            </a:xfrm>
            <a:custGeom>
              <a:avLst/>
              <a:gdLst>
                <a:gd name="connsiteX0" fmla="*/ 0 w 1353787"/>
                <a:gd name="connsiteY0" fmla="*/ 0 h 522514"/>
                <a:gd name="connsiteX1" fmla="*/ 1021278 w 1353787"/>
                <a:gd name="connsiteY1" fmla="*/ 23750 h 522514"/>
                <a:gd name="connsiteX2" fmla="*/ 1353787 w 1353787"/>
                <a:gd name="connsiteY2" fmla="*/ 261257 h 522514"/>
                <a:gd name="connsiteX3" fmla="*/ 973776 w 1353787"/>
                <a:gd name="connsiteY3" fmla="*/ 510639 h 522514"/>
                <a:gd name="connsiteX4" fmla="*/ 11875 w 1353787"/>
                <a:gd name="connsiteY4" fmla="*/ 522514 h 522514"/>
                <a:gd name="connsiteX5" fmla="*/ 0 w 1353787"/>
                <a:gd name="connsiteY5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3787" h="522514">
                  <a:moveTo>
                    <a:pt x="0" y="0"/>
                  </a:moveTo>
                  <a:lnTo>
                    <a:pt x="1021278" y="23750"/>
                  </a:lnTo>
                  <a:lnTo>
                    <a:pt x="1353787" y="261257"/>
                  </a:lnTo>
                  <a:lnTo>
                    <a:pt x="973776" y="510639"/>
                  </a:lnTo>
                  <a:lnTo>
                    <a:pt x="11875" y="52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0809" y="5746532"/>
              <a:ext cx="6783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শনি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680483" y="1295400"/>
            <a:ext cx="4482317" cy="52322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ইউরেনাস গ্রহ গ্যাস ও বরফ দিয়ে তৈরি।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76516" y="1320225"/>
            <a:ext cx="1752600" cy="584775"/>
            <a:chOff x="381000" y="5752307"/>
            <a:chExt cx="1295400" cy="584775"/>
          </a:xfrm>
        </p:grpSpPr>
        <p:sp>
          <p:nvSpPr>
            <p:cNvPr id="37" name="Freeform 36"/>
            <p:cNvSpPr/>
            <p:nvPr/>
          </p:nvSpPr>
          <p:spPr>
            <a:xfrm>
              <a:off x="381000" y="5791200"/>
              <a:ext cx="1295400" cy="457200"/>
            </a:xfrm>
            <a:custGeom>
              <a:avLst/>
              <a:gdLst>
                <a:gd name="connsiteX0" fmla="*/ 0 w 1353787"/>
                <a:gd name="connsiteY0" fmla="*/ 0 h 522514"/>
                <a:gd name="connsiteX1" fmla="*/ 1021278 w 1353787"/>
                <a:gd name="connsiteY1" fmla="*/ 23750 h 522514"/>
                <a:gd name="connsiteX2" fmla="*/ 1353787 w 1353787"/>
                <a:gd name="connsiteY2" fmla="*/ 261257 h 522514"/>
                <a:gd name="connsiteX3" fmla="*/ 973776 w 1353787"/>
                <a:gd name="connsiteY3" fmla="*/ 510639 h 522514"/>
                <a:gd name="connsiteX4" fmla="*/ 11875 w 1353787"/>
                <a:gd name="connsiteY4" fmla="*/ 522514 h 522514"/>
                <a:gd name="connsiteX5" fmla="*/ 0 w 1353787"/>
                <a:gd name="connsiteY5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3787" h="522514">
                  <a:moveTo>
                    <a:pt x="0" y="0"/>
                  </a:moveTo>
                  <a:lnTo>
                    <a:pt x="1021278" y="23750"/>
                  </a:lnTo>
                  <a:lnTo>
                    <a:pt x="1353787" y="261257"/>
                  </a:lnTo>
                  <a:lnTo>
                    <a:pt x="973776" y="510639"/>
                  </a:lnTo>
                  <a:lnTo>
                    <a:pt x="11875" y="52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7085" y="5752307"/>
              <a:ext cx="768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নেপচুন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42"/>
          <p:cNvGrpSpPr/>
          <p:nvPr/>
        </p:nvGrpSpPr>
        <p:grpSpPr>
          <a:xfrm>
            <a:off x="6477000" y="5562600"/>
            <a:ext cx="961696" cy="1371600"/>
            <a:chOff x="6810704" y="3505200"/>
            <a:chExt cx="961696" cy="1371600"/>
          </a:xfrm>
        </p:grpSpPr>
        <p:pic>
          <p:nvPicPr>
            <p:cNvPr id="41" name="Picture 40" descr="Urenus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0704" y="3711116"/>
              <a:ext cx="961696" cy="961696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43" name="Oval 42"/>
            <p:cNvSpPr/>
            <p:nvPr/>
          </p:nvSpPr>
          <p:spPr>
            <a:xfrm>
              <a:off x="6844352" y="3505200"/>
              <a:ext cx="865496" cy="13716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Think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19875" y="3038475"/>
            <a:ext cx="695325" cy="695325"/>
          </a:xfrm>
          <a:prstGeom prst="rect">
            <a:avLst/>
          </a:prstGeom>
        </p:spPr>
      </p:pic>
      <p:pic>
        <p:nvPicPr>
          <p:cNvPr id="45" name="Picture 44" descr="Neptun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43800" y="5562600"/>
            <a:ext cx="1035266" cy="101505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6" name="Picture 45" descr="Think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48600" y="3124200"/>
            <a:ext cx="695325" cy="6953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90800" y="2057400"/>
            <a:ext cx="456887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সূর্যকে কেন্দ্র করে কতটি গ্রহ ঘুরছে?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0.00856 L 0.01632 -0.03588 L 0.02882 -0.06366 L 0.04132 -0.08588 L 0.05174 -0.10533 L 0.06632 -0.14144 L 0.07674 -0.17199 L 0.07882 -0.20255 L 0.07882 -0.23866 L 0.07049 -0.2831 L 0.06424 -0.29699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0.00162 L 0.03402 -0.07246 L 0.05486 -0.11065 L 0.06319 -0.14908 L 0.07569 -0.19051 L 0.08611 -0.23172 L 0.08611 -0.27292 L 0.07986 -0.29954 L 0.05902 -0.35232 " pathEditMode="relative" rAng="0" ptsTypes="AAAAAAA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0833 -0.0706 L 0.01805 -0.11296 L 0.02778 -0.1868 L 0.03073 -0.23264 L 0.03073 -0.28889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02083 -0.09167 L 0.02916 -0.11667 L 0.03541 -0.16111 L 0.03125 -0.19167 L 0.025 -0.22222 L 0.02708 -0.25278 L 0.01875 -0.28055 " pathEditMode="relative" ptsTypes="AAAAAA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25" grpId="0" animBg="1"/>
      <p:bldP spid="25" grpId="1" animBg="1"/>
      <p:bldP spid="35" grpId="0" animBg="1"/>
      <p:bldP spid="35" grpId="1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lu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057400"/>
            <a:ext cx="3174603" cy="3073016"/>
          </a:xfrm>
          <a:prstGeom prst="rect">
            <a:avLst/>
          </a:prstGeom>
          <a:effectLst/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381000"/>
            <a:ext cx="499527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সৌরজগতে আর কোনো গ্রহ ছিলো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0" y="838200"/>
            <a:ext cx="914400" cy="584775"/>
            <a:chOff x="3810000" y="838200"/>
            <a:chExt cx="914400" cy="584775"/>
          </a:xfrm>
        </p:grpSpPr>
        <p:sp>
          <p:nvSpPr>
            <p:cNvPr id="12" name="Line Callout 1 11"/>
            <p:cNvSpPr/>
            <p:nvPr/>
          </p:nvSpPr>
          <p:spPr>
            <a:xfrm>
              <a:off x="3810000" y="914400"/>
              <a:ext cx="914400" cy="457200"/>
            </a:xfrm>
            <a:prstGeom prst="borderCallout1">
              <a:avLst>
                <a:gd name="adj1" fmla="val 39440"/>
                <a:gd name="adj2" fmla="val 1562"/>
                <a:gd name="adj3" fmla="val 444397"/>
                <a:gd name="adj4" fmla="val -12315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86200" y="838200"/>
              <a:ext cx="788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প্লুটো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00902" y="1676400"/>
            <a:ext cx="468589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এর গায়ে কী আঘাতের চিহ্ন দেখা যায়?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0537" y="2438400"/>
            <a:ext cx="4682463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এর আকৃতি কী অন্য গ্রহের মত সম্পূর্ণ?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3352800"/>
            <a:ext cx="3352800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এটিকে গ্রহ বলা যাবে কী?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783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28600"/>
            <a:ext cx="5638800" cy="39655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6211" y="282714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266" y="4191000"/>
            <a:ext cx="661173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সৌরজগতের কোন গ্রহের সাথে আমাদের গ্রহের মিল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রয়েছে বলে তুমি মনে কর, এর স্বপক্ষে যুক্তি দেখাও।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066800"/>
            <a:ext cx="17540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228600"/>
            <a:ext cx="1279517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4"/>
          <p:cNvGrpSpPr/>
          <p:nvPr/>
        </p:nvGrpSpPr>
        <p:grpSpPr>
          <a:xfrm>
            <a:off x="762000" y="1534180"/>
            <a:ext cx="7119354" cy="2961620"/>
            <a:chOff x="824714" y="914400"/>
            <a:chExt cx="7119354" cy="2961620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914400"/>
              <a:ext cx="43861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প্লূটো সৌরজগতের গ্রহ নয়, কারণ-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0914" y="1371600"/>
              <a:ext cx="40703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এটি ক্ষুদ্র এবং গঠন অসম্পূর্ণ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9247" y="1905000"/>
              <a:ext cx="4947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এটি সূর্যের চারিদিকে ঘুরতে সক্ষম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4714" y="2362200"/>
              <a:ext cx="63129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 বর্তমানে এটি জ্যোতিষ্কের মত আচরণ করছে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38200" y="2895600"/>
              <a:ext cx="7105868" cy="980420"/>
              <a:chOff x="838200" y="3124200"/>
              <a:chExt cx="7105868" cy="98042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38200" y="3124200"/>
                <a:ext cx="291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নিচের কোনটি সঠিক?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5" name="Group 12"/>
              <p:cNvGrpSpPr/>
              <p:nvPr/>
            </p:nvGrpSpPr>
            <p:grpSpPr>
              <a:xfrm>
                <a:off x="914400" y="3581400"/>
                <a:ext cx="7029668" cy="523220"/>
                <a:chOff x="914400" y="3886200"/>
                <a:chExt cx="7029668" cy="523220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914400" y="3886200"/>
                  <a:ext cx="14013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(ক)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 , iii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91143" y="3886200"/>
                  <a:ext cx="12474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(খ)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343400" y="3886200"/>
                  <a:ext cx="18341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(গ)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, ii, iii 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477000" y="3886200"/>
                  <a:ext cx="14670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(ঘ)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ii , iii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sp>
        <p:nvSpPr>
          <p:cNvPr id="16" name="Freeform 15"/>
          <p:cNvSpPr/>
          <p:nvPr/>
        </p:nvSpPr>
        <p:spPr>
          <a:xfrm>
            <a:off x="882869" y="403860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15"/>
          <p:cNvGrpSpPr/>
          <p:nvPr/>
        </p:nvGrpSpPr>
        <p:grpSpPr>
          <a:xfrm>
            <a:off x="651229" y="1396425"/>
            <a:ext cx="7273571" cy="1270575"/>
            <a:chOff x="685800" y="990600"/>
            <a:chExt cx="7743868" cy="1270575"/>
          </a:xfrm>
        </p:grpSpPr>
        <p:sp>
          <p:nvSpPr>
            <p:cNvPr id="36" name="TextBox 35"/>
            <p:cNvSpPr txBox="1"/>
            <p:nvPr/>
          </p:nvSpPr>
          <p:spPr>
            <a:xfrm>
              <a:off x="685800" y="990600"/>
              <a:ext cx="5192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কোন গ্রহ গ্যাস ও বরফ দিয়ে গঠিত?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7" name="Group 12"/>
            <p:cNvGrpSpPr/>
            <p:nvPr/>
          </p:nvGrpSpPr>
          <p:grpSpPr>
            <a:xfrm>
              <a:off x="766169" y="1676400"/>
              <a:ext cx="7663499" cy="584775"/>
              <a:chOff x="994769" y="3886200"/>
              <a:chExt cx="7663499" cy="58477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94769" y="3886200"/>
                <a:ext cx="1559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(ক) মঙ্গল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994043" y="3886200"/>
                <a:ext cx="18770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(খ)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বৃহস্পতি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11169" y="3886200"/>
                <a:ext cx="12632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(গ) শনি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014569" y="3886200"/>
                <a:ext cx="16436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নেপচুন</a:t>
                </a:r>
                <a:endParaRPr lang="en-US" sz="32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2" name="Freeform 41"/>
          <p:cNvSpPr/>
          <p:nvPr/>
        </p:nvSpPr>
        <p:spPr>
          <a:xfrm>
            <a:off x="6366229" y="2234625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43" name="Group 15"/>
          <p:cNvGrpSpPr/>
          <p:nvPr/>
        </p:nvGrpSpPr>
        <p:grpSpPr>
          <a:xfrm>
            <a:off x="716814" y="3505200"/>
            <a:ext cx="7207986" cy="1270575"/>
            <a:chOff x="685800" y="990600"/>
            <a:chExt cx="7674042" cy="1270575"/>
          </a:xfrm>
        </p:grpSpPr>
        <p:sp>
          <p:nvSpPr>
            <p:cNvPr id="44" name="TextBox 43"/>
            <p:cNvSpPr txBox="1"/>
            <p:nvPr/>
          </p:nvSpPr>
          <p:spPr>
            <a:xfrm>
              <a:off x="685800" y="990600"/>
              <a:ext cx="535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সৌরজগতের সবচেয়ে বড় গ্রহ কোনটি?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5" name="Group 12"/>
            <p:cNvGrpSpPr/>
            <p:nvPr/>
          </p:nvGrpSpPr>
          <p:grpSpPr>
            <a:xfrm>
              <a:off x="766169" y="1676400"/>
              <a:ext cx="7593673" cy="584775"/>
              <a:chOff x="994769" y="3886200"/>
              <a:chExt cx="7593673" cy="58477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994769" y="3886200"/>
                <a:ext cx="1559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(ক) মঙ্গল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94043" y="3886200"/>
                <a:ext cx="18770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(খ)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বৃহস্পতি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311169" y="3886200"/>
                <a:ext cx="12632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(গ) শনি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014568" y="3886200"/>
                <a:ext cx="1573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পৃথিবী</a:t>
                </a:r>
                <a:endParaRPr lang="en-US" sz="32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0" name="Freeform 49"/>
          <p:cNvSpPr/>
          <p:nvPr/>
        </p:nvSpPr>
        <p:spPr>
          <a:xfrm>
            <a:off x="2621814" y="426720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9540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590800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97" y="1124075"/>
            <a:ext cx="3810000" cy="504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সুলতান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মাহমুদ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শিক্ষক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বিন্যাফৈর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বিন্যাফৈর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টাংগাইল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647296"/>
            <a:ext cx="2500645" cy="269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6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2427425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12শ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সৌরজগত ও আমাদের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-76200"/>
            <a:ext cx="9144000" cy="6934200"/>
            <a:chOff x="-457200" y="-76200"/>
            <a:chExt cx="9144000" cy="6934200"/>
          </a:xfrm>
        </p:grpSpPr>
        <p:pic>
          <p:nvPicPr>
            <p:cNvPr id="31" name="Picture 30" descr="Newsu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57200" y="-76200"/>
              <a:ext cx="9144000" cy="5143500"/>
            </a:xfrm>
            <a:prstGeom prst="rect">
              <a:avLst/>
            </a:prstGeom>
          </p:spPr>
        </p:pic>
        <p:pic>
          <p:nvPicPr>
            <p:cNvPr id="32" name="Picture 31" descr="Moonligh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57200" y="1143000"/>
              <a:ext cx="9144000" cy="5715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581400" y="3429000"/>
            <a:ext cx="4800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ছেলেটি আকাশের দিকে কী দেখাচ্ছে?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590800"/>
            <a:ext cx="2971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 কী পৃথিবীর মধ্যে?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0"/>
            <a:ext cx="9144000" cy="6705600"/>
            <a:chOff x="0" y="152400"/>
            <a:chExt cx="9144000" cy="6705600"/>
          </a:xfrm>
        </p:grpSpPr>
        <p:pic>
          <p:nvPicPr>
            <p:cNvPr id="29" name="Picture 28" descr="Moon i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52400"/>
              <a:ext cx="9144000" cy="5143500"/>
            </a:xfrm>
            <a:prstGeom prst="rect">
              <a:avLst/>
            </a:prstGeom>
          </p:spPr>
        </p:pic>
        <p:pic>
          <p:nvPicPr>
            <p:cNvPr id="30" name="Picture 29" descr="Moonlight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0" contrast="-20000"/>
            </a:blip>
            <a:stretch>
              <a:fillRect/>
            </a:stretch>
          </p:blipFill>
          <p:spPr>
            <a:xfrm flipH="1">
              <a:off x="0" y="1143000"/>
              <a:ext cx="9144000" cy="5715000"/>
            </a:xfrm>
            <a:prstGeom prst="rect">
              <a:avLst/>
            </a:prstGeom>
          </p:spPr>
        </p:pic>
        <p:pic>
          <p:nvPicPr>
            <p:cNvPr id="35" name="Picture 34" descr="Jupita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9881681">
              <a:off x="6770355" y="710314"/>
              <a:ext cx="1031974" cy="1272766"/>
            </a:xfrm>
            <a:prstGeom prst="rect">
              <a:avLst/>
            </a:prstGeom>
          </p:spPr>
        </p:pic>
        <p:pic>
          <p:nvPicPr>
            <p:cNvPr id="38" name="Picture 37" descr="Chan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9478" y="697210"/>
              <a:ext cx="1465996" cy="1450234"/>
            </a:xfrm>
            <a:prstGeom prst="rect">
              <a:avLst/>
            </a:prstGeom>
            <a:effectLst>
              <a:softEdge rad="127000"/>
            </a:effectLst>
          </p:spPr>
        </p:pic>
      </p:grpSp>
      <p:pic>
        <p:nvPicPr>
          <p:cNvPr id="14" name="Picture 13" descr="Boy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88463" y="3048000"/>
            <a:ext cx="1545337" cy="2888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81400" y="1676400"/>
            <a:ext cx="1295400" cy="2133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9705" y="1447800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রাতের আকাশে ঐটি কী?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3429000"/>
            <a:ext cx="3254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 কী পৃথিবীর ভিতরে?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323" y="2209800"/>
            <a:ext cx="6276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 সূর্য, চাঁদ, পৃথিবী কোথায় অবস্থান করছে?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6" descr="C:\WINDOWS\Application Data\Microsoft\Media Catalog\Downloaded Clips\cl5d\j023475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438400"/>
            <a:ext cx="1908175" cy="2133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NASAimpossible-0814-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8967888" cy="66810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3429000" y="1219200"/>
            <a:ext cx="27414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সৌরজগত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40895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387025"/>
            <a:ext cx="5257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সৌরজগতের গঠন বর্ণনা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063425"/>
            <a:ext cx="72390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সৌরজগতের গঠন কাঠামোর চিত্র অঙ্কন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25225"/>
            <a:ext cx="77724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সৌরজগতের সদস্যদের ভৌত বৈশিষ্ট্য তুলনা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sing Su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8839200" cy="4972050"/>
          </a:xfrm>
          <a:prstGeom prst="rect">
            <a:avLst/>
          </a:prstGeom>
        </p:spPr>
      </p:pic>
      <p:pic>
        <p:nvPicPr>
          <p:cNvPr id="4" name="Picture 3" descr="Rising Sun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8839200" cy="4972050"/>
          </a:xfrm>
          <a:prstGeom prst="rect">
            <a:avLst/>
          </a:prstGeom>
        </p:spPr>
      </p:pic>
      <p:pic>
        <p:nvPicPr>
          <p:cNvPr id="5" name="Picture 4" descr="Rising Sun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0"/>
            <a:ext cx="8839200" cy="4972050"/>
          </a:xfrm>
          <a:prstGeom prst="rect">
            <a:avLst/>
          </a:prstGeom>
        </p:spPr>
      </p:pic>
      <p:pic>
        <p:nvPicPr>
          <p:cNvPr id="6" name="Picture 5" descr="Rising Sun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52400"/>
            <a:ext cx="8839200" cy="4972050"/>
          </a:xfrm>
          <a:prstGeom prst="rect">
            <a:avLst/>
          </a:prstGeom>
        </p:spPr>
      </p:pic>
      <p:pic>
        <p:nvPicPr>
          <p:cNvPr id="7" name="Picture 6" descr="Rising Sun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152400"/>
            <a:ext cx="8839200" cy="4972050"/>
          </a:xfrm>
          <a:prstGeom prst="rect">
            <a:avLst/>
          </a:prstGeom>
        </p:spPr>
      </p:pic>
      <p:pic>
        <p:nvPicPr>
          <p:cNvPr id="8" name="Picture 7" descr="Rising Sun (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152400"/>
            <a:ext cx="8839200" cy="4972050"/>
          </a:xfrm>
          <a:prstGeom prst="rect">
            <a:avLst/>
          </a:prstGeom>
        </p:spPr>
      </p:pic>
      <p:pic>
        <p:nvPicPr>
          <p:cNvPr id="9" name="Picture 8" descr="Rising Sun (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152400"/>
            <a:ext cx="8839200" cy="4972050"/>
          </a:xfrm>
          <a:prstGeom prst="rect">
            <a:avLst/>
          </a:prstGeom>
        </p:spPr>
      </p:pic>
      <p:pic>
        <p:nvPicPr>
          <p:cNvPr id="10" name="Picture 9" descr="Rising Sun 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152400"/>
            <a:ext cx="8839200" cy="4972050"/>
          </a:xfrm>
          <a:prstGeom prst="rect">
            <a:avLst/>
          </a:prstGeom>
        </p:spPr>
      </p:pic>
      <p:pic>
        <p:nvPicPr>
          <p:cNvPr id="12" name="Picture 11" descr="Rising Sun (9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152400"/>
            <a:ext cx="8839200" cy="4972050"/>
          </a:xfrm>
          <a:prstGeom prst="rect">
            <a:avLst/>
          </a:prstGeom>
        </p:spPr>
      </p:pic>
      <p:pic>
        <p:nvPicPr>
          <p:cNvPr id="13" name="Picture 12" descr="Rising Sun (10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152400"/>
            <a:ext cx="8839200" cy="4972050"/>
          </a:xfrm>
          <a:prstGeom prst="rect">
            <a:avLst/>
          </a:prstGeom>
        </p:spPr>
      </p:pic>
      <p:pic>
        <p:nvPicPr>
          <p:cNvPr id="14" name="Picture 13" descr="Moonligh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825425"/>
            <a:ext cx="652294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সকাল থেকে দুপুর পর্যন্ত সূর্যটা কী এখানেই থাকবে?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7031" y="4800600"/>
            <a:ext cx="643156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তাহলে সূর্যটা কী এক প্রান্ত থেকে অন্য প্রান্তে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2600" y="228600"/>
            <a:ext cx="592822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প্রাচীন কালে দার্শনিক এরিস্টটল বিশ্বাস করতো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Gee_slideshow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914400"/>
            <a:ext cx="2667000" cy="3565408"/>
          </a:xfrm>
          <a:prstGeom prst="rect">
            <a:avLst/>
          </a:prstGeom>
          <a:effectLst>
            <a:softEdge rad="317500"/>
          </a:effectLst>
          <a:scene3d>
            <a:camera prst="perspectiveLeft"/>
            <a:lightRig rig="threePt" dir="t"/>
          </a:scene3d>
        </p:spPr>
      </p:pic>
      <p:pic>
        <p:nvPicPr>
          <p:cNvPr id="8" name="Picture 7" descr="Earth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375214"/>
            <a:ext cx="1131906" cy="1120586"/>
          </a:xfrm>
          <a:prstGeom prst="rect">
            <a:avLst/>
          </a:prstGeom>
        </p:spPr>
      </p:pic>
      <p:pic>
        <p:nvPicPr>
          <p:cNvPr id="9" name="Picture 8" descr="Su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8522" y="1854196"/>
            <a:ext cx="993634" cy="978730"/>
          </a:xfrm>
          <a:prstGeom prst="ellipse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248400" y="381000"/>
            <a:ext cx="2590800" cy="3925907"/>
            <a:chOff x="6096000" y="914400"/>
            <a:chExt cx="2590800" cy="3925907"/>
          </a:xfrm>
        </p:grpSpPr>
        <p:pic>
          <p:nvPicPr>
            <p:cNvPr id="12" name="Picture 11" descr="Nikolaus_Koperniku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914400"/>
              <a:ext cx="2590798" cy="301949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96000" y="3886200"/>
              <a:ext cx="2590800" cy="95410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কোপারনিকাস </a:t>
              </a:r>
            </a:p>
            <a:p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( ১৪৭৩ – ১৫৪৩ )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Flowchart: Summing Junction 14"/>
          <p:cNvSpPr/>
          <p:nvPr/>
        </p:nvSpPr>
        <p:spPr>
          <a:xfrm>
            <a:off x="838200" y="2209800"/>
            <a:ext cx="3429000" cy="3311652"/>
          </a:xfrm>
          <a:prstGeom prst="flowChartSummingJuncti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u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5366" y="1916870"/>
            <a:ext cx="993634" cy="978730"/>
          </a:xfrm>
          <a:prstGeom prst="ellipse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7" name="Picture 16" descr="200px-Rotating_earth_(larg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469070"/>
            <a:ext cx="1052348" cy="1072206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3276600" y="1167825"/>
            <a:ext cx="286328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পৃথিবীকেন্দ্রিক মডেল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8790" y="457200"/>
            <a:ext cx="239681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সূর্যকেন্দ্রিক মডেল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6419" y="4394819"/>
            <a:ext cx="3081181" cy="2082181"/>
            <a:chOff x="347819" y="4394819"/>
            <a:chExt cx="3081181" cy="2082181"/>
          </a:xfrm>
        </p:grpSpPr>
        <p:pic>
          <p:nvPicPr>
            <p:cNvPr id="20" name="Picture 19" descr="220px-Johannes_Kepler_1610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7800" y="4394819"/>
              <a:ext cx="1981200" cy="208218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7819" y="5181600"/>
              <a:ext cx="1099981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কেপলার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49420" y="4379728"/>
            <a:ext cx="3241980" cy="2097272"/>
            <a:chOff x="3869935" y="4379728"/>
            <a:chExt cx="3241980" cy="2097272"/>
          </a:xfrm>
        </p:grpSpPr>
        <p:pic>
          <p:nvPicPr>
            <p:cNvPr id="21" name="Picture 20" descr="galileo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9935" y="4379728"/>
              <a:ext cx="1975630" cy="209727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851634" y="5181600"/>
              <a:ext cx="1260281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গ্যালিলিও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608 -0.01111 C 0.09618 -0.01111 0.17951 0.09514 0.17951 0.22593 C 0.17951 0.35648 0.09618 0.46296 -0.00608 0.46296 C -0.10834 0.46296 -0.1915 0.35648 -0.1915 0.22593 C -0.1915 0.09514 -0.10834 -0.01111 -0.00608 -0.0111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C 0.08768 -3.33333E-6 0.1592 0.0919 0.1592 0.2051 C 0.1592 0.31852 0.08768 0.41111 -1.94444E-6 0.41111 C -0.0875 0.41111 -0.1585 0.31852 -0.1585 0.2051 C -0.1585 0.0919 -0.0875 -3.33333E-6 -1.94444E-6 -3.33333E-6 Z " pathEditMode="relative" rAng="0" ptsTypes="fffff">
                                      <p:cBhvr>
                                        <p:cTn id="6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8" grpId="0" animBg="1"/>
      <p:bldP spid="18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609600"/>
            <a:ext cx="4121641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দেখো আধুনিক সৌরজগত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33800" y="1828800"/>
          <a:ext cx="19812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1981200" cy="167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905000" y="2748218"/>
            <a:ext cx="2966784" cy="2966782"/>
            <a:chOff x="1529016" y="2167519"/>
            <a:chExt cx="2966784" cy="2966782"/>
          </a:xfrm>
        </p:grpSpPr>
        <p:pic>
          <p:nvPicPr>
            <p:cNvPr id="5" name="Picture 4" descr="Sunshi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9016" y="2167519"/>
              <a:ext cx="2966784" cy="2966782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8" name="Picture 7" descr="Mysun-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2073166" y="2682766"/>
              <a:ext cx="1905000" cy="1847850"/>
            </a:xfrm>
            <a:prstGeom prst="ellipse">
              <a:avLst/>
            </a:prstGeom>
            <a:effectLst>
              <a:softEdge rad="63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457200" y="838200"/>
            <a:ext cx="387798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 তাপ ও আলো ছড়াচ্ছে কেনো?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4191000" y="838200"/>
            <a:ext cx="4343400" cy="2438400"/>
            <a:chOff x="3708640" y="838200"/>
            <a:chExt cx="4343400" cy="2438400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3708640" y="1219200"/>
              <a:ext cx="1472960" cy="2057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05400" y="838200"/>
              <a:ext cx="294664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সূর্য একটি জ্বলন্ত গ্যাসপিণ্ড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772180"/>
            <a:ext cx="394691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সূর্যের ভিতরে কী কী গ্যাস রয়েছে?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1524000"/>
            <a:ext cx="3844322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হাইড্রোজেন, হিলিয়ামে রুপান্তরিত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হবার সময় প্রচুর শক্তি নির্গত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902" y="801082"/>
            <a:ext cx="5257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গ্যাসগুলো কীভাবে আলো ও তাপ উৎপন্ন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23"/>
          <p:cNvGrpSpPr/>
          <p:nvPr/>
        </p:nvGrpSpPr>
        <p:grpSpPr>
          <a:xfrm>
            <a:off x="4343400" y="838200"/>
            <a:ext cx="3955847" cy="2286000"/>
            <a:chOff x="4191000" y="1676400"/>
            <a:chExt cx="3955847" cy="2286000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4191000" y="2133600"/>
              <a:ext cx="1295400" cy="18288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10200" y="1676400"/>
              <a:ext cx="2736647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হাইড্রোজেন ও হিলিয়াম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14600" y="710625"/>
            <a:ext cx="409439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সৌরজগতের কেন্দ্রে কী রয়েছে?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</TotalTime>
  <Words>506</Words>
  <Application>Microsoft Office PowerPoint</Application>
  <PresentationFormat>On-screen Show (4:3)</PresentationFormat>
  <Paragraphs>118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B5K8N72</cp:lastModifiedBy>
  <cp:revision>736</cp:revision>
  <dcterms:created xsi:type="dcterms:W3CDTF">2014-12-10T13:23:59Z</dcterms:created>
  <dcterms:modified xsi:type="dcterms:W3CDTF">2020-02-14T14:30:07Z</dcterms:modified>
</cp:coreProperties>
</file>