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7" r:id="rId1"/>
  </p:sldMasterIdLst>
  <p:notesMasterIdLst>
    <p:notesMasterId r:id="rId2"/>
  </p:notesMasterIdLst>
  <p:sldIdLst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588" autoAdjust="0"/>
    <p:restoredTop sz="94662" autoAdjust="0"/>
  </p:normalViewPr>
  <p:slideViewPr>
    <p:cSldViewPr>
      <p:cViewPr varScale="1">
        <p:scale>
          <a:sx n="46" d="100"/>
          <a:sy n="46" d="100"/>
        </p:scale>
        <p:origin x="112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6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20213817-7007-496E-8F16-29ADE9764A84}" type="datetimeFigureOut">
              <a:rPr lang="en-US" smtClean="0"/>
            </a:fld>
            <a:endParaRPr lang="en-US"/>
          </a:p>
        </p:txBody>
      </p:sp>
      <p:sp>
        <p:nvSpPr>
          <p:cNvPr id="104866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6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F520B31D-AD93-4A10-8B2D-499E8F6DE182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1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59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5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9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8.gif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hyperlink" Target="mailto:fahimuzzaman91@gmail.com" TargetMode="Externa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 descr="photo.jp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0" y="1295400"/>
            <a:ext cx="9144000" cy="3413760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 descr="C:\Users\AZIZUL\Desktop\Siraj\254183894_9e983d6505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1219200" y="-36512"/>
            <a:ext cx="6324600" cy="4800600"/>
          </a:xfrm>
          <a:prstGeom prst="rect"/>
          <a:noFill/>
        </p:spPr>
      </p:pic>
      <p:sp>
        <p:nvSpPr>
          <p:cNvPr id="1048597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3899" y="5105400"/>
            <a:ext cx="5515202" cy="804862"/>
          </a:xfrm>
        </p:spPr>
        <p:txBody>
          <a:bodyPr>
            <a:noAutofit/>
          </a:bodyPr>
          <a:p>
            <a:r>
              <a:rPr dirty="0" sz="2800" lang="en-US" err="1" smtClean="0"/>
              <a:t>এটা</a:t>
            </a:r>
            <a:r>
              <a:rPr dirty="0" sz="2800" lang="en-US" smtClean="0"/>
              <a:t>  </a:t>
            </a:r>
            <a:r>
              <a:rPr dirty="0" sz="2800" lang="en-US" err="1" smtClean="0"/>
              <a:t>আহকাম</a:t>
            </a:r>
            <a:r>
              <a:rPr dirty="0" sz="2800" lang="en-US" smtClean="0"/>
              <a:t> </a:t>
            </a:r>
            <a:r>
              <a:rPr dirty="0" sz="2800" lang="en-US" err="1" smtClean="0"/>
              <a:t>না</a:t>
            </a:r>
            <a:r>
              <a:rPr dirty="0" sz="2800" lang="en-US" smtClean="0"/>
              <a:t> </a:t>
            </a:r>
            <a:r>
              <a:rPr dirty="0" sz="2800" lang="en-US" err="1" smtClean="0"/>
              <a:t>আরকানের</a:t>
            </a:r>
            <a:r>
              <a:rPr dirty="0" sz="2800" lang="en-US" smtClean="0"/>
              <a:t> </a:t>
            </a:r>
            <a:r>
              <a:rPr dirty="0" sz="2800" lang="en-US" err="1" smtClean="0"/>
              <a:t>প্রকার</a:t>
            </a:r>
            <a:endParaRPr dirty="0" sz="28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 descr="C:\Users\AZIZUL\Desktop\Siraj\index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685800" y="1676400"/>
            <a:ext cx="7238999" cy="4648199"/>
          </a:xfrm>
          <a:prstGeom prst="rect"/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6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ectangle 1"/>
          <p:cNvSpPr/>
          <p:nvPr/>
        </p:nvSpPr>
        <p:spPr>
          <a:xfrm>
            <a:off x="0" y="152400"/>
            <a:ext cx="9144000" cy="4091940"/>
          </a:xfrm>
          <a:prstGeom prst="rect"/>
        </p:spPr>
        <p:txBody>
          <a:bodyPr wrap="square">
            <a:spAutoFit/>
          </a:bodyPr>
          <a:p>
            <a:pPr algn="ctr"/>
            <a:endParaRPr dirty="0" sz="4000" lang="en-US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dirty="0" sz="4000" lang="en-US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4000" lang="bn-BD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dirty="0" sz="4000" lang="bn-IN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200" lang="en-US" err="1" smtClean="0">
                <a:latin typeface="NikoshBAN" pitchFamily="2" charset="0"/>
                <a:cs typeface="NikoshBAN" pitchFamily="2" charset="0"/>
              </a:rPr>
              <a:t>নামা</a:t>
            </a:r>
            <a:r>
              <a:rPr dirty="0" sz="3200" lang="bn-IN" smtClean="0">
                <a:latin typeface="NikoshBAN" pitchFamily="2" charset="0"/>
                <a:cs typeface="NikoshBAN" pitchFamily="2" charset="0"/>
              </a:rPr>
              <a:t>যের আহকাম কাকে বলে</a:t>
            </a:r>
            <a:endParaRPr dirty="0" sz="3200" lang="bn-BD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dirty="0" sz="4000" lang="en-US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dirty="0" sz="4000" lang="bn-IN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600" lang="bn-BD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নামা</a:t>
            </a:r>
            <a:r>
              <a:rPr dirty="0" sz="3200" lang="bn-IN" smtClean="0">
                <a:latin typeface="NikoshBAN" pitchFamily="2" charset="0"/>
                <a:cs typeface="NikoshBAN" pitchFamily="2" charset="0"/>
              </a:rPr>
              <a:t>য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 ফরজ</a:t>
            </a:r>
            <a:r>
              <a:rPr dirty="0" sz="3200" lang="bn-IN" smtClean="0">
                <a:latin typeface="NikoshBAN" pitchFamily="2" charset="0"/>
                <a:cs typeface="NikoshBAN" pitchFamily="2" charset="0"/>
              </a:rPr>
              <a:t> হওয়ার শর্ত গুলো </a:t>
            </a:r>
            <a:r>
              <a:rPr dirty="0" sz="3200" lang="en-US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dirty="0" sz="3200" lang="bn-IN" smtClean="0">
                <a:latin typeface="NikoshBAN" pitchFamily="2" charset="0"/>
                <a:cs typeface="NikoshBAN" pitchFamily="2" charset="0"/>
              </a:rPr>
              <a:t> কর</a:t>
            </a:r>
          </a:p>
        </p:txBody>
      </p:sp>
      <p:sp>
        <p:nvSpPr>
          <p:cNvPr id="1048587" name="Flowchart: Magnetic Disk 2"/>
          <p:cNvSpPr/>
          <p:nvPr/>
        </p:nvSpPr>
        <p:spPr>
          <a:xfrm>
            <a:off x="2941320" y="1522476"/>
            <a:ext cx="304800" cy="381000"/>
          </a:xfrm>
          <a:prstGeom prst="flowChartMagneticDis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88" name="Flowchart: Magnetic Disk 3"/>
          <p:cNvSpPr/>
          <p:nvPr/>
        </p:nvSpPr>
        <p:spPr>
          <a:xfrm>
            <a:off x="2941320" y="3200400"/>
            <a:ext cx="304800" cy="381000"/>
          </a:xfrm>
          <a:prstGeom prst="flowChartMagneticDis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3"/>
                                        <p:tgtEl>
                                          <p:spTgt spid="1048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0"/>
                                        <p:tgtEl>
                                          <p:spTgt spid="1048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dur="500" id="21"/>
                                        <p:tgtEl>
                                          <p:spTgt spid="1048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48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1"/>
          <p:cNvSpPr/>
          <p:nvPr/>
        </p:nvSpPr>
        <p:spPr>
          <a:xfrm>
            <a:off x="457201" y="685800"/>
            <a:ext cx="8077200" cy="2250441"/>
          </a:xfrm>
          <a:prstGeom prst="rect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algn="ctr"/>
            <a:r>
              <a:rPr b="1" dirty="0" sz="4000" lang="b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endParaRPr dirty="0" sz="2000" lang="bn-IN" u="sng" smtClean="0">
              <a:latin typeface="NikoshBAN" pitchFamily="2" charset="0"/>
              <a:cs typeface="NikoshBAN" pitchFamily="2" charset="0"/>
            </a:endParaRPr>
          </a:p>
          <a:p>
            <a:r>
              <a:rPr dirty="0" sz="2800" lang="b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নামাযের আহকাম ও আরকানের মধ্যে পার্থক্য কী</a:t>
            </a:r>
            <a:endParaRPr dirty="0" lang="bn-IN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dirty="0" sz="2800" lang="b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নামায শুদ্ধ হওয়ার ফরজ শর্ত কয়টি</a:t>
            </a:r>
          </a:p>
          <a:p>
            <a:r>
              <a:rPr dirty="0" sz="2800" lang="b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নামায</a:t>
            </a:r>
            <a:r>
              <a:rPr dirty="0" sz="28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dirty="0" sz="2800" lang="b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আরকানের ফরজ শর্ত কি কি?</a:t>
            </a:r>
            <a:endParaRPr dirty="0" sz="4400" lang="bn-BD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7"/>
                                        <p:tgtEl>
                                          <p:spTgt spid="104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5000" fill="hold" id="12"/>
                                        <p:tgtEl>
                                          <p:spTgt spid="1048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0" fill="hold" id="13"/>
                                        <p:tgtEl>
                                          <p:spTgt spid="1048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48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0"/>
                                        <p:tgtEl>
                                          <p:spTgt spid="1048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23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48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48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8"/>
                                        <p:tgtEl>
                                          <p:spTgt spid="1048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Rectangle 1"/>
          <p:cNvSpPr/>
          <p:nvPr/>
        </p:nvSpPr>
        <p:spPr>
          <a:xfrm>
            <a:off x="303835" y="1828800"/>
            <a:ext cx="8610600" cy="2136141"/>
          </a:xfrm>
          <a:prstGeom prst="rect"/>
        </p:spPr>
        <p:txBody>
          <a:bodyPr wrap="square">
            <a:spAutoFit/>
          </a:bodyPr>
          <a:p>
            <a:pPr algn="ctr"/>
            <a:r>
              <a:rPr b="1" dirty="0" sz="4000" lang="bn-BD" u="sng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বাড়</a:t>
            </a:r>
            <a:r>
              <a:rPr b="1" dirty="0" sz="4000" lang="bn-IN" u="sng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b="1" dirty="0" sz="4000" lang="bn-BD" u="sng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 কাজ</a:t>
            </a:r>
            <a:endParaRPr b="1" dirty="0" sz="4000" lang="bn-IN" u="sng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dirty="0" sz="3200" lang="en-US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নামা</a:t>
            </a:r>
            <a:r>
              <a:rPr dirty="0" sz="3200" lang="en-US" err="1" smtClean="0">
                <a:latin typeface="NikoshBAN" pitchFamily="2" charset="0"/>
                <a:cs typeface="NikoshBAN" pitchFamily="2" charset="0"/>
              </a:rPr>
              <a:t>যের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ও </a:t>
            </a:r>
            <a:r>
              <a:rPr dirty="0" sz="3200" lang="en-US" err="1" smtClean="0">
                <a:latin typeface="NikoshBAN" pitchFamily="2" charset="0"/>
                <a:cs typeface="NikoshBAN" pitchFamily="2" charset="0"/>
              </a:rPr>
              <a:t>মানসিক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উপকারিতা </a:t>
            </a:r>
            <a:r>
              <a:rPr dirty="0" sz="3200" lang="en-US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 কর 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7"/>
                                        <p:tgtEl>
                                          <p:spTgt spid="1048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ectangle 1"/>
          <p:cNvSpPr/>
          <p:nvPr/>
        </p:nvSpPr>
        <p:spPr>
          <a:xfrm>
            <a:off x="2791428" y="457200"/>
            <a:ext cx="3858228" cy="1399540"/>
          </a:xfrm>
          <a:prstGeom prst="rect"/>
        </p:spPr>
        <p:txBody>
          <a:bodyPr wrap="square">
            <a:spAutoFit/>
          </a:bodyPr>
          <a:p>
            <a:pPr algn="ctr"/>
            <a:r>
              <a:rPr dirty="0" sz="88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dirty="0" sz="8800" lang="en-US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0" name="Rectangle 2"/>
          <p:cNvSpPr/>
          <p:nvPr/>
        </p:nvSpPr>
        <p:spPr>
          <a:xfrm>
            <a:off x="1600200" y="1905000"/>
            <a:ext cx="6781800" cy="4953000"/>
          </a:xfrm>
          <a:prstGeom prst="rect"/>
          <a:blipFill>
            <a:blip xmlns:r="http://schemas.openxmlformats.org/officeDocument/2006/relationships"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1"/>
          <p:cNvPicPr>
            <a:picLocks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 bwMode="auto">
          <a:xfrm>
            <a:off x="457200" y="1752600"/>
            <a:ext cx="8077200" cy="4267200"/>
          </a:xfrm>
          <a:prstGeom prst="rect"/>
          <a:noFill/>
          <a:ln>
            <a:noFill/>
          </a:ln>
        </p:spPr>
      </p:pic>
      <p:sp>
        <p:nvSpPr>
          <p:cNvPr id="1048598" name="Rectangle 2"/>
          <p:cNvSpPr/>
          <p:nvPr/>
        </p:nvSpPr>
        <p:spPr>
          <a:xfrm>
            <a:off x="2362200" y="188383"/>
            <a:ext cx="4876800" cy="1513840"/>
          </a:xfrm>
          <a:prstGeom prst="rect"/>
        </p:spPr>
        <p:txBody>
          <a:bodyPr wrap="square">
            <a:spAutoFit/>
          </a:bodyPr>
          <a:p>
            <a:r>
              <a:rPr dirty="0" sz="9600" lang="bn-IN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dirty="0" sz="9600" lang="en-US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7"/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Rectangle 1"/>
          <p:cNvSpPr/>
          <p:nvPr/>
        </p:nvSpPr>
        <p:spPr>
          <a:xfrm>
            <a:off x="0" y="381000"/>
            <a:ext cx="9144000" cy="4371340"/>
          </a:xfrm>
          <a:prstGeom prst="rect"/>
        </p:spPr>
        <p:txBody>
          <a:bodyPr wrap="square">
            <a:spAutoFit/>
          </a:bodyPr>
          <a:p>
            <a:pPr algn="ctr"/>
            <a:r>
              <a:rPr dirty="0" sz="6000" lang="en-US" smtClean="0">
                <a:latin typeface="NikoshBAN" pitchFamily="2" charset="0"/>
                <a:cs typeface="NikoshBAN" pitchFamily="2" charset="0"/>
              </a:rPr>
              <a:t/>
            </a:r>
            <a:br>
              <a:rPr dirty="0" sz="6000" lang="en-US" smtClean="0">
                <a:latin typeface="NikoshBAN" pitchFamily="2" charset="0"/>
                <a:cs typeface="NikoshBAN" pitchFamily="2" charset="0"/>
              </a:rPr>
            </a:br>
            <a:r>
              <a:rPr dirty="0" sz="6000" lang="en-US" smtClean="0">
                <a:latin typeface="NikoshBAN" pitchFamily="2" charset="0"/>
                <a:cs typeface="NikoshBAN" pitchFamily="2" charset="0"/>
              </a:rPr>
              <a:t/>
            </a:r>
            <a:br>
              <a:rPr dirty="0" sz="6000" lang="en-US" smtClean="0">
                <a:latin typeface="NikoshBAN" pitchFamily="2" charset="0"/>
                <a:cs typeface="NikoshBAN" pitchFamily="2" charset="0"/>
              </a:rPr>
            </a:br>
            <a:r>
              <a:rPr dirty="0" sz="6000" lang="bn-BD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16600" lang="b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নামা</a:t>
            </a:r>
            <a:r>
              <a:rPr dirty="0" sz="166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</a:t>
            </a:r>
            <a:endParaRPr dirty="0" sz="16600" lang="en-US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extBox 10"/>
          <p:cNvSpPr txBox="1"/>
          <p:nvPr/>
        </p:nvSpPr>
        <p:spPr>
          <a:xfrm>
            <a:off x="4495800" y="4038600"/>
            <a:ext cx="4412493" cy="12852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800" lang="bn-BD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dirty="0" sz="2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dirty="0" sz="2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dirty="0" sz="2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dirty="0" sz="28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b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dirty="0" sz="2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dirty="0" sz="2800" lang="b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dirty="0" sz="2800" lang="en-US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dirty="0" sz="2400" lang="bn-BD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dirty="0" sz="2400" lang="b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 ও ন</a:t>
            </a:r>
            <a:r>
              <a:rPr dirty="0" sz="24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ৈতিক শিক্ষা</a:t>
            </a:r>
            <a:endParaRPr b="1" dirty="0" sz="2400" lang="bn-IN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800" lang="bn-BD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dirty="0" sz="2800" lang="bn-BD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dirty="0" sz="2800" lang="bn-BD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dirty="0" sz="2800" lang="bn-BD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dirty="0" sz="2800" lang="bn-BD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dirty="0" sz="2800" lang="bn-BD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altLang="bn-BD" dirty="0" sz="2800" lang="en-US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altLang="bn-BD" dirty="0" sz="2800" lang="en-US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2800" lang="bn-BD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altLang="bn-BD" dirty="0" sz="2800" lang="en-US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dirty="0" sz="2800" lang="bn-BD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1" name="TextBox 11"/>
          <p:cNvSpPr txBox="1"/>
          <p:nvPr/>
        </p:nvSpPr>
        <p:spPr>
          <a:xfrm>
            <a:off x="221227" y="3545083"/>
            <a:ext cx="4731773" cy="26060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3600" lang="en-US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মো:ফাহিম্জ্জামান</a:t>
            </a:r>
            <a:endParaRPr b="1" dirty="0" sz="3600" lang="en-US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dirty="0" sz="2800" lang="en-US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dirty="0" sz="2800" lang="en-US" err="1" smtClean="0">
                <a:latin typeface="NikoshBAN" pitchFamily="2" charset="0"/>
                <a:cs typeface="NikoshBAN" pitchFamily="2" charset="0"/>
              </a:rPr>
              <a:t>সিলাম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latin typeface="NikoshBAN" pitchFamily="2" charset="0"/>
                <a:cs typeface="NikoshBAN" pitchFamily="2" charset="0"/>
              </a:rPr>
              <a:t>পি.এল.বহুমুখী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dirty="0" sz="2800" lang="en-US" smtClean="0">
              <a:latin typeface="NikoshBAN" pitchFamily="2" charset="0"/>
              <a:cs typeface="NikoshBAN" pitchFamily="2" charset="0"/>
            </a:endParaRPr>
          </a:p>
          <a:p>
            <a:r>
              <a:rPr dirty="0" sz="2800" lang="en-US" err="1" smtClean="0">
                <a:latin typeface="NikoshBAN" pitchFamily="2" charset="0"/>
                <a:cs typeface="NikoshBAN" pitchFamily="2" charset="0"/>
              </a:rPr>
              <a:t>দক্ষিণ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latin typeface="NikoshBAN" pitchFamily="2" charset="0"/>
                <a:cs typeface="NikoshBAN" pitchFamily="2" charset="0"/>
              </a:rPr>
              <a:t>সুরমা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, </a:t>
            </a:r>
            <a:r>
              <a:rPr dirty="0" sz="2800" lang="en-US" err="1" smtClean="0">
                <a:latin typeface="NikoshBAN" pitchFamily="2" charset="0"/>
                <a:cs typeface="NikoshBAN" pitchFamily="2" charset="0"/>
              </a:rPr>
              <a:t>সিলেট</a:t>
            </a:r>
            <a:endParaRPr dirty="0" sz="2800" lang="en-US" smtClean="0">
              <a:latin typeface="NikoshBAN" pitchFamily="2" charset="0"/>
              <a:cs typeface="NikoshBAN" pitchFamily="2" charset="0"/>
            </a:endParaRPr>
          </a:p>
          <a:p>
            <a:r>
              <a:rPr dirty="0" sz="2000" lang="en-US" smtClean="0">
                <a:latin typeface="NikoshBAN" pitchFamily="2" charset="0"/>
                <a:cs typeface="NikoshBAN" pitchFamily="2" charset="0"/>
              </a:rPr>
              <a:t>ই-</a:t>
            </a:r>
            <a:r>
              <a:rPr dirty="0" sz="2000" lang="en-US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dirty="0" sz="2000" lang="en-US" smtClean="0">
                <a:latin typeface="NikoshBAN" pitchFamily="2" charset="0"/>
                <a:cs typeface="NikoshBAN" pitchFamily="2" charset="0"/>
              </a:rPr>
              <a:t> : </a:t>
            </a:r>
            <a:r>
              <a:rPr dirty="0" sz="2000" lang="en-US" smtClean="0">
                <a:latin typeface="Times New Roman" pitchFamily="18" charset="0"/>
                <a:cs typeface="Times New Roman" pitchFamily="18" charset="0"/>
                <a:hlinkClick r:id="rId1"/>
              </a:rPr>
              <a:t>fahimuzzaman91@gmail.com</a:t>
            </a:r>
            <a:endParaRPr dirty="0" sz="2000"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2" name="TextBox 13"/>
          <p:cNvSpPr txBox="1"/>
          <p:nvPr/>
        </p:nvSpPr>
        <p:spPr>
          <a:xfrm>
            <a:off x="2614822" y="48600"/>
            <a:ext cx="2892916" cy="10693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6600" lang="en-US" smtClean="0">
                <a:solidFill>
                  <a:srgbClr val="00B0F0"/>
                </a:solidFill>
              </a:rPr>
              <a:t>  </a:t>
            </a:r>
            <a:r>
              <a:rPr dirty="0" sz="4800" lang="en-US" err="1" smtClean="0">
                <a:solidFill>
                  <a:srgbClr val="00B0F0"/>
                </a:solidFill>
              </a:rPr>
              <a:t>পরিচিতি</a:t>
            </a:r>
            <a:endParaRPr dirty="0" sz="4800" lang="en-US">
              <a:solidFill>
                <a:srgbClr val="00B0F0"/>
              </a:solidFill>
            </a:endParaRPr>
          </a:p>
        </p:txBody>
      </p:sp>
      <p:pic>
        <p:nvPicPr>
          <p:cNvPr id="2097156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 bwMode="auto">
          <a:xfrm>
            <a:off x="2819400" y="1216451"/>
            <a:ext cx="2892916" cy="2208922"/>
          </a:xfrm>
          <a:prstGeom prst="rect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25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2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 build="p"/>
      <p:bldP spid="10486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Content Placeholder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4743580" y="12192"/>
            <a:ext cx="4389120" cy="2916936"/>
          </a:xfrm>
        </p:spPr>
      </p:pic>
      <p:pic>
        <p:nvPicPr>
          <p:cNvPr id="2097158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4743581" y="2929128"/>
            <a:ext cx="4377820" cy="3925824"/>
          </a:xfrm>
          <a:prstGeom prst="rect"/>
        </p:spPr>
      </p:pic>
      <p:pic>
        <p:nvPicPr>
          <p:cNvPr id="2097159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3" cstate="print"/>
          <a:stretch>
            <a:fillRect/>
          </a:stretch>
        </p:blipFill>
        <p:spPr>
          <a:xfrm>
            <a:off x="-12192" y="12192"/>
            <a:ext cx="4755771" cy="3112008"/>
          </a:xfrm>
          <a:prstGeom prst="rect"/>
        </p:spPr>
      </p:pic>
      <p:pic>
        <p:nvPicPr>
          <p:cNvPr id="2097160" name="Picture 7"/>
          <p:cNvPicPr>
            <a:picLocks noChangeAspect="1"/>
          </p:cNvPicPr>
          <p:nvPr/>
        </p:nvPicPr>
        <p:blipFill>
          <a:blip xmlns:r="http://schemas.openxmlformats.org/officeDocument/2006/relationships" r:embed="rId4" cstate="print"/>
          <a:stretch>
            <a:fillRect/>
          </a:stretch>
        </p:blipFill>
        <p:spPr>
          <a:xfrm>
            <a:off x="1990" y="3124200"/>
            <a:ext cx="4730292" cy="3730752"/>
          </a:xfrm>
          <a:prstGeom prst="rect"/>
        </p:spPr>
      </p:pic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Rectangle 1"/>
          <p:cNvSpPr/>
          <p:nvPr/>
        </p:nvSpPr>
        <p:spPr>
          <a:xfrm>
            <a:off x="30866" y="1295400"/>
            <a:ext cx="9144000" cy="2250441"/>
          </a:xfrm>
          <a:prstGeom prst="rect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algn="ctr"/>
            <a:r>
              <a:rPr dirty="0" sz="3600" lang="bn-IN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endParaRPr dirty="0" sz="2400" lang="bn-IN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dirty="0" sz="2400" lang="en-US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dirty="0" sz="2400" lang="en-US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dirty="0" sz="2400" lang="en-US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dirty="0" sz="2400" lang="en-US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dirty="0" sz="2400" lang="en-US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r>
              <a:rPr b="1" dirty="0" sz="2000" lang="bn-IN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b="1" dirty="0" sz="2000" lang="en-US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b="1" dirty="0" sz="2000" lang="en-US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আহকাম</a:t>
            </a:r>
            <a:r>
              <a:rPr b="1" dirty="0" sz="2000" lang="en-US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b="1" dirty="0" sz="2000" lang="en-US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আরকান</a:t>
            </a:r>
            <a:r>
              <a:rPr b="1" dirty="0" sz="2000" lang="en-US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bn-IN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কাকে </a:t>
            </a:r>
            <a:r>
              <a:rPr b="1" dirty="0" sz="2000" lang="en-US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b="1" dirty="0" sz="2000" lang="bn-IN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ে বর্ণনা করতে</a:t>
            </a:r>
            <a:r>
              <a:rPr b="1" dirty="0" sz="2000" lang="en-US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b="1" dirty="0" sz="2000" lang="bn-BD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2000" lang="bn-IN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নামা</a:t>
            </a:r>
            <a:r>
              <a:rPr b="1" dirty="0" sz="2000" lang="bn-BD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b="1" dirty="0" sz="2000" lang="en-US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ের</a:t>
            </a:r>
            <a:r>
              <a:rPr b="1" dirty="0" sz="2000" lang="en-US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ফরজ</a:t>
            </a:r>
            <a:r>
              <a:rPr b="1" dirty="0" sz="2000" lang="en-US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b="1" dirty="0" sz="2000" lang="en-US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b="1" dirty="0" sz="2000" lang="en-US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b="1" dirty="0" sz="2000" lang="en-US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b="1" dirty="0" sz="2000" lang="bn-IN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b="1" dirty="0" sz="2000" lang="bn-IN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নামায</a:t>
            </a:r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শুদ্ধ</a:t>
            </a:r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lang="en-US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b="1" dirty="0" sz="2000"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b="1" dirty="0" sz="2000" lang="bn-BD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5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6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7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22"/>
                                        <p:tgtEl>
                                          <p:spTgt spid="1048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mph" presetID="34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accel="50000" autoRev="1" decel="50000" dur="25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dur="125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28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29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dur="125" fill="hold" id="30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35"/>
                                        <p:tgtEl>
                                          <p:spTgt spid="1048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 txBox="1"/>
          <p:nvPr/>
        </p:nvSpPr>
        <p:spPr>
          <a:xfrm>
            <a:off x="21336" y="1010841"/>
            <a:ext cx="8991600" cy="1779238"/>
          </a:xfrm>
          <a:prstGeom prst="rect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 sz="3200" lang="bn-IN" smtClean="0"/>
              <a:t>নামাযের বাহিরে ও ভিতরে ১৩ টি ফরজ রয়েছে।</a:t>
            </a:r>
            <a:r>
              <a:rPr dirty="0" sz="3200" lang="en-US" smtClean="0"/>
              <a:t/>
            </a:r>
            <a:br>
              <a:rPr dirty="0" sz="3200" lang="en-US" smtClean="0"/>
            </a:br>
            <a:endParaRPr dirty="0" sz="3200" lang="en-US"/>
          </a:p>
        </p:txBody>
      </p:sp>
      <p:sp>
        <p:nvSpPr>
          <p:cNvPr id="1048610" name="Title 1"/>
          <p:cNvSpPr txBox="1"/>
          <p:nvPr/>
        </p:nvSpPr>
        <p:spPr>
          <a:xfrm>
            <a:off x="185928" y="2971800"/>
            <a:ext cx="8991600" cy="1779238"/>
          </a:xfrm>
          <a:prstGeom prst="rect"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>
            <a:srgbClr val="000000"/>
          </a:fontRef>
        </p:style>
        <p:txBody>
          <a:bodyPr>
            <a:norm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 sz="2800" lang="bn-IN"/>
              <a:t>নামাযের বাহিরের ফরজ গুলোকে আহকাম বলা হয়।</a:t>
            </a:r>
            <a:endParaRPr dirty="0" sz="2800" lang="en-US"/>
          </a:p>
          <a:p>
            <a:endParaRPr dirty="0" sz="2800" lang="bn-IN" smtClean="0"/>
          </a:p>
          <a:p>
            <a:r>
              <a:rPr dirty="0" sz="2800" lang="bn-IN" smtClean="0"/>
              <a:t>নামাযের </a:t>
            </a:r>
            <a:r>
              <a:rPr dirty="0" sz="2800" lang="bn-IN"/>
              <a:t>ভিতরের ফরজ গুলোকে আরকান বলা হয়। </a:t>
            </a:r>
            <a:endParaRPr dirty="0" sz="2800" lang="en-US"/>
          </a:p>
        </p:txBody>
      </p:sp>
      <p:sp>
        <p:nvSpPr>
          <p:cNvPr id="1048611" name="Right Arrow 3"/>
          <p:cNvSpPr/>
          <p:nvPr/>
        </p:nvSpPr>
        <p:spPr>
          <a:xfrm>
            <a:off x="393954" y="3013345"/>
            <a:ext cx="348996" cy="484632"/>
          </a:xfrm>
          <a:prstGeom prst="rightArrow">
            <a:avLst>
              <a:gd name="adj1" fmla="val 50000"/>
              <a:gd name="adj2" fmla="val 81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2" name="Right Arrow 4"/>
          <p:cNvSpPr/>
          <p:nvPr/>
        </p:nvSpPr>
        <p:spPr>
          <a:xfrm>
            <a:off x="364998" y="3861419"/>
            <a:ext cx="348996" cy="476615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3" name="Right Arrow 5"/>
          <p:cNvSpPr/>
          <p:nvPr/>
        </p:nvSpPr>
        <p:spPr>
          <a:xfrm rot="5400000">
            <a:off x="3689786" y="1952823"/>
            <a:ext cx="1189879" cy="484632"/>
          </a:xfrm>
          <a:prstGeom prst="rightArrow">
            <a:avLst>
              <a:gd name="adj1" fmla="val 50000"/>
              <a:gd name="adj2" fmla="val 81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2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9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p>
            <a:r>
              <a:rPr dirty="0" lang="bn-IN" smtClean="0"/>
              <a:t> </a:t>
            </a:r>
            <a:r>
              <a:rPr dirty="0" lang="bn-IN"/>
              <a:t>ফরজ </a:t>
            </a:r>
            <a:r>
              <a:rPr dirty="0" lang="bn-IN" smtClean="0"/>
              <a:t>আহকাম </a:t>
            </a:r>
            <a:r>
              <a:rPr dirty="0" lang="en-US" err="1" smtClean="0"/>
              <a:t>সমুহ</a:t>
            </a:r>
            <a:r>
              <a:rPr dirty="0" lang="bn-IN" smtClean="0"/>
              <a:t> </a:t>
            </a:r>
            <a:endParaRPr dirty="0" lang="en-US"/>
          </a:p>
        </p:txBody>
      </p:sp>
      <p:sp>
        <p:nvSpPr>
          <p:cNvPr id="1048620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6705600" cy="3429000"/>
          </a:xfrm>
        </p:spPr>
        <p:txBody>
          <a:bodyPr>
            <a:normAutofit fontScale="96875" lnSpcReduction="20000"/>
          </a:bodyPr>
          <a:p>
            <a:pPr algn="l"/>
            <a:r>
              <a:rPr dirty="0" lang="bn-IN">
                <a:solidFill>
                  <a:schemeClr val="tx1"/>
                </a:solidFill>
              </a:rPr>
              <a:t>১</a:t>
            </a:r>
            <a:r>
              <a:rPr dirty="0" lang="en-US">
                <a:solidFill>
                  <a:schemeClr val="tx1"/>
                </a:solidFill>
              </a:rPr>
              <a:t>) </a:t>
            </a:r>
            <a:r>
              <a:rPr dirty="0" lang="en-US" err="1">
                <a:solidFill>
                  <a:schemeClr val="tx1"/>
                </a:solidFill>
              </a:rPr>
              <a:t>শরীর</a:t>
            </a: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en-US" err="1">
                <a:solidFill>
                  <a:schemeClr val="tx1"/>
                </a:solidFill>
              </a:rPr>
              <a:t>পাক</a:t>
            </a:r>
            <a:endParaRPr dirty="0" lang="en-US">
              <a:solidFill>
                <a:schemeClr val="tx1"/>
              </a:solidFill>
            </a:endParaRPr>
          </a:p>
          <a:p>
            <a:pPr algn="l"/>
            <a:r>
              <a:rPr dirty="0" lang="en-US">
                <a:solidFill>
                  <a:schemeClr val="tx1"/>
                </a:solidFill>
              </a:rPr>
              <a:t>২) </a:t>
            </a:r>
            <a:r>
              <a:rPr dirty="0" lang="en-US" err="1">
                <a:solidFill>
                  <a:schemeClr val="tx1"/>
                </a:solidFill>
              </a:rPr>
              <a:t>কাপড়</a:t>
            </a: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en-US" err="1">
                <a:solidFill>
                  <a:schemeClr val="tx1"/>
                </a:solidFill>
              </a:rPr>
              <a:t>পাক</a:t>
            </a:r>
            <a:endParaRPr dirty="0" lang="en-US">
              <a:solidFill>
                <a:schemeClr val="tx1"/>
              </a:solidFill>
            </a:endParaRPr>
          </a:p>
          <a:p>
            <a:pPr algn="l"/>
            <a:r>
              <a:rPr dirty="0" lang="en-US">
                <a:solidFill>
                  <a:schemeClr val="tx1"/>
                </a:solidFill>
              </a:rPr>
              <a:t>৩) </a:t>
            </a:r>
            <a:r>
              <a:rPr dirty="0" lang="en-US" err="1">
                <a:solidFill>
                  <a:schemeClr val="tx1"/>
                </a:solidFill>
              </a:rPr>
              <a:t>নামাযের</a:t>
            </a: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bn-IN">
                <a:solidFill>
                  <a:schemeClr val="tx1"/>
                </a:solidFill>
              </a:rPr>
              <a:t>জায়গা </a:t>
            </a:r>
            <a:r>
              <a:rPr dirty="0" lang="en-US" err="1">
                <a:solidFill>
                  <a:schemeClr val="tx1"/>
                </a:solidFill>
              </a:rPr>
              <a:t>পাক</a:t>
            </a:r>
            <a:endParaRPr dirty="0" lang="en-US">
              <a:solidFill>
                <a:schemeClr val="tx1"/>
              </a:solidFill>
            </a:endParaRPr>
          </a:p>
          <a:p>
            <a:pPr algn="l"/>
            <a:r>
              <a:rPr dirty="0" lang="en-US">
                <a:solidFill>
                  <a:schemeClr val="tx1"/>
                </a:solidFill>
              </a:rPr>
              <a:t>৪) </a:t>
            </a:r>
            <a:r>
              <a:rPr dirty="0" lang="bn-IN">
                <a:solidFill>
                  <a:schemeClr val="tx1"/>
                </a:solidFill>
              </a:rPr>
              <a:t>ছ</a:t>
            </a:r>
            <a:r>
              <a:rPr dirty="0" lang="en-US" err="1">
                <a:solidFill>
                  <a:schemeClr val="tx1"/>
                </a:solidFill>
              </a:rPr>
              <a:t>তর</a:t>
            </a: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en-US" err="1">
                <a:solidFill>
                  <a:schemeClr val="tx1"/>
                </a:solidFill>
              </a:rPr>
              <a:t>ঢাকা</a:t>
            </a:r>
            <a:r>
              <a:rPr dirty="0" lang="en-US">
                <a:solidFill>
                  <a:schemeClr val="tx1"/>
                </a:solidFill>
              </a:rPr>
              <a:t>(</a:t>
            </a:r>
            <a:r>
              <a:rPr dirty="0" lang="bn-IN">
                <a:solidFill>
                  <a:schemeClr val="tx1"/>
                </a:solidFill>
              </a:rPr>
              <a:t>শরীর </a:t>
            </a:r>
            <a:r>
              <a:rPr dirty="0" lang="en-US" err="1">
                <a:solidFill>
                  <a:schemeClr val="tx1"/>
                </a:solidFill>
              </a:rPr>
              <a:t>আবৃত</a:t>
            </a: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en-US" err="1">
                <a:solidFill>
                  <a:schemeClr val="tx1"/>
                </a:solidFill>
              </a:rPr>
              <a:t>রা</a:t>
            </a:r>
            <a:r>
              <a:rPr dirty="0" lang="bn-IN">
                <a:solidFill>
                  <a:schemeClr val="tx1"/>
                </a:solidFill>
              </a:rPr>
              <a:t>খা</a:t>
            </a:r>
            <a:r>
              <a:rPr dirty="0" lang="en-US">
                <a:solidFill>
                  <a:schemeClr val="tx1"/>
                </a:solidFill>
              </a:rPr>
              <a:t>)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৫) </a:t>
            </a:r>
            <a:r>
              <a:rPr dirty="0" lang="en-US" err="1">
                <a:solidFill>
                  <a:schemeClr val="tx1"/>
                </a:solidFill>
              </a:rPr>
              <a:t>কেবলামুখী</a:t>
            </a: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en-US" err="1">
                <a:solidFill>
                  <a:schemeClr val="tx1"/>
                </a:solidFill>
              </a:rPr>
              <a:t>হয়া</a:t>
            </a:r>
            <a:r>
              <a:rPr dirty="0" lang="en-US">
                <a:solidFill>
                  <a:schemeClr val="tx1"/>
                </a:solidFill>
              </a:rPr>
              <a:t>( </a:t>
            </a:r>
            <a:r>
              <a:rPr dirty="0" lang="en-US" err="1">
                <a:solidFill>
                  <a:schemeClr val="tx1"/>
                </a:solidFill>
              </a:rPr>
              <a:t>দাড়ানো</a:t>
            </a:r>
            <a:r>
              <a:rPr dirty="0" lang="en-US">
                <a:solidFill>
                  <a:schemeClr val="tx1"/>
                </a:solidFill>
              </a:rPr>
              <a:t>) 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৬) </a:t>
            </a:r>
            <a:r>
              <a:rPr dirty="0" lang="en-US" err="1">
                <a:solidFill>
                  <a:schemeClr val="tx1"/>
                </a:solidFill>
              </a:rPr>
              <a:t>নিয়ত</a:t>
            </a: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en-US" err="1">
                <a:solidFill>
                  <a:schemeClr val="tx1"/>
                </a:solidFill>
              </a:rPr>
              <a:t>করা</a:t>
            </a:r>
            <a:r>
              <a:rPr dirty="0" lang="en-US">
                <a:solidFill>
                  <a:schemeClr val="tx1"/>
                </a:solidFill>
              </a:rPr>
              <a:t> 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৭) </a:t>
            </a:r>
            <a:r>
              <a:rPr dirty="0" lang="en-US" err="1">
                <a:solidFill>
                  <a:schemeClr val="tx1"/>
                </a:solidFill>
              </a:rPr>
              <a:t>ওয়াক্ত</a:t>
            </a: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en-US" err="1">
                <a:solidFill>
                  <a:schemeClr val="tx1"/>
                </a:solidFill>
              </a:rPr>
              <a:t>মত</a:t>
            </a: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en-US" err="1">
                <a:solidFill>
                  <a:schemeClr val="tx1"/>
                </a:solidFill>
              </a:rPr>
              <a:t>নামায</a:t>
            </a:r>
            <a:r>
              <a:rPr dirty="0" lang="en-US">
                <a:solidFill>
                  <a:schemeClr val="tx1"/>
                </a:solidFill>
              </a:rPr>
              <a:t> </a:t>
            </a:r>
            <a:r>
              <a:rPr dirty="0" lang="en-US" err="1">
                <a:solidFill>
                  <a:schemeClr val="tx1"/>
                </a:solidFill>
              </a:rPr>
              <a:t>পড়া</a:t>
            </a:r>
            <a:endParaRPr dirty="0" lang="en-US">
              <a:solidFill>
                <a:schemeClr val="tx1"/>
              </a:solidFill>
            </a:endParaRPr>
          </a:p>
          <a:p>
            <a:endParaRPr dirty="0" lang="en-US"/>
          </a:p>
        </p:txBody>
      </p:sp>
      <p:sp>
        <p:nvSpPr>
          <p:cNvPr id="1048621" name="4-Point Star 3"/>
          <p:cNvSpPr/>
          <p:nvPr/>
        </p:nvSpPr>
        <p:spPr>
          <a:xfrm>
            <a:off x="1524000" y="963612"/>
            <a:ext cx="457200" cy="609600"/>
          </a:xfrm>
          <a:prstGeom prst="star4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2" name="4-Point Star 4"/>
          <p:cNvSpPr/>
          <p:nvPr/>
        </p:nvSpPr>
        <p:spPr>
          <a:xfrm>
            <a:off x="7327392" y="963612"/>
            <a:ext cx="457200" cy="609600"/>
          </a:xfrm>
          <a:prstGeom prst="star4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9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4"/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19"/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0"/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3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0"/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45"/>
                                        <p:tgtEl>
                                          <p:spTgt spid="1048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id="48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455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455" fill="hold" id="51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55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156" fill="hold" id="53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36" fill="hold" id="54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dirty="0" sz="2800" lang="bn-IN" smtClean="0"/>
              <a:t> ফরজ আরকান</a:t>
            </a:r>
            <a:r>
              <a:rPr dirty="0" sz="2800" lang="en-US" smtClean="0"/>
              <a:t> </a:t>
            </a:r>
            <a:r>
              <a:rPr dirty="0" sz="2800" lang="en-US" err="1" smtClean="0"/>
              <a:t>সমুহ</a:t>
            </a:r>
            <a:r>
              <a:rPr dirty="0" sz="2800" lang="bn-IN" smtClean="0"/>
              <a:t> </a:t>
            </a:r>
            <a:r>
              <a:rPr dirty="0" sz="2800" lang="en-US"/>
              <a:t/>
            </a:r>
            <a:br>
              <a:rPr dirty="0" sz="2800" lang="en-US"/>
            </a:br>
            <a:endParaRPr dirty="0" sz="280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en-US"/>
              <a:t> </a:t>
            </a:r>
          </a:p>
          <a:p>
            <a:r>
              <a:rPr dirty="0" sz="2000" lang="bn-IN"/>
              <a:t>১</a:t>
            </a:r>
            <a:r>
              <a:rPr dirty="0" sz="2000" lang="en-US"/>
              <a:t>) </a:t>
            </a:r>
            <a:r>
              <a:rPr dirty="0" sz="2000" lang="bn-IN"/>
              <a:t>তাকবিরে তাহরিমা বলে নামায শুরু করা </a:t>
            </a:r>
            <a:r>
              <a:rPr dirty="0" sz="2000" lang="en-US"/>
              <a:t>(</a:t>
            </a:r>
            <a:r>
              <a:rPr dirty="0" sz="2000" lang="bn-IN"/>
              <a:t>আল্লাহু আকবার বলা</a:t>
            </a:r>
            <a:r>
              <a:rPr dirty="0" sz="2000" lang="en-US"/>
              <a:t>)</a:t>
            </a:r>
          </a:p>
          <a:p>
            <a:r>
              <a:rPr dirty="0" sz="2000" lang="bn-IN"/>
              <a:t>২</a:t>
            </a:r>
            <a:r>
              <a:rPr dirty="0" sz="2000" lang="en-US"/>
              <a:t>) </a:t>
            </a:r>
            <a:r>
              <a:rPr dirty="0" sz="2000" lang="bn-IN"/>
              <a:t>কেয়াম বা দাড়ানো</a:t>
            </a:r>
            <a:endParaRPr dirty="0" sz="2000" lang="en-US"/>
          </a:p>
          <a:p>
            <a:r>
              <a:rPr dirty="0" sz="2000" lang="bn-IN"/>
              <a:t>৩</a:t>
            </a:r>
            <a:r>
              <a:rPr dirty="0" sz="2000" lang="en-US"/>
              <a:t>) </a:t>
            </a:r>
            <a:r>
              <a:rPr dirty="0" sz="2000" lang="bn-IN"/>
              <a:t>কেরাত পড়া</a:t>
            </a:r>
            <a:endParaRPr dirty="0" sz="2000" lang="en-US"/>
          </a:p>
          <a:p>
            <a:r>
              <a:rPr dirty="0" sz="2000" lang="bn-IN"/>
              <a:t>৪</a:t>
            </a:r>
            <a:r>
              <a:rPr dirty="0" sz="2000" lang="en-US"/>
              <a:t>)  </a:t>
            </a:r>
            <a:r>
              <a:rPr dirty="0" sz="2000" lang="bn-IN"/>
              <a:t>রুকু করা </a:t>
            </a:r>
            <a:endParaRPr dirty="0" sz="2000" lang="en-US"/>
          </a:p>
          <a:p>
            <a:r>
              <a:rPr dirty="0" sz="2000" lang="bn-IN"/>
              <a:t>৫</a:t>
            </a:r>
            <a:r>
              <a:rPr dirty="0" sz="2000" lang="en-US"/>
              <a:t>) </a:t>
            </a:r>
            <a:r>
              <a:rPr dirty="0" sz="2000" lang="bn-IN"/>
              <a:t>সেজদা করা</a:t>
            </a:r>
            <a:endParaRPr dirty="0" sz="2000" lang="en-US"/>
          </a:p>
          <a:p>
            <a:r>
              <a:rPr dirty="0" sz="2000" lang="bn-IN"/>
              <a:t>৬</a:t>
            </a:r>
            <a:r>
              <a:rPr dirty="0" sz="2000" lang="en-US"/>
              <a:t>) </a:t>
            </a:r>
            <a:r>
              <a:rPr dirty="0" sz="2000" lang="bn-IN"/>
              <a:t>নামজে শেষ বৈঠকে বসা </a:t>
            </a:r>
            <a:endParaRPr dirty="0" sz="2000" lang="en-US"/>
          </a:p>
        </p:txBody>
      </p:sp>
      <p:sp>
        <p:nvSpPr>
          <p:cNvPr id="1048625" name="4-Point Star 3"/>
          <p:cNvSpPr/>
          <p:nvPr/>
        </p:nvSpPr>
        <p:spPr>
          <a:xfrm>
            <a:off x="2362200" y="457200"/>
            <a:ext cx="457200" cy="304800"/>
          </a:xfrm>
          <a:prstGeom prst="star4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6" name="4-Point Star 4"/>
          <p:cNvSpPr/>
          <p:nvPr/>
        </p:nvSpPr>
        <p:spPr>
          <a:xfrm>
            <a:off x="6477000" y="457200"/>
            <a:ext cx="457200" cy="304800"/>
          </a:xfrm>
          <a:prstGeom prst="star4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mph" presetID="34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accel="50000" autoRev="1" decel="50000" dur="25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dur="125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15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16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dur="125" fill="hold" id="17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mph" presetID="2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dur="500" fill="hold" id="21"/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dur="500" fill="hold" id="22"/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dur="500" fill="hold" id="23"/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calcmode="lin" to="1.5" valueType="num">
                                      <p:cBhvr override="childStyle">
                                        <p:cTn dur="500" fill="hold" id="24"/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28"/>
                                        <p:tgtEl>
                                          <p:spTgt spid="104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mph" presetID="2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dur="500" fill="hold" id="32"/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dur="500" fill="hold" id="33"/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dur="500" fill="hold" id="34"/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calcmode="lin" to="1.5" valueType="num">
                                      <p:cBhvr override="childStyle">
                                        <p:cTn dur="500" fill="hold" id="35"/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2000" id="40"/>
                                        <p:tgtEl>
                                          <p:spTgt spid="104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5"/>
                                        <p:tgtEl>
                                          <p:spTgt spid="10486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0486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0486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Kazi Al-Fami</dc:creator>
  <cp:lastModifiedBy>Fahim</cp:lastModifiedBy>
  <dcterms:created xsi:type="dcterms:W3CDTF">2006-08-15T12:00:00Z</dcterms:created>
  <dcterms:modified xsi:type="dcterms:W3CDTF">2020-02-13T19:01:45Z</dcterms:modified>
</cp:coreProperties>
</file>