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73" r:id="rId2"/>
    <p:sldId id="265" r:id="rId3"/>
    <p:sldId id="257" r:id="rId4"/>
    <p:sldId id="264" r:id="rId5"/>
    <p:sldId id="256" r:id="rId6"/>
    <p:sldId id="259" r:id="rId7"/>
    <p:sldId id="260" r:id="rId8"/>
    <p:sldId id="261" r:id="rId9"/>
    <p:sldId id="262" r:id="rId10"/>
    <p:sldId id="258" r:id="rId11"/>
    <p:sldId id="266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99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3CBCA-1718-4ED2-81A2-2D25938C7423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B98F8-381D-4991-BBCB-A41C33C04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98F8-381D-4991-BBCB-A41C33C044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8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98F8-381D-4991-BBCB-A41C33C044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49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98F8-381D-4991-BBCB-A41C33C044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49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2CE47F4-27D8-47AE-AB9B-057CDD28351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2CE47F4-27D8-47AE-AB9B-057CDD28351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2CE47F4-27D8-47AE-AB9B-057CDD28351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2CE47F4-27D8-47AE-AB9B-057CDD28351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2CE47F4-27D8-47AE-AB9B-057CDD28351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2CE47F4-27D8-47AE-AB9B-057CDD28351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2CE47F4-27D8-47AE-AB9B-057CDD28351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2CE47F4-27D8-47AE-AB9B-057CDD28351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2CE47F4-27D8-47AE-AB9B-057CDD28351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382000" cy="2590800"/>
          </a:xfrm>
          <a:solidFill>
            <a:schemeClr val="accent2"/>
          </a:solidFill>
          <a:ln>
            <a:solidFill>
              <a:srgbClr val="FF0000"/>
            </a:solidFill>
          </a:ln>
        </p:spPr>
        <p:txBody>
          <a:bodyPr/>
          <a:lstStyle/>
          <a:p>
            <a:pPr marL="64008" indent="0">
              <a:buNone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মোঃ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জাবের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হোসাইন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pPr marL="64008" indent="0">
              <a:buNone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সিনিয়র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শিক্ষক</a:t>
            </a:r>
          </a:p>
          <a:p>
            <a:pPr marL="64008" indent="0">
              <a:buNone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চাতল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বাগহাটা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স্কুল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ও কলেজ,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কটিয়াদী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429000"/>
            <a:ext cx="3089487" cy="3124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68865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3352799" y="2971800"/>
            <a:ext cx="13231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276600" y="3043535"/>
            <a:ext cx="1475509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13,000.00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96200" y="3043535"/>
            <a:ext cx="14478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8,000.00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043444"/>
            <a:ext cx="1371600" cy="3855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7696199" y="3073523"/>
            <a:ext cx="1454727" cy="4316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eft-Right Arrow 2"/>
          <p:cNvSpPr/>
          <p:nvPr/>
        </p:nvSpPr>
        <p:spPr>
          <a:xfrm>
            <a:off x="4925290" y="2900066"/>
            <a:ext cx="2618510" cy="681334"/>
          </a:xfrm>
          <a:prstGeom prst="left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9144000" cy="95410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#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নিচের খতিয়ান হিসাব দুটির উভয়দিকের যোগফলের পার্থক্য থেকে কী বোঝা যায়?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7765473" y="2971800"/>
            <a:ext cx="13785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687291" y="3043535"/>
            <a:ext cx="109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utonnyMJ" pitchFamily="2" charset="0"/>
              </a:rPr>
              <a:t>‡</a:t>
            </a:r>
            <a:r>
              <a:rPr lang="en-US" sz="2400" b="1" dirty="0" err="1" smtClean="0">
                <a:latin typeface="SutonnyMJ" pitchFamily="2" charset="0"/>
              </a:rPr>
              <a:t>hvMdj</a:t>
            </a:r>
            <a:endParaRPr lang="en-US" b="1" dirty="0">
              <a:latin typeface="SutonnyMJ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57600" y="1076980"/>
            <a:ext cx="21336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2800" dirty="0">
                <a:latin typeface="NikoshBAN" pitchFamily="2" charset="0"/>
                <a:cs typeface="NikoshBAN" pitchFamily="2" charset="0"/>
              </a:rPr>
              <a:t>নগদান হিসাব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200" y="1076980"/>
            <a:ext cx="1316182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2800" dirty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72400" y="1076980"/>
            <a:ext cx="1281545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2800" dirty="0">
                <a:latin typeface="NikoshBAN" pitchFamily="2" charset="0"/>
                <a:cs typeface="NikoshBAN" pitchFamily="2" charset="0"/>
              </a:rPr>
              <a:t>ক্রেডিট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55418" y="3962400"/>
            <a:ext cx="8998527" cy="533400"/>
            <a:chOff x="55418" y="2337375"/>
            <a:chExt cx="8998527" cy="533400"/>
          </a:xfrm>
        </p:grpSpPr>
        <p:sp>
          <p:nvSpPr>
            <p:cNvPr id="34" name="TextBox 33"/>
            <p:cNvSpPr txBox="1"/>
            <p:nvPr/>
          </p:nvSpPr>
          <p:spPr>
            <a:xfrm>
              <a:off x="3657600" y="2337375"/>
              <a:ext cx="2133600" cy="52322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ব্যাংক হি.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418" y="2347555"/>
              <a:ext cx="1316182" cy="52322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2800" dirty="0">
                  <a:latin typeface="NikoshBAN" pitchFamily="2" charset="0"/>
                  <a:cs typeface="NikoshBAN" pitchFamily="2" charset="0"/>
                </a:rPr>
                <a:t>ডেবিট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772400" y="2347555"/>
              <a:ext cx="1281545" cy="52322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2800" dirty="0">
                  <a:latin typeface="NikoshBAN" pitchFamily="2" charset="0"/>
                  <a:cs typeface="NikoshBAN" pitchFamily="2" charset="0"/>
                </a:rPr>
                <a:t>ক্রেডিট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234264"/>
              </p:ext>
            </p:extLst>
          </p:nvPr>
        </p:nvGraphicFramePr>
        <p:xfrm>
          <a:off x="0" y="1661160"/>
          <a:ext cx="914400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981200"/>
                <a:gridCol w="512737"/>
                <a:gridCol w="1355123"/>
                <a:gridCol w="814641"/>
                <a:gridCol w="1704814"/>
                <a:gridCol w="542441"/>
                <a:gridCol w="1394845"/>
              </a:tblGrid>
              <a:tr h="593167"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8888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মে-১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 হি.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৫,০০০.০০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 হি.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854634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 হি.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8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2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cxnSp>
        <p:nvCxnSpPr>
          <p:cNvPr id="40" name="Straight Connector 39"/>
          <p:cNvCxnSpPr/>
          <p:nvPr/>
        </p:nvCxnSpPr>
        <p:spPr>
          <a:xfrm>
            <a:off x="3325089" y="3429000"/>
            <a:ext cx="13231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Left-Right Arrow 40"/>
          <p:cNvSpPr/>
          <p:nvPr/>
        </p:nvSpPr>
        <p:spPr>
          <a:xfrm>
            <a:off x="4800600" y="3276600"/>
            <a:ext cx="2618510" cy="681334"/>
          </a:xfrm>
          <a:prstGeom prst="left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SutonnyMJ" pitchFamily="2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7689273" y="3429000"/>
            <a:ext cx="13785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611091" y="3362980"/>
            <a:ext cx="1094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800" b="1" dirty="0">
                <a:latin typeface="NikoshBAN" pitchFamily="2" charset="0"/>
                <a:cs typeface="NikoshBAN" pitchFamily="2" charset="0"/>
              </a:rPr>
              <a:t>যোগফল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696200" y="34391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SutonnyMJ" pitchFamily="2" charset="0"/>
              </a:rPr>
              <a:t>8,000.00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76600" y="3424535"/>
            <a:ext cx="1475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SutonnyMJ" pitchFamily="2" charset="0"/>
              </a:rPr>
              <a:t>13,000.00</a:t>
            </a:r>
            <a:endParaRPr lang="en-US" sz="2400" dirty="0">
              <a:latin typeface="SutonnyMJ" pitchFamily="2" charset="0"/>
            </a:endParaRP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821139"/>
              </p:ext>
            </p:extLst>
          </p:nvPr>
        </p:nvGraphicFramePr>
        <p:xfrm>
          <a:off x="0" y="4556760"/>
          <a:ext cx="9144001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981200"/>
                <a:gridCol w="512737"/>
                <a:gridCol w="1355123"/>
                <a:gridCol w="814641"/>
                <a:gridCol w="1704814"/>
                <a:gridCol w="542441"/>
                <a:gridCol w="1394845"/>
              </a:tblGrid>
              <a:tr h="593167"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8888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মে-১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 হি.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৫,০০০.০০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৫,০০০.০০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854634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নগদান হিসাব</a:t>
                      </a:r>
                      <a:endParaRPr lang="en-US" sz="28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উত্তোলন</a:t>
                      </a:r>
                      <a:r>
                        <a:rPr lang="bn-BD" sz="28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হি</a:t>
                      </a: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</a:p>
                    <a:p>
                      <a:pPr algn="ctr"/>
                      <a:r>
                        <a:rPr lang="bn-BD" sz="28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bn-BD" sz="28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৯</a:t>
                      </a: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5" name="Rectangle 54"/>
          <p:cNvSpPr/>
          <p:nvPr/>
        </p:nvSpPr>
        <p:spPr>
          <a:xfrm>
            <a:off x="3352800" y="3505200"/>
            <a:ext cx="1371600" cy="3855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6" name="Rectangle 55"/>
          <p:cNvSpPr/>
          <p:nvPr/>
        </p:nvSpPr>
        <p:spPr>
          <a:xfrm>
            <a:off x="7772399" y="3530723"/>
            <a:ext cx="1371601" cy="4316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>
            <a:off x="3352800" y="6324600"/>
            <a:ext cx="13231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Left-Right Arrow 61"/>
          <p:cNvSpPr/>
          <p:nvPr/>
        </p:nvSpPr>
        <p:spPr>
          <a:xfrm>
            <a:off x="4876800" y="6176666"/>
            <a:ext cx="2618510" cy="681334"/>
          </a:xfrm>
          <a:prstGeom prst="left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SutonnyMJ" pitchFamily="2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7765473" y="6248400"/>
            <a:ext cx="13785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687291" y="6258580"/>
            <a:ext cx="1094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800" b="1" dirty="0">
                <a:latin typeface="NikoshBAN" pitchFamily="2" charset="0"/>
                <a:cs typeface="NikoshBAN" pitchFamily="2" charset="0"/>
              </a:rPr>
              <a:t>যোগফল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352800" y="6320135"/>
            <a:ext cx="1475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৬</a:t>
            </a:r>
            <a:r>
              <a:rPr lang="en-US" sz="2400" dirty="0" smtClean="0">
                <a:latin typeface="SutonnyMJ" pitchFamily="2" charset="0"/>
              </a:rPr>
              <a:t>,000.00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276600" y="6396244"/>
            <a:ext cx="1371600" cy="3855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68" name="Rectangle 67"/>
          <p:cNvSpPr/>
          <p:nvPr/>
        </p:nvSpPr>
        <p:spPr>
          <a:xfrm>
            <a:off x="7772399" y="6350123"/>
            <a:ext cx="1371601" cy="4316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7772400" y="6248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১৪</a:t>
            </a:r>
            <a:r>
              <a:rPr lang="en-US" sz="2400" dirty="0" smtClean="0">
                <a:latin typeface="SutonnyMJ" pitchFamily="2" charset="0"/>
              </a:rPr>
              <a:t>,000.00</a:t>
            </a:r>
            <a:endParaRPr lang="en-US" sz="24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96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93" y="267494"/>
            <a:ext cx="8962307" cy="494506"/>
          </a:xfrm>
          <a:ln>
            <a:noFill/>
          </a:ln>
        </p:spPr>
        <p:txBody>
          <a:bodyPr>
            <a:noAutofit/>
          </a:bodyPr>
          <a:lstStyle/>
          <a:p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হিসাবটির  জের টানার ধারাবাহিক কাজগুলো লক্ষ্য কর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556965"/>
              </p:ext>
            </p:extLst>
          </p:nvPr>
        </p:nvGraphicFramePr>
        <p:xfrm>
          <a:off x="76200" y="1143000"/>
          <a:ext cx="8991600" cy="5257800"/>
        </p:xfrm>
        <a:graphic>
          <a:graphicData uri="http://schemas.openxmlformats.org/drawingml/2006/table">
            <a:tbl>
              <a:tblPr/>
              <a:tblGrid>
                <a:gridCol w="1170311"/>
                <a:gridCol w="1757527"/>
                <a:gridCol w="455656"/>
                <a:gridCol w="1155700"/>
                <a:gridCol w="1041498"/>
                <a:gridCol w="1822622"/>
                <a:gridCol w="455656"/>
                <a:gridCol w="1132630"/>
              </a:tblGrid>
              <a:tr h="549400">
                <a:tc gridSpan="8">
                  <a:txBody>
                    <a:bodyPr/>
                    <a:lstStyle/>
                    <a:p>
                      <a:pPr algn="l" rtl="0" fontAlgn="b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ডেবিট               </a:t>
                      </a:r>
                      <a:r>
                        <a:rPr lang="en-US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            </a:t>
                      </a:r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  নগদান হিসাব                      </a:t>
                      </a:r>
                      <a:r>
                        <a:rPr lang="en-US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   </a:t>
                      </a:r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 ক্রেডিট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30127"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খ. পৃ.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খ. পৃ.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জুন-১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মূলধন হি.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১০০০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জুন-২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ব্যাংক হি.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১২০০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জুন-৭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বিক্রয় হি.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৪০০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জুন-৫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৩০০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জুন-১৯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দেনাদার হিসাব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600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জুন-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8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পাওনাদার হিসাব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400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41213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18124"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05200" y="5329535"/>
            <a:ext cx="10668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2000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24800" y="5334001"/>
            <a:ext cx="1143000" cy="45720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SutonnyMJ" pitchFamily="2" charset="0"/>
                <a:cs typeface="SutonnyMJ" pitchFamily="2" charset="0"/>
              </a:rPr>
              <a:t>2000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24800" y="4724400"/>
            <a:ext cx="1143000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100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5200" y="5939135"/>
            <a:ext cx="10668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latin typeface="NikoshBAN" pitchFamily="2" charset="0"/>
                <a:cs typeface="NikoshBAN" pitchFamily="2" charset="0"/>
              </a:rPr>
              <a:t>100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505200" y="5329535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001000" y="5334000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3505200" y="5715000"/>
            <a:ext cx="5562600" cy="76200"/>
            <a:chOff x="3505200" y="5715000"/>
            <a:chExt cx="5562600" cy="762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8001000" y="5715000"/>
              <a:ext cx="1066800" cy="0"/>
            </a:xfrm>
            <a:prstGeom prst="line">
              <a:avLst/>
            </a:prstGeom>
            <a:ln w="12700" cmpd="sng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001000" y="5786735"/>
              <a:ext cx="1066800" cy="0"/>
            </a:xfrm>
            <a:prstGeom prst="line">
              <a:avLst/>
            </a:prstGeom>
            <a:ln w="12700" cmpd="sng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505200" y="5791200"/>
              <a:ext cx="1066800" cy="0"/>
            </a:xfrm>
            <a:prstGeom prst="line">
              <a:avLst/>
            </a:prstGeom>
            <a:ln w="12700" cmpd="sng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505200" y="5715000"/>
              <a:ext cx="1066800" cy="0"/>
            </a:xfrm>
            <a:prstGeom prst="line">
              <a:avLst/>
            </a:prstGeom>
            <a:ln w="12700" cmpd="sng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1524000" y="5029200"/>
            <a:ext cx="9906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১ম কাজ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543801" y="6015335"/>
            <a:ext cx="1028699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৩য় কাজ</a:t>
            </a:r>
          </a:p>
        </p:txBody>
      </p:sp>
      <p:sp>
        <p:nvSpPr>
          <p:cNvPr id="29" name="Right Arrow 28"/>
          <p:cNvSpPr/>
          <p:nvPr/>
        </p:nvSpPr>
        <p:spPr>
          <a:xfrm flipV="1">
            <a:off x="2514600" y="5257800"/>
            <a:ext cx="914400" cy="1661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Bent Arrow 32"/>
          <p:cNvSpPr/>
          <p:nvPr/>
        </p:nvSpPr>
        <p:spPr>
          <a:xfrm>
            <a:off x="7543800" y="5532566"/>
            <a:ext cx="381000" cy="56343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 rot="13812074">
            <a:off x="5427092" y="5300951"/>
            <a:ext cx="377348" cy="142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791200" y="5410200"/>
            <a:ext cx="1046312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৪র্থ কাজ</a:t>
            </a:r>
          </a:p>
        </p:txBody>
      </p:sp>
      <p:sp>
        <p:nvSpPr>
          <p:cNvPr id="37" name="Left Arrow 36"/>
          <p:cNvSpPr/>
          <p:nvPr/>
        </p:nvSpPr>
        <p:spPr>
          <a:xfrm rot="16200000">
            <a:off x="415946" y="5716248"/>
            <a:ext cx="331142" cy="18070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371601" y="5486400"/>
            <a:ext cx="1143000" cy="46166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২য় কাজ</a:t>
            </a:r>
          </a:p>
        </p:txBody>
      </p:sp>
      <p:sp>
        <p:nvSpPr>
          <p:cNvPr id="31" name="Right Arrow 30"/>
          <p:cNvSpPr/>
          <p:nvPr/>
        </p:nvSpPr>
        <p:spPr>
          <a:xfrm rot="20596095" flipV="1">
            <a:off x="2507148" y="5690708"/>
            <a:ext cx="914400" cy="1661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5493" y="5181600"/>
            <a:ext cx="1132756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৫ম কাজ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0" y="4800600"/>
            <a:ext cx="104376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জুন-৩১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91199" y="4800600"/>
            <a:ext cx="1579215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ব্যালেন্স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c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d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200" y="5943600"/>
            <a:ext cx="1181099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জুলাই-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1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485901" y="6015335"/>
            <a:ext cx="1485899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ব্যালেন্স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b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d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68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 animBg="1"/>
      <p:bldP spid="26" grpId="0" animBg="1"/>
      <p:bldP spid="27" grpId="0" animBg="1"/>
      <p:bldP spid="29" grpId="0" animBg="1"/>
      <p:bldP spid="33" grpId="0" animBg="1"/>
      <p:bldP spid="35" grpId="0" animBg="1"/>
      <p:bldP spid="36" grpId="0" animBg="1"/>
      <p:bldP spid="37" grpId="0" animBg="1"/>
      <p:bldP spid="30" grpId="0" animBg="1"/>
      <p:bldP spid="31" grpId="0" animBg="1"/>
      <p:bldP spid="8" grpId="0" animBg="1"/>
      <p:bldP spid="15" grpId="0" animBg="1"/>
      <p:bldP spid="32" grpId="0" animBg="1"/>
      <p:bldP spid="34" grpId="0" animBg="1"/>
      <p:bldP spid="3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67494"/>
            <a:ext cx="8915400" cy="494506"/>
          </a:xfrm>
          <a:solidFill>
            <a:srgbClr val="FFFF00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এবার নিচের জের টানার ধারাবাহিক কাজগুলো লক্ষ্য কর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072703"/>
              </p:ext>
            </p:extLst>
          </p:nvPr>
        </p:nvGraphicFramePr>
        <p:xfrm>
          <a:off x="83506" y="1143000"/>
          <a:ext cx="8984294" cy="5257800"/>
        </p:xfrm>
        <a:graphic>
          <a:graphicData uri="http://schemas.openxmlformats.org/drawingml/2006/table">
            <a:tbl>
              <a:tblPr/>
              <a:tblGrid>
                <a:gridCol w="1163005"/>
                <a:gridCol w="1757527"/>
                <a:gridCol w="455656"/>
                <a:gridCol w="1155700"/>
                <a:gridCol w="1041498"/>
                <a:gridCol w="1822622"/>
                <a:gridCol w="455656"/>
                <a:gridCol w="1132630"/>
              </a:tblGrid>
              <a:tr h="549400">
                <a:tc gridSpan="8"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ডেবিট                                    বিক্রয় হিসাব                                 ক্রেডিট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30127"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খ. পৃ.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খ. পৃ.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জুন-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2</a:t>
                      </a:r>
                      <a:endParaRPr lang="bn-BD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ব্যাংক হি.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2,</a:t>
                      </a:r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০০০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জুন-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5</a:t>
                      </a:r>
                      <a:endParaRPr lang="bn-BD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latin typeface="NikoshBAN" pitchFamily="2" charset="0"/>
                          <a:cs typeface="NikoshBAN" pitchFamily="2" charset="0"/>
                        </a:rPr>
                        <a:t>নগদান হিসাব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3,</a:t>
                      </a:r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০০০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জুন-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18</a:t>
                      </a:r>
                      <a:endParaRPr lang="bn-BD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দেনাদার হিসাব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4,</a:t>
                      </a:r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০০০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41213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18124"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01000" y="5329535"/>
            <a:ext cx="1066800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9,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০০০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9000" y="5334001"/>
            <a:ext cx="11430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9,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০০০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9000" y="4876801"/>
            <a:ext cx="1143000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9,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০০০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01000" y="5939135"/>
            <a:ext cx="10668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9,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০০০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505200" y="5329535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001000" y="5334000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001000" y="5715000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001000" y="5786735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505200" y="5791200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05200" y="5715000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67400" y="5029200"/>
            <a:ext cx="9906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১ম কাজ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62101" y="5410200"/>
            <a:ext cx="1028699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৩য় কাজ</a:t>
            </a:r>
          </a:p>
        </p:txBody>
      </p:sp>
      <p:sp>
        <p:nvSpPr>
          <p:cNvPr id="29" name="Right Arrow 28"/>
          <p:cNvSpPr/>
          <p:nvPr/>
        </p:nvSpPr>
        <p:spPr>
          <a:xfrm flipV="1">
            <a:off x="6934200" y="5257800"/>
            <a:ext cx="1066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 rot="5400000">
            <a:off x="273576" y="4613324"/>
            <a:ext cx="377348" cy="142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52400" y="4038600"/>
            <a:ext cx="1046312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৪র্থ কাজ</a:t>
            </a:r>
          </a:p>
        </p:txBody>
      </p:sp>
      <p:sp>
        <p:nvSpPr>
          <p:cNvPr id="37" name="Left Arrow 36"/>
          <p:cNvSpPr/>
          <p:nvPr/>
        </p:nvSpPr>
        <p:spPr>
          <a:xfrm rot="10800000">
            <a:off x="3799756" y="6096000"/>
            <a:ext cx="848444" cy="23083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946497" y="5486400"/>
            <a:ext cx="1143000" cy="457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২য় কাজ</a:t>
            </a:r>
          </a:p>
        </p:txBody>
      </p:sp>
      <p:sp>
        <p:nvSpPr>
          <p:cNvPr id="31" name="Right Arrow 30"/>
          <p:cNvSpPr/>
          <p:nvPr/>
        </p:nvSpPr>
        <p:spPr>
          <a:xfrm rot="20596095" flipV="1">
            <a:off x="7082044" y="5690708"/>
            <a:ext cx="914400" cy="1661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67000" y="5943600"/>
            <a:ext cx="1132756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৫ম কাজ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5786" y="4916178"/>
            <a:ext cx="838200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  <a:latin typeface="SutonnyMJ"/>
              </a:rPr>
              <a:t>Ryb-31</a:t>
            </a:r>
            <a:endParaRPr lang="en-US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392585" y="4904510"/>
            <a:ext cx="1579215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ব্যালেন্স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c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d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48200" y="5867400"/>
            <a:ext cx="1028699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জুলাই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1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91200" y="5943600"/>
            <a:ext cx="1485899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ব্যালেন্স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b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d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590800" y="5490865"/>
            <a:ext cx="914400" cy="206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 rot="10800000" flipV="1">
            <a:off x="4648200" y="5257800"/>
            <a:ext cx="1143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2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 animBg="1"/>
      <p:bldP spid="26" grpId="0" animBg="1"/>
      <p:bldP spid="27" grpId="0" animBg="1"/>
      <p:bldP spid="29" grpId="0" animBg="1"/>
      <p:bldP spid="35" grpId="0" animBg="1"/>
      <p:bldP spid="36" grpId="0" animBg="1"/>
      <p:bldP spid="37" grpId="0" animBg="1"/>
      <p:bldP spid="30" grpId="0" animBg="1"/>
      <p:bldP spid="31" grpId="0" animBg="1"/>
      <p:bldP spid="8" grpId="0" animBg="1"/>
      <p:bldP spid="15" grpId="0" animBg="1"/>
      <p:bldP spid="32" grpId="0" animBg="1"/>
      <p:bldP spid="34" grpId="0" animBg="1"/>
      <p:bldP spid="38" grpId="0" animBg="1"/>
      <p:bldP spid="4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60964" y="3124200"/>
            <a:ext cx="3733800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দলীয় কাজ</a:t>
            </a:r>
          </a:p>
        </p:txBody>
      </p:sp>
    </p:spTree>
    <p:extLst>
      <p:ext uri="{BB962C8B-B14F-4D97-AF65-F5344CB8AC3E}">
        <p14:creationId xmlns:p14="http://schemas.microsoft.com/office/powerpoint/2010/main" val="86389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529199"/>
              </p:ext>
            </p:extLst>
          </p:nvPr>
        </p:nvGraphicFramePr>
        <p:xfrm>
          <a:off x="0" y="1218006"/>
          <a:ext cx="9144001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242"/>
                <a:gridCol w="1821758"/>
                <a:gridCol w="533400"/>
                <a:gridCol w="1295400"/>
                <a:gridCol w="914400"/>
                <a:gridCol w="1828800"/>
                <a:gridCol w="510156"/>
                <a:gridCol w="1394845"/>
              </a:tblGrid>
              <a:tr h="593167"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8888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নগদান হিসাব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5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নগদান হিসাব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7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854634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দেনাদার হিসাব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৮,০০০.০০</a:t>
                      </a:r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15</a:t>
                      </a:r>
                    </a:p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25</a:t>
                      </a: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হিসাব</a:t>
                      </a:r>
                    </a:p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পাওনাদার হিসাব</a:t>
                      </a:r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5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87397"/>
              </p:ext>
            </p:extLst>
          </p:nvPr>
        </p:nvGraphicFramePr>
        <p:xfrm>
          <a:off x="-1" y="4391965"/>
          <a:ext cx="9144001" cy="2335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1"/>
                <a:gridCol w="1764374"/>
                <a:gridCol w="538706"/>
                <a:gridCol w="1202120"/>
                <a:gridCol w="838200"/>
                <a:gridCol w="2133600"/>
                <a:gridCol w="533400"/>
                <a:gridCol w="1295400"/>
              </a:tblGrid>
              <a:tr h="757534"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964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নগদান হিসাব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5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99425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আসবাবপত্র হিসাব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57600" y="609600"/>
            <a:ext cx="21336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ব্যাংক হি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57600" y="3805535"/>
            <a:ext cx="21336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মূলধন হি.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418" y="681335"/>
            <a:ext cx="1316182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86255" y="734520"/>
            <a:ext cx="1281545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"/>
            <a:r>
              <a:rPr lang="bn-BD" sz="2400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endParaRPr lang="en-US" sz="2400" dirty="0"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3805535"/>
            <a:ext cx="12954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48600" y="3805535"/>
            <a:ext cx="12954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"/>
            <a:r>
              <a:rPr lang="bn-BD" sz="2400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endParaRPr lang="en-US" sz="2400" dirty="0"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76200"/>
            <a:ext cx="7238999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# নিচের খতিয়ান হিসাব দুটির জের নির্ণয় কর।</a:t>
            </a:r>
          </a:p>
        </p:txBody>
      </p:sp>
    </p:spTree>
    <p:extLst>
      <p:ext uri="{BB962C8B-B14F-4D97-AF65-F5344CB8AC3E}">
        <p14:creationId xmlns:p14="http://schemas.microsoft.com/office/powerpoint/2010/main" val="300309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1828800"/>
            <a:ext cx="37338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/>
              <a:t>বাড়ীর কাজ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505200"/>
            <a:ext cx="79248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পাঠ্য বইয়ের  ৮৪ পৃষ্ঠায় প্রদত্ত কাজটির সমাধান করে আনবে। </a:t>
            </a:r>
          </a:p>
        </p:txBody>
      </p:sp>
    </p:spTree>
    <p:extLst>
      <p:ext uri="{BB962C8B-B14F-4D97-AF65-F5344CB8AC3E}">
        <p14:creationId xmlns:p14="http://schemas.microsoft.com/office/powerpoint/2010/main" val="106410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2962870"/>
            <a:ext cx="3048000" cy="92333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91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	</a:t>
            </a:r>
            <a:endParaRPr lang="en-US" sz="36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বিষয়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		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	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:হিসাববিজ্ঞান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		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		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নবম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অধ্যায়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	     		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সপ্তম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মূল পাঠ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		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	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খতিয়ান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আলোচ্য বিষয়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		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: খতিয়ানের জের টানা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			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	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৪০ মিনিট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তারিখ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		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	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১৩/০২/২০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20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15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81400" y="609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496669"/>
            <a:ext cx="23622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895600"/>
            <a:ext cx="86106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খতিয়ানের জের কি তা বলতে পারবে।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4724400"/>
            <a:ext cx="86106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খতিয়ানের জের টানার নিয়ম বর্ণনা করতে পারবে।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" y="3810000"/>
            <a:ext cx="86106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বিভিন্ন প্রকার জেরের সংজ্ঞা বলতে ও চিহ্নিত করতে পারবে।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5602069"/>
            <a:ext cx="86106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বিভিন্ন প্রকার হিসাবের জেরের তাৎপর্য ব্যাখ্যা করতে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1944469"/>
            <a:ext cx="8610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আজকের পাঠ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শিক্ষার্থী-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0" y="3426767"/>
            <a:ext cx="381000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0" y="5255567"/>
            <a:ext cx="381000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0" y="4341167"/>
            <a:ext cx="381000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0" y="6093767"/>
            <a:ext cx="381000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2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13" grpId="0" animBg="1"/>
      <p:bldP spid="14" grpId="0" animBg="1"/>
      <p:bldP spid="15" grpId="0" animBg="1"/>
      <p:bldP spid="8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/>
        </p:nvSpPr>
        <p:spPr>
          <a:xfrm>
            <a:off x="152400" y="6248400"/>
            <a:ext cx="3276600" cy="533400"/>
          </a:xfrm>
          <a:prstGeom prst="rect">
            <a:avLst/>
          </a:prstGeom>
          <a:solidFill>
            <a:srgbClr val="00B050"/>
          </a:solidFill>
          <a:ln>
            <a:solidFill>
              <a:schemeClr val="accent5"/>
            </a:solidFill>
          </a:ln>
        </p:spPr>
        <p:txBody>
          <a:bodyPr bIns="91440" anchor="b" anchorCtr="0">
            <a:normAutofit fontScale="6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প্রথমটি খতিয়ানের 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T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ছক</a:t>
            </a:r>
          </a:p>
        </p:txBody>
      </p:sp>
      <p:sp>
        <p:nvSpPr>
          <p:cNvPr id="3" name="Subtitle 1"/>
          <p:cNvSpPr>
            <a:spLocks noGrp="1"/>
          </p:cNvSpPr>
          <p:nvPr/>
        </p:nvSpPr>
        <p:spPr>
          <a:xfrm>
            <a:off x="152399" y="1143000"/>
            <a:ext cx="8801101" cy="457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bn-BD" sz="1800" dirty="0" smtClean="0">
                <a:latin typeface="NikoshBAN" pitchFamily="2" charset="0"/>
                <a:cs typeface="NikoshBAN" pitchFamily="2" charset="0"/>
              </a:rPr>
              <a:t>	          </a:t>
            </a: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  	   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হিসাবের নাম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	                        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ক্রেডিট</a:t>
            </a:r>
          </a:p>
          <a:p>
            <a:endParaRPr lang="en-US" sz="1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itle 2"/>
          <p:cNvSpPr>
            <a:spLocks noGrp="1"/>
          </p:cNvSpPr>
          <p:nvPr/>
        </p:nvSpPr>
        <p:spPr>
          <a:xfrm>
            <a:off x="3581400" y="6248400"/>
            <a:ext cx="5486399" cy="533400"/>
          </a:xfrm>
          <a:prstGeom prst="rect">
            <a:avLst/>
          </a:prstGeom>
          <a:solidFill>
            <a:srgbClr val="00B050"/>
          </a:solidFill>
          <a:ln>
            <a:solidFill>
              <a:schemeClr val="accent5"/>
            </a:solidFill>
          </a:ln>
        </p:spPr>
        <p:txBody>
          <a:bodyPr bIns="91440" anchor="b" anchorCtr="0">
            <a:normAutofit fontScale="4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bn-BD" sz="7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দ্বিতীয়টি খতিয়ানের  </a:t>
            </a:r>
            <a:r>
              <a:rPr lang="bn-BD" sz="7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চলমান জের ছক</a:t>
            </a:r>
          </a:p>
        </p:txBody>
      </p:sp>
      <p:sp>
        <p:nvSpPr>
          <p:cNvPr id="6" name="Subtitle 1"/>
          <p:cNvSpPr>
            <a:spLocks noGrp="1"/>
          </p:cNvSpPr>
          <p:nvPr/>
        </p:nvSpPr>
        <p:spPr>
          <a:xfrm>
            <a:off x="762000" y="3429000"/>
            <a:ext cx="7924800" cy="395106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100" dirty="0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100" dirty="0" smtClean="0">
                <a:latin typeface="NikoshBAN" pitchFamily="2" charset="0"/>
                <a:cs typeface="NikoshBAN" pitchFamily="2" charset="0"/>
              </a:rPr>
              <a:t>নাম </a:t>
            </a:r>
            <a:r>
              <a:rPr lang="en-US" sz="5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1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5100" dirty="0" smtClean="0">
                <a:latin typeface="NikoshBAN" pitchFamily="2" charset="0"/>
                <a:cs typeface="NikoshBAN" pitchFamily="2" charset="0"/>
              </a:rPr>
              <a:t>                                         </a:t>
            </a:r>
            <a:r>
              <a:rPr lang="bn-BD" sz="5100" dirty="0" smtClean="0">
                <a:latin typeface="NikoshBAN" pitchFamily="2" charset="0"/>
                <a:cs typeface="NikoshBAN" pitchFamily="2" charset="0"/>
              </a:rPr>
              <a:t>হিসাবের কোড নং</a:t>
            </a:r>
            <a:r>
              <a:rPr lang="en-US" sz="5100" dirty="0" smtClean="0">
                <a:latin typeface="NikoshBAN" pitchFamily="2" charset="0"/>
                <a:cs typeface="NikoshBAN" pitchFamily="2" charset="0"/>
              </a:rPr>
              <a:t>…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0"/>
            <a:ext cx="25908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u="sng" dirty="0" smtClean="0">
                <a:latin typeface="NikoshBAN" pitchFamily="2" charset="0"/>
                <a:cs typeface="NikoshBAN" pitchFamily="2" charset="0"/>
              </a:rPr>
              <a:t>পূর্বজ্ঞান </a:t>
            </a:r>
            <a:r>
              <a:rPr lang="bn-BD" sz="2800" u="sng" dirty="0">
                <a:latin typeface="NikoshBAN" pitchFamily="2" charset="0"/>
                <a:cs typeface="NikoshBAN" pitchFamily="2" charset="0"/>
              </a:rPr>
              <a:t>যাচাই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0999" y="533400"/>
            <a:ext cx="8458202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bn-BD" sz="2800" u="sng" dirty="0">
                <a:latin typeface="NikoshBAN" pitchFamily="2" charset="0"/>
                <a:cs typeface="NikoshBAN" pitchFamily="2" charset="0"/>
              </a:rPr>
              <a:t>নিচের ছক দুটির নাম বলতে পারবে কী?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355208"/>
              </p:ext>
            </p:extLst>
          </p:nvPr>
        </p:nvGraphicFramePr>
        <p:xfrm>
          <a:off x="76200" y="1600200"/>
          <a:ext cx="8915400" cy="1687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4111"/>
                <a:gridCol w="1690489"/>
                <a:gridCol w="762000"/>
                <a:gridCol w="1106804"/>
                <a:gridCol w="891540"/>
                <a:gridCol w="1659256"/>
                <a:gridCol w="762000"/>
                <a:gridCol w="1219200"/>
              </a:tblGrid>
              <a:tr h="651603"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10269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618568"/>
              </p:ext>
            </p:extLst>
          </p:nvPr>
        </p:nvGraphicFramePr>
        <p:xfrm>
          <a:off x="152400" y="3810000"/>
          <a:ext cx="8801101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546"/>
                <a:gridCol w="1876294"/>
                <a:gridCol w="834560"/>
                <a:gridCol w="1676400"/>
                <a:gridCol w="1828800"/>
                <a:gridCol w="685800"/>
                <a:gridCol w="1028701"/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ডেবিট </a:t>
                      </a:r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bn-BD" sz="2400" b="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ব্যালেন্স বা জের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50519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83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6" grpId="0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040160"/>
              </p:ext>
            </p:extLst>
          </p:nvPr>
        </p:nvGraphicFramePr>
        <p:xfrm>
          <a:off x="0" y="1294206"/>
          <a:ext cx="9144001" cy="2195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242"/>
                <a:gridCol w="2021946"/>
                <a:gridCol w="464949"/>
                <a:gridCol w="1355123"/>
                <a:gridCol w="814641"/>
                <a:gridCol w="1704814"/>
                <a:gridCol w="542441"/>
                <a:gridCol w="1394845"/>
              </a:tblGrid>
              <a:tr h="593167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ZvwiL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weeiY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Rv.c</a:t>
                      </a:r>
                      <a:r>
                        <a:rPr lang="en-US" dirty="0" smtClean="0">
                          <a:latin typeface="SutonnyMJ" pitchFamily="2" charset="0"/>
                        </a:rPr>
                        <a:t>„.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UvKv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ZvwiL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weeiY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Rv.c</a:t>
                      </a:r>
                      <a:r>
                        <a:rPr lang="en-US" dirty="0" smtClean="0">
                          <a:latin typeface="SutonnyMJ" pitchFamily="2" charset="0"/>
                        </a:rPr>
                        <a:t>„.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UvKv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8888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মে-১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 হি.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5,000.00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 হি.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2,000.00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854634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 হি.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8,000.00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6,000.00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790130"/>
              </p:ext>
            </p:extLst>
          </p:nvPr>
        </p:nvGraphicFramePr>
        <p:xfrm>
          <a:off x="90058" y="4370223"/>
          <a:ext cx="9053942" cy="2335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917"/>
                <a:gridCol w="2044825"/>
                <a:gridCol w="457200"/>
                <a:gridCol w="1302154"/>
                <a:gridCol w="831446"/>
                <a:gridCol w="1600200"/>
                <a:gridCol w="533400"/>
                <a:gridCol w="1447800"/>
              </a:tblGrid>
              <a:tr h="757534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ZvwiL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weeiY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Rv.c</a:t>
                      </a:r>
                      <a:r>
                        <a:rPr lang="en-US" dirty="0" smtClean="0">
                          <a:latin typeface="SutonnyMJ" pitchFamily="2" charset="0"/>
                        </a:rPr>
                        <a:t>„.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UvKv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ZvwiL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weeiY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Rv.c</a:t>
                      </a:r>
                      <a:r>
                        <a:rPr lang="en-US" dirty="0" smtClean="0">
                          <a:latin typeface="SutonnyMJ" pitchFamily="2" charset="0"/>
                        </a:rPr>
                        <a:t>„.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UvKv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964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ফেরত হি.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5,000.00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5,000.00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994257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নগদান হিসাব</a:t>
                      </a:r>
                      <a:endParaRPr lang="en-US" sz="28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1,000.00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9,000.00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3352799" y="2971800"/>
            <a:ext cx="13231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696200" y="6172200"/>
            <a:ext cx="14547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25091" y="3043535"/>
            <a:ext cx="1475509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13,000.00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96200" y="3043535"/>
            <a:ext cx="1447800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8,000.00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043444"/>
            <a:ext cx="1371600" cy="3855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7696199" y="3073523"/>
            <a:ext cx="1454727" cy="4316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eft-Right Arrow 2"/>
          <p:cNvSpPr/>
          <p:nvPr/>
        </p:nvSpPr>
        <p:spPr>
          <a:xfrm>
            <a:off x="4925290" y="2900066"/>
            <a:ext cx="2618510" cy="681334"/>
          </a:xfrm>
          <a:prstGeom prst="leftRigh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SutonnyMJ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29000" y="6273923"/>
            <a:ext cx="1295400" cy="431677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6,000.00</a:t>
            </a:r>
            <a:endParaRPr lang="en-US" sz="2400" dirty="0">
              <a:solidFill>
                <a:schemeClr val="tx1"/>
              </a:solidFill>
              <a:latin typeface="SutonnyMJ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636406" y="6273923"/>
            <a:ext cx="1507595" cy="431677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14,000.00</a:t>
            </a:r>
            <a:endParaRPr lang="en-US" sz="2400" dirty="0">
              <a:solidFill>
                <a:schemeClr val="tx1"/>
              </a:solidFill>
              <a:latin typeface="SutonnyMJ" pitchFamily="2" charset="0"/>
            </a:endParaRPr>
          </a:p>
        </p:txBody>
      </p:sp>
      <p:sp>
        <p:nvSpPr>
          <p:cNvPr id="28" name="Left-Right Arrow 27"/>
          <p:cNvSpPr/>
          <p:nvPr/>
        </p:nvSpPr>
        <p:spPr>
          <a:xfrm>
            <a:off x="4800600" y="6172200"/>
            <a:ext cx="2787316" cy="685800"/>
          </a:xfrm>
          <a:prstGeom prst="leftRigh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418" y="76200"/>
            <a:ext cx="9088582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# </a:t>
            </a:r>
            <a:r>
              <a:rPr lang="en-US" sz="2400" dirty="0" err="1" smtClean="0">
                <a:latin typeface="SutonnyMJ" pitchFamily="2" charset="0"/>
              </a:rPr>
              <a:t>wb‡Pi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LwZqvb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wnmve</a:t>
            </a:r>
            <a:r>
              <a:rPr lang="en-US" sz="2400" dirty="0" smtClean="0">
                <a:latin typeface="SutonnyMJ" pitchFamily="2" charset="0"/>
              </a:rPr>
              <a:t> `</a:t>
            </a:r>
            <a:r>
              <a:rPr lang="en-US" sz="2400" dirty="0" err="1" smtClean="0">
                <a:latin typeface="SutonnyMJ" pitchFamily="2" charset="0"/>
              </a:rPr>
              <a:t>ywUi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bn-BD" sz="2400" dirty="0" smtClean="0">
                <a:latin typeface="SutonnyMJ" pitchFamily="2" charset="0"/>
              </a:rPr>
              <a:t>Dfqw`‡Ki </a:t>
            </a:r>
            <a:r>
              <a:rPr lang="en-US" sz="2400" dirty="0" smtClean="0">
                <a:latin typeface="SutonnyMJ" pitchFamily="2" charset="0"/>
              </a:rPr>
              <a:t>†</a:t>
            </a:r>
            <a:r>
              <a:rPr lang="en-US" sz="2400" dirty="0" err="1" smtClean="0">
                <a:latin typeface="SutonnyMJ" pitchFamily="2" charset="0"/>
              </a:rPr>
              <a:t>hvMd‡ji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cv_©K</a:t>
            </a:r>
            <a:r>
              <a:rPr lang="en-US" sz="2400" dirty="0" smtClean="0">
                <a:latin typeface="SutonnyMJ" pitchFamily="2" charset="0"/>
              </a:rPr>
              <a:t>¨ †_‡K </a:t>
            </a:r>
            <a:r>
              <a:rPr lang="en-US" sz="2400" dirty="0" err="1" smtClean="0">
                <a:latin typeface="SutonnyMJ" pitchFamily="2" charset="0"/>
              </a:rPr>
              <a:t>Kx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</a:rPr>
              <a:t>†</a:t>
            </a:r>
            <a:r>
              <a:rPr lang="en-US" sz="2400" dirty="0" err="1" smtClean="0">
                <a:latin typeface="SutonnyMJ" pitchFamily="2" charset="0"/>
              </a:rPr>
              <a:t>evSv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hvq</a:t>
            </a:r>
            <a:r>
              <a:rPr lang="en-US" sz="2400" dirty="0" smtClean="0">
                <a:latin typeface="SutonnyMJ" pitchFamily="2" charset="0"/>
              </a:rPr>
              <a:t>?</a:t>
            </a:r>
            <a:endParaRPr lang="en-US" sz="2400" dirty="0">
              <a:latin typeface="SutonnyMJ" pitchFamily="2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3429000" y="6172200"/>
            <a:ext cx="1285921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765473" y="2971800"/>
            <a:ext cx="13785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687291" y="3043535"/>
            <a:ext cx="109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utonnyMJ" pitchFamily="2" charset="0"/>
              </a:rPr>
              <a:t>‡</a:t>
            </a:r>
            <a:r>
              <a:rPr lang="en-US" sz="2400" b="1" dirty="0" err="1" smtClean="0">
                <a:latin typeface="SutonnyMJ" pitchFamily="2" charset="0"/>
              </a:rPr>
              <a:t>hvMdj</a:t>
            </a:r>
            <a:endParaRPr lang="en-US" b="1" dirty="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1" y="6248400"/>
            <a:ext cx="10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utonnyMJ" pitchFamily="2" charset="0"/>
              </a:rPr>
              <a:t>‡</a:t>
            </a:r>
            <a:r>
              <a:rPr lang="en-US" sz="2400" b="1" dirty="0" err="1" smtClean="0">
                <a:latin typeface="SutonnyMJ" pitchFamily="2" charset="0"/>
              </a:rPr>
              <a:t>hvMdj</a:t>
            </a:r>
            <a:endParaRPr lang="en-US" sz="2400" b="1" dirty="0">
              <a:latin typeface="SutonnyMJ" pitchFamily="2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5418" y="634425"/>
            <a:ext cx="8998527" cy="584775"/>
            <a:chOff x="55418" y="2133600"/>
            <a:chExt cx="8998527" cy="584775"/>
          </a:xfrm>
        </p:grpSpPr>
        <p:sp>
          <p:nvSpPr>
            <p:cNvPr id="29" name="TextBox 28"/>
            <p:cNvSpPr txBox="1"/>
            <p:nvPr/>
          </p:nvSpPr>
          <p:spPr>
            <a:xfrm>
              <a:off x="3276600" y="2133600"/>
              <a:ext cx="2576945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নগদান </a:t>
              </a:r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হিসাব</a:t>
              </a:r>
              <a:endParaRPr lang="bn-BD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5418" y="2133600"/>
              <a:ext cx="1316182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ডেবিট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772400" y="2133600"/>
              <a:ext cx="1281545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ক্রেডিট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5418" y="3657600"/>
            <a:ext cx="8998527" cy="636150"/>
            <a:chOff x="55418" y="2133600"/>
            <a:chExt cx="8998527" cy="636150"/>
          </a:xfrm>
        </p:grpSpPr>
        <p:sp>
          <p:nvSpPr>
            <p:cNvPr id="34" name="TextBox 33"/>
            <p:cNvSpPr txBox="1"/>
            <p:nvPr/>
          </p:nvSpPr>
          <p:spPr>
            <a:xfrm>
              <a:off x="3290455" y="2184975"/>
              <a:ext cx="2576945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পাওনাদার হিসাব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418" y="2133600"/>
              <a:ext cx="1316182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ডেবিট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772400" y="2133600"/>
              <a:ext cx="1281545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ক্রেডিট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241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25272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হিসাবের জের টানা</a:t>
            </a:r>
            <a:endParaRPr lang="en-US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762000"/>
            <a:ext cx="8229600" cy="1252728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bn-BD" sz="3200" dirty="0">
                <a:latin typeface="NikoshBAN" pitchFamily="2" charset="0"/>
                <a:cs typeface="NikoshBAN" pitchFamily="2" charset="0"/>
              </a:rPr>
              <a:t>আজকের পাঠ-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30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7634" y="1290935"/>
            <a:ext cx="8065366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SutonnyMJ" pitchFamily="2" charset="0"/>
                <a:cs typeface="SutonnyMJ" pitchFamily="2" charset="0"/>
              </a:rPr>
              <a:t>LwZqv‡bi ‡Ri Kv‡K e‡j?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205335"/>
            <a:ext cx="8065366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SutonnyMJ" pitchFamily="2" charset="0"/>
                <a:cs typeface="SutonnyMJ" pitchFamily="2" charset="0"/>
              </a:rPr>
              <a:t>LwZqv‡bi Dfqw`‡Ki †hvMd‡ji cv_©K¨‡K ‡Ri e‡j| 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653135"/>
            <a:ext cx="8065366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SutonnyMJ" pitchFamily="2" charset="0"/>
                <a:cs typeface="SutonnyMJ" pitchFamily="2" charset="0"/>
              </a:rPr>
              <a:t>LwZqv‡bi ‡Ri KZ cÖKviI Kx Kx?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643735"/>
            <a:ext cx="8065366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SutonnyMJ" pitchFamily="2" charset="0"/>
                <a:cs typeface="SutonnyMJ" pitchFamily="2" charset="0"/>
              </a:rPr>
              <a:t>LwZqv‡bi ‡Ri 2 cÖKvi| h_v t †WweU †Ri I †µwWU †Ri|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86200" y="162580"/>
            <a:ext cx="137160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GKK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45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473395"/>
              </p:ext>
            </p:extLst>
          </p:nvPr>
        </p:nvGraphicFramePr>
        <p:xfrm>
          <a:off x="0" y="2818206"/>
          <a:ext cx="9144001" cy="2195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981200"/>
                <a:gridCol w="512737"/>
                <a:gridCol w="1355123"/>
                <a:gridCol w="814641"/>
                <a:gridCol w="1704814"/>
                <a:gridCol w="542441"/>
                <a:gridCol w="1394845"/>
              </a:tblGrid>
              <a:tr h="593167"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8888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মে-১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 হি.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৫,০০০.০০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 হি.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854634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 হি.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8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2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5418" y="2133600"/>
            <a:ext cx="8998527" cy="584775"/>
            <a:chOff x="55418" y="2133600"/>
            <a:chExt cx="8998527" cy="584775"/>
          </a:xfrm>
        </p:grpSpPr>
        <p:sp>
          <p:nvSpPr>
            <p:cNvPr id="12" name="TextBox 11"/>
            <p:cNvSpPr txBox="1"/>
            <p:nvPr/>
          </p:nvSpPr>
          <p:spPr>
            <a:xfrm>
              <a:off x="3657600" y="2133600"/>
              <a:ext cx="2133600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নগদান হিসাব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418" y="2133600"/>
              <a:ext cx="1316182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ডেবিট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772400" y="2133600"/>
              <a:ext cx="1281545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ক্রেডিট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3352800" y="4648200"/>
            <a:ext cx="1371600" cy="3855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7772399" y="4648200"/>
            <a:ext cx="1371601" cy="4316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352800" y="4572000"/>
            <a:ext cx="13231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eft-Right Arrow 17"/>
          <p:cNvSpPr/>
          <p:nvPr/>
        </p:nvSpPr>
        <p:spPr>
          <a:xfrm>
            <a:off x="4876800" y="4495800"/>
            <a:ext cx="2618510" cy="681334"/>
          </a:xfrm>
          <a:prstGeom prst="left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SutonnyMJ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7765473" y="4572000"/>
            <a:ext cx="13785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687291" y="4572000"/>
            <a:ext cx="1094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800" b="1" dirty="0">
                <a:latin typeface="NikoshBAN" pitchFamily="2" charset="0"/>
                <a:cs typeface="NikoshBAN" pitchFamily="2" charset="0"/>
              </a:rPr>
              <a:t>যোগফল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772400" y="45720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SutonnyMJ" pitchFamily="2" charset="0"/>
              </a:rPr>
              <a:t>8,000.00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76600" y="4648200"/>
            <a:ext cx="1475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SutonnyMJ" pitchFamily="2" charset="0"/>
              </a:rPr>
              <a:t>13,000.00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1244025"/>
            <a:ext cx="83820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 হিসাবটিতে যে জের পাওয়া যাবে তার নাম কী হতে পারে?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57200" y="5715000"/>
            <a:ext cx="8039100" cy="838200"/>
            <a:chOff x="457200" y="5715000"/>
            <a:chExt cx="8039100" cy="838200"/>
          </a:xfrm>
        </p:grpSpPr>
        <p:sp>
          <p:nvSpPr>
            <p:cNvPr id="26" name="TextBox 25"/>
            <p:cNvSpPr txBox="1"/>
            <p:nvPr/>
          </p:nvSpPr>
          <p:spPr>
            <a:xfrm>
              <a:off x="2133600" y="5816025"/>
              <a:ext cx="2133600" cy="58477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ডেবিট জের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457200" y="5715000"/>
              <a:ext cx="1484098" cy="838200"/>
            </a:xfrm>
            <a:prstGeom prst="rightArrow">
              <a:avLst>
                <a:gd name="adj1" fmla="val 75978"/>
                <a:gd name="adj2" fmla="val 50000"/>
              </a:avLst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bn-BD" dirty="0" smtClean="0">
                <a:solidFill>
                  <a:schemeClr val="tx1"/>
                </a:solidFill>
                <a:latin typeface="SutonnyMJ" pitchFamily="2" charset="0"/>
              </a:endParaRPr>
            </a:p>
            <a:p>
              <a:pPr algn="ctr"/>
              <a:r>
                <a:rPr lang="bn-BD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উত্তর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: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724400" y="5816025"/>
              <a:ext cx="3771900" cy="58477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কেনো তা বলতে পারবে কি?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657600" y="381000"/>
            <a:ext cx="213360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3600" dirty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05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711892"/>
              </p:ext>
            </p:extLst>
          </p:nvPr>
        </p:nvGraphicFramePr>
        <p:xfrm>
          <a:off x="0" y="2286000"/>
          <a:ext cx="9144001" cy="2195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981200"/>
                <a:gridCol w="512737"/>
                <a:gridCol w="1355123"/>
                <a:gridCol w="814641"/>
                <a:gridCol w="1704814"/>
                <a:gridCol w="542441"/>
                <a:gridCol w="1394845"/>
              </a:tblGrid>
              <a:tr h="593167"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88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ফেরত হি.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r>
                        <a:rPr lang="bn-BD" sz="28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৫,০০০.০০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854634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নগদান হিসাব</a:t>
                      </a:r>
                      <a:endParaRPr lang="en-US" sz="28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৯</a:t>
                      </a: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772400" y="4119266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১৪</a:t>
            </a:r>
            <a:r>
              <a:rPr lang="en-US" sz="2400" dirty="0" smtClean="0">
                <a:latin typeface="SutonnyMJ" pitchFamily="2" charset="0"/>
              </a:rPr>
              <a:t>,000.00</a:t>
            </a:r>
            <a:endParaRPr lang="en-US" sz="2400" dirty="0">
              <a:latin typeface="SutonnyMJ" pitchFamily="2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276600" y="3966866"/>
            <a:ext cx="5867400" cy="681334"/>
            <a:chOff x="3276600" y="3966866"/>
            <a:chExt cx="5867400" cy="681334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3352800" y="4043066"/>
              <a:ext cx="132311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Left-Right Arrow 19"/>
            <p:cNvSpPr/>
            <p:nvPr/>
          </p:nvSpPr>
          <p:spPr>
            <a:xfrm>
              <a:off x="4876800" y="3966866"/>
              <a:ext cx="2618510" cy="681334"/>
            </a:xfrm>
            <a:prstGeom prst="leftRight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latin typeface="SutonnyMJ" pitchFamily="2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7765473" y="4043066"/>
              <a:ext cx="137852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687291" y="4043066"/>
              <a:ext cx="10945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s-IN" sz="2800" b="1" dirty="0">
                  <a:latin typeface="NikoshBAN" pitchFamily="2" charset="0"/>
                  <a:cs typeface="NikoshBAN" pitchFamily="2" charset="0"/>
                </a:rPr>
                <a:t>যোগফল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52800" y="4119266"/>
              <a:ext cx="14755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 smtClean="0">
                  <a:latin typeface="NikoshBAN" pitchFamily="2" charset="0"/>
                  <a:cs typeface="NikoshBAN" pitchFamily="2" charset="0"/>
                </a:rPr>
                <a:t>৬</a:t>
              </a:r>
              <a:r>
                <a:rPr lang="en-US" sz="2400" dirty="0" smtClean="0">
                  <a:latin typeface="SutonnyMJ" pitchFamily="2" charset="0"/>
                </a:rPr>
                <a:t>,000.00</a:t>
              </a:r>
              <a:endParaRPr lang="en-US" sz="2400" dirty="0">
                <a:latin typeface="SutonnyMJ" pitchFamily="2" charset="0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3276600" y="4114800"/>
              <a:ext cx="5867400" cy="431677"/>
              <a:chOff x="3276600" y="4648200"/>
              <a:chExt cx="5867400" cy="43167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3276600" y="4648200"/>
                <a:ext cx="1371600" cy="385556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772399" y="4648200"/>
                <a:ext cx="1371601" cy="431677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457200" y="5715000"/>
            <a:ext cx="8039100" cy="838200"/>
            <a:chOff x="457200" y="5715000"/>
            <a:chExt cx="8039100" cy="838200"/>
          </a:xfrm>
        </p:grpSpPr>
        <p:sp>
          <p:nvSpPr>
            <p:cNvPr id="29" name="TextBox 28"/>
            <p:cNvSpPr txBox="1"/>
            <p:nvPr/>
          </p:nvSpPr>
          <p:spPr>
            <a:xfrm>
              <a:off x="2133600" y="5816025"/>
              <a:ext cx="2133600" cy="58477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ক্রেডিট </a:t>
              </a:r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জের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0" name="Right Arrow 29"/>
            <p:cNvSpPr/>
            <p:nvPr/>
          </p:nvSpPr>
          <p:spPr>
            <a:xfrm>
              <a:off x="457200" y="5715000"/>
              <a:ext cx="1484098" cy="838200"/>
            </a:xfrm>
            <a:prstGeom prst="rightArrow">
              <a:avLst>
                <a:gd name="adj1" fmla="val 75978"/>
                <a:gd name="adj2" fmla="val 50000"/>
              </a:avLst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bn-BD" dirty="0" smtClean="0">
                <a:solidFill>
                  <a:schemeClr val="tx1"/>
                </a:solidFill>
                <a:latin typeface="SutonnyMJ" pitchFamily="2" charset="0"/>
              </a:endParaRPr>
            </a:p>
            <a:p>
              <a:pPr algn="ctr"/>
              <a:r>
                <a:rPr lang="bn-BD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উত্তর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: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724400" y="5816025"/>
              <a:ext cx="3771900" cy="58477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কেনো তা বলতে পারবে কি?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76200" y="457200"/>
            <a:ext cx="90678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তাহলে নিচের 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হিসাবটিতে যে জের পাওয়া যাবে তার নাম কী হতে পারে?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55418" y="1548825"/>
            <a:ext cx="8998527" cy="584775"/>
            <a:chOff x="55418" y="2133600"/>
            <a:chExt cx="8998527" cy="584775"/>
          </a:xfrm>
        </p:grpSpPr>
        <p:sp>
          <p:nvSpPr>
            <p:cNvPr id="34" name="TextBox 33"/>
            <p:cNvSpPr txBox="1"/>
            <p:nvPr/>
          </p:nvSpPr>
          <p:spPr>
            <a:xfrm>
              <a:off x="3657599" y="2133600"/>
              <a:ext cx="2576945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পাওনাদার হিসাব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418" y="2133600"/>
              <a:ext cx="1316182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ডেবিট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772400" y="2133600"/>
              <a:ext cx="1281545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ক্রেডিট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118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1066</TotalTime>
  <Words>755</Words>
  <Application>Microsoft Office PowerPoint</Application>
  <PresentationFormat>On-screen Show (4:3)</PresentationFormat>
  <Paragraphs>387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Calibri</vt:lpstr>
      <vt:lpstr>Century Gothic</vt:lpstr>
      <vt:lpstr>NikoshBAN</vt:lpstr>
      <vt:lpstr>SutonnyMJ</vt:lpstr>
      <vt:lpstr>Verdana</vt:lpstr>
      <vt:lpstr>Vrinda</vt:lpstr>
      <vt:lpstr>Wingdings 2</vt:lpstr>
      <vt:lpstr>Verve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হিসাবের জের টানা</vt:lpstr>
      <vt:lpstr>PowerPoint Presentation</vt:lpstr>
      <vt:lpstr>PowerPoint Presentation</vt:lpstr>
      <vt:lpstr>PowerPoint Presentation</vt:lpstr>
      <vt:lpstr>PowerPoint Presentation</vt:lpstr>
      <vt:lpstr>নিচের হিসাবটির  জের টানার ধারাবাহিক কাজগুলো লক্ষ্য কর</vt:lpstr>
      <vt:lpstr>এবার নিচের জের টানার ধারাবাহিক কাজগুলো লক্ষ্য কর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CPSCR</dc:creator>
  <cp:lastModifiedBy>jaberhossain85@gmail.com</cp:lastModifiedBy>
  <cp:revision>125</cp:revision>
  <dcterms:created xsi:type="dcterms:W3CDTF">2017-02-07T04:02:09Z</dcterms:created>
  <dcterms:modified xsi:type="dcterms:W3CDTF">2020-02-14T11:19:54Z</dcterms:modified>
</cp:coreProperties>
</file>