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8342" autoAdjust="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4AC6-B00A-4850-BFE5-8534051B3FCE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0DB6A9-2F9E-4F2A-AFBF-4C851121BA50}">
      <dgm:prSet phldrT="[Text]" phldr="1"/>
      <dgm:spPr/>
      <dgm:t>
        <a:bodyPr/>
        <a:lstStyle/>
        <a:p>
          <a:endParaRPr lang="en-US"/>
        </a:p>
      </dgm:t>
    </dgm:pt>
    <dgm:pt modelId="{6D4964A3-3ACB-414C-95E6-C56170356A63}" type="parTrans" cxnId="{95A859A8-6FF1-48D9-8635-6B2ADCC04A27}">
      <dgm:prSet/>
      <dgm:spPr/>
      <dgm:t>
        <a:bodyPr/>
        <a:lstStyle/>
        <a:p>
          <a:endParaRPr lang="en-US"/>
        </a:p>
      </dgm:t>
    </dgm:pt>
    <dgm:pt modelId="{556DA73B-9AA0-4171-9C3A-7445D494E26F}" type="sibTrans" cxnId="{95A859A8-6FF1-48D9-8635-6B2ADCC04A27}">
      <dgm:prSet/>
      <dgm:spPr/>
      <dgm:t>
        <a:bodyPr/>
        <a:lstStyle/>
        <a:p>
          <a:endParaRPr lang="en-US"/>
        </a:p>
      </dgm:t>
    </dgm:pt>
    <dgm:pt modelId="{709750FD-166C-49F8-AA2F-BBA86633DEA0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জন্ম১৯৫২</a:t>
          </a:r>
        </a:p>
        <a:p>
          <a:r>
            <a:rPr lang="bn-BD" sz="1800" dirty="0" smtClean="0">
              <a:solidFill>
                <a:schemeClr val="tx1"/>
              </a:solidFill>
            </a:rPr>
            <a:t>সাল</a:t>
          </a:r>
          <a:endParaRPr lang="en-US" sz="1800" dirty="0">
            <a:solidFill>
              <a:schemeClr val="tx1"/>
            </a:solidFill>
          </a:endParaRPr>
        </a:p>
      </dgm:t>
    </dgm:pt>
    <dgm:pt modelId="{9C26A877-2A64-42EC-A8F4-335FAE4377B2}" type="parTrans" cxnId="{58865176-7327-4610-89A6-EE84DC77AACF}">
      <dgm:prSet/>
      <dgm:spPr/>
      <dgm:t>
        <a:bodyPr/>
        <a:lstStyle/>
        <a:p>
          <a:endParaRPr lang="en-US"/>
        </a:p>
      </dgm:t>
    </dgm:pt>
    <dgm:pt modelId="{2841C1C8-0D4F-4D0C-A6E8-A3D86D7E6C36}" type="sibTrans" cxnId="{58865176-7327-4610-89A6-EE84DC77AACF}">
      <dgm:prSet/>
      <dgm:spPr/>
      <dgm:t>
        <a:bodyPr/>
        <a:lstStyle/>
        <a:p>
          <a:endParaRPr lang="en-US"/>
        </a:p>
      </dgm:t>
    </dgm:pt>
    <dgm:pt modelId="{9C597ED1-78DE-4D10-9BEE-6D450627D787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জেলা</a:t>
          </a:r>
        </a:p>
        <a:p>
          <a:r>
            <a:rPr lang="bn-BD" sz="1800" dirty="0" smtClean="0">
              <a:solidFill>
                <a:schemeClr val="tx1"/>
              </a:solidFill>
            </a:rPr>
            <a:t>হবিগঞ্জ</a:t>
          </a:r>
          <a:endParaRPr lang="en-US" sz="1800" dirty="0">
            <a:solidFill>
              <a:schemeClr val="tx1"/>
            </a:solidFill>
          </a:endParaRPr>
        </a:p>
      </dgm:t>
    </dgm:pt>
    <dgm:pt modelId="{01AF9EE2-60AA-4385-B49D-71D5B466E87E}" type="parTrans" cxnId="{FA3A5317-3490-4AAA-A0C6-73D7372A4343}">
      <dgm:prSet/>
      <dgm:spPr/>
      <dgm:t>
        <a:bodyPr/>
        <a:lstStyle/>
        <a:p>
          <a:endParaRPr lang="en-US"/>
        </a:p>
      </dgm:t>
    </dgm:pt>
    <dgm:pt modelId="{981BBE3A-FD65-4355-A136-0CA9066AB5E3}" type="sibTrans" cxnId="{FA3A5317-3490-4AAA-A0C6-73D7372A4343}">
      <dgm:prSet/>
      <dgm:spPr/>
      <dgm:t>
        <a:bodyPr/>
        <a:lstStyle/>
        <a:p>
          <a:endParaRPr lang="en-US"/>
        </a:p>
      </dgm:t>
    </dgm:pt>
    <dgm:pt modelId="{1446E6B7-BDA2-4D82-8DAA-4D29D5463748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কবি ও </a:t>
          </a:r>
        </a:p>
        <a:p>
          <a:r>
            <a:rPr lang="bn-BD" sz="1800" dirty="0" smtClean="0">
              <a:solidFill>
                <a:schemeClr val="tx1"/>
              </a:solidFill>
            </a:rPr>
            <a:t>প্রাবন্ধিক</a:t>
          </a:r>
          <a:endParaRPr lang="en-US" sz="1800" dirty="0">
            <a:solidFill>
              <a:schemeClr val="tx1"/>
            </a:solidFill>
          </a:endParaRPr>
        </a:p>
      </dgm:t>
    </dgm:pt>
    <dgm:pt modelId="{25288280-D6F5-4314-B176-1D529333052C}" type="parTrans" cxnId="{5C59AC0E-E3F9-41A5-803D-A15CCCB18804}">
      <dgm:prSet/>
      <dgm:spPr/>
      <dgm:t>
        <a:bodyPr/>
        <a:lstStyle/>
        <a:p>
          <a:endParaRPr lang="en-US"/>
        </a:p>
      </dgm:t>
    </dgm:pt>
    <dgm:pt modelId="{88822D6C-F771-4741-B597-963640EF9C41}" type="sibTrans" cxnId="{5C59AC0E-E3F9-41A5-803D-A15CCCB18804}">
      <dgm:prSet/>
      <dgm:spPr/>
      <dgm:t>
        <a:bodyPr/>
        <a:lstStyle/>
        <a:p>
          <a:endParaRPr lang="en-US"/>
        </a:p>
      </dgm:t>
    </dgm:pt>
    <dgm:pt modelId="{212D31C9-B3F1-41F2-8AC4-2CD9501FEBA7}">
      <dgm:prSet phldrT="[Text]"/>
      <dgm:spPr/>
      <dgm:t>
        <a:bodyPr/>
        <a:lstStyle/>
        <a:p>
          <a:r>
            <a:rPr lang="bn-BD" dirty="0" smtClean="0"/>
            <a:t>মণিপুরি</a:t>
          </a:r>
        </a:p>
        <a:p>
          <a:r>
            <a:rPr lang="bn-BD" dirty="0" smtClean="0"/>
            <a:t>সাহিত্যচর্চার</a:t>
          </a:r>
        </a:p>
        <a:p>
          <a:r>
            <a:rPr lang="bn-BD" dirty="0" smtClean="0"/>
            <a:t>পথিকৃৎ</a:t>
          </a:r>
          <a:endParaRPr lang="en-US" dirty="0"/>
        </a:p>
      </dgm:t>
    </dgm:pt>
    <dgm:pt modelId="{F6BCB59A-B367-4992-8712-F94A87F63307}" type="parTrans" cxnId="{F0915376-9B6B-4B1E-A956-922DD17887EC}">
      <dgm:prSet/>
      <dgm:spPr/>
      <dgm:t>
        <a:bodyPr/>
        <a:lstStyle/>
        <a:p>
          <a:endParaRPr lang="en-US"/>
        </a:p>
      </dgm:t>
    </dgm:pt>
    <dgm:pt modelId="{D14B9156-018D-474A-B416-66D7EDFF9FD7}" type="sibTrans" cxnId="{F0915376-9B6B-4B1E-A956-922DD17887EC}">
      <dgm:prSet/>
      <dgm:spPr/>
      <dgm:t>
        <a:bodyPr/>
        <a:lstStyle/>
        <a:p>
          <a:endParaRPr lang="en-US"/>
        </a:p>
      </dgm:t>
    </dgm:pt>
    <dgm:pt modelId="{5EFAB502-3CA5-44EB-8F46-8074450B13E5}" type="pres">
      <dgm:prSet presAssocID="{66734AC6-B00A-4850-BFE5-8534051B3F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5EB74-6B6C-4379-BC91-5821CF74AE75}" type="pres">
      <dgm:prSet presAssocID="{E60DB6A9-2F9E-4F2A-AFBF-4C851121BA50}" presName="centerShape" presStyleLbl="node0" presStyleIdx="0" presStyleCnt="1"/>
      <dgm:spPr/>
      <dgm:t>
        <a:bodyPr/>
        <a:lstStyle/>
        <a:p>
          <a:endParaRPr lang="en-US"/>
        </a:p>
      </dgm:t>
    </dgm:pt>
    <dgm:pt modelId="{CF634BCD-F50D-45C4-8F3C-BDB6E68973F4}" type="pres">
      <dgm:prSet presAssocID="{709750FD-166C-49F8-AA2F-BBA86633DE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EEF4F-9CAA-4D67-8E7A-CA530B87F7F8}" type="pres">
      <dgm:prSet presAssocID="{709750FD-166C-49F8-AA2F-BBA86633DEA0}" presName="dummy" presStyleCnt="0"/>
      <dgm:spPr/>
    </dgm:pt>
    <dgm:pt modelId="{0492974E-4A4B-48DA-92F5-9416740F41E6}" type="pres">
      <dgm:prSet presAssocID="{2841C1C8-0D4F-4D0C-A6E8-A3D86D7E6C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7104DA7-F9F1-478D-AC11-BAA4F2599DBB}" type="pres">
      <dgm:prSet presAssocID="{9C597ED1-78DE-4D10-9BEE-6D450627D7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70080-915F-457B-98D8-199B39706706}" type="pres">
      <dgm:prSet presAssocID="{9C597ED1-78DE-4D10-9BEE-6D450627D787}" presName="dummy" presStyleCnt="0"/>
      <dgm:spPr/>
    </dgm:pt>
    <dgm:pt modelId="{FA09174B-9FCF-4909-87A4-1D85EC725D56}" type="pres">
      <dgm:prSet presAssocID="{981BBE3A-FD65-4355-A136-0CA9066AB5E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4573670-8137-48C5-8F0B-13C39056915A}" type="pres">
      <dgm:prSet presAssocID="{1446E6B7-BDA2-4D82-8DAA-4D29D54637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8AA75-871B-41BA-B751-8AFCA49778BC}" type="pres">
      <dgm:prSet presAssocID="{1446E6B7-BDA2-4D82-8DAA-4D29D5463748}" presName="dummy" presStyleCnt="0"/>
      <dgm:spPr/>
    </dgm:pt>
    <dgm:pt modelId="{57848ADD-761F-4A9B-A685-F489F23189AC}" type="pres">
      <dgm:prSet presAssocID="{88822D6C-F771-4741-B597-963640EF9C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A2BDF7-5818-41AC-BA37-DA47A1C9F2E3}" type="pres">
      <dgm:prSet presAssocID="{212D31C9-B3F1-41F2-8AC4-2CD9501FEB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EECFC-F960-4D1C-8CD9-BEBB5812DDBD}" type="pres">
      <dgm:prSet presAssocID="{212D31C9-B3F1-41F2-8AC4-2CD9501FEBA7}" presName="dummy" presStyleCnt="0"/>
      <dgm:spPr/>
    </dgm:pt>
    <dgm:pt modelId="{D9406F23-3D74-4E14-BC74-CDEB01507DE3}" type="pres">
      <dgm:prSet presAssocID="{D14B9156-018D-474A-B416-66D7EDFF9FD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6E6785C-8D2C-4BE4-88C1-F4C8893182E0}" type="presOf" srcId="{9C597ED1-78DE-4D10-9BEE-6D450627D787}" destId="{47104DA7-F9F1-478D-AC11-BAA4F2599DBB}" srcOrd="0" destOrd="0" presId="urn:microsoft.com/office/officeart/2005/8/layout/radial6"/>
    <dgm:cxn modelId="{58865176-7327-4610-89A6-EE84DC77AACF}" srcId="{E60DB6A9-2F9E-4F2A-AFBF-4C851121BA50}" destId="{709750FD-166C-49F8-AA2F-BBA86633DEA0}" srcOrd="0" destOrd="0" parTransId="{9C26A877-2A64-42EC-A8F4-335FAE4377B2}" sibTransId="{2841C1C8-0D4F-4D0C-A6E8-A3D86D7E6C36}"/>
    <dgm:cxn modelId="{0015F7A5-B5A9-49B8-966E-032A0A22BC67}" type="presOf" srcId="{D14B9156-018D-474A-B416-66D7EDFF9FD7}" destId="{D9406F23-3D74-4E14-BC74-CDEB01507DE3}" srcOrd="0" destOrd="0" presId="urn:microsoft.com/office/officeart/2005/8/layout/radial6"/>
    <dgm:cxn modelId="{72683BF7-ACC6-4673-B5DD-92A596EFE160}" type="presOf" srcId="{2841C1C8-0D4F-4D0C-A6E8-A3D86D7E6C36}" destId="{0492974E-4A4B-48DA-92F5-9416740F41E6}" srcOrd="0" destOrd="0" presId="urn:microsoft.com/office/officeart/2005/8/layout/radial6"/>
    <dgm:cxn modelId="{5C59AC0E-E3F9-41A5-803D-A15CCCB18804}" srcId="{E60DB6A9-2F9E-4F2A-AFBF-4C851121BA50}" destId="{1446E6B7-BDA2-4D82-8DAA-4D29D5463748}" srcOrd="2" destOrd="0" parTransId="{25288280-D6F5-4314-B176-1D529333052C}" sibTransId="{88822D6C-F771-4741-B597-963640EF9C41}"/>
    <dgm:cxn modelId="{A200FD12-2E51-4636-8B69-779939C6A6C5}" type="presOf" srcId="{E60DB6A9-2F9E-4F2A-AFBF-4C851121BA50}" destId="{8A55EB74-6B6C-4379-BC91-5821CF74AE75}" srcOrd="0" destOrd="0" presId="urn:microsoft.com/office/officeart/2005/8/layout/radial6"/>
    <dgm:cxn modelId="{405D7F74-C6AB-463B-A196-142165B5D057}" type="presOf" srcId="{709750FD-166C-49F8-AA2F-BBA86633DEA0}" destId="{CF634BCD-F50D-45C4-8F3C-BDB6E68973F4}" srcOrd="0" destOrd="0" presId="urn:microsoft.com/office/officeart/2005/8/layout/radial6"/>
    <dgm:cxn modelId="{FA3A5317-3490-4AAA-A0C6-73D7372A4343}" srcId="{E60DB6A9-2F9E-4F2A-AFBF-4C851121BA50}" destId="{9C597ED1-78DE-4D10-9BEE-6D450627D787}" srcOrd="1" destOrd="0" parTransId="{01AF9EE2-60AA-4385-B49D-71D5B466E87E}" sibTransId="{981BBE3A-FD65-4355-A136-0CA9066AB5E3}"/>
    <dgm:cxn modelId="{E44769E3-2E20-4729-96A2-CF5AAB80A684}" type="presOf" srcId="{1446E6B7-BDA2-4D82-8DAA-4D29D5463748}" destId="{94573670-8137-48C5-8F0B-13C39056915A}" srcOrd="0" destOrd="0" presId="urn:microsoft.com/office/officeart/2005/8/layout/radial6"/>
    <dgm:cxn modelId="{9D2633CA-E94E-486F-AD7B-B5620E9C56FD}" type="presOf" srcId="{212D31C9-B3F1-41F2-8AC4-2CD9501FEBA7}" destId="{4EA2BDF7-5818-41AC-BA37-DA47A1C9F2E3}" srcOrd="0" destOrd="0" presId="urn:microsoft.com/office/officeart/2005/8/layout/radial6"/>
    <dgm:cxn modelId="{95A859A8-6FF1-48D9-8635-6B2ADCC04A27}" srcId="{66734AC6-B00A-4850-BFE5-8534051B3FCE}" destId="{E60DB6A9-2F9E-4F2A-AFBF-4C851121BA50}" srcOrd="0" destOrd="0" parTransId="{6D4964A3-3ACB-414C-95E6-C56170356A63}" sibTransId="{556DA73B-9AA0-4171-9C3A-7445D494E26F}"/>
    <dgm:cxn modelId="{F0915376-9B6B-4B1E-A956-922DD17887EC}" srcId="{E60DB6A9-2F9E-4F2A-AFBF-4C851121BA50}" destId="{212D31C9-B3F1-41F2-8AC4-2CD9501FEBA7}" srcOrd="3" destOrd="0" parTransId="{F6BCB59A-B367-4992-8712-F94A87F63307}" sibTransId="{D14B9156-018D-474A-B416-66D7EDFF9FD7}"/>
    <dgm:cxn modelId="{9ED344F5-0BF3-41DA-88CB-884F861B5DFE}" type="presOf" srcId="{88822D6C-F771-4741-B597-963640EF9C41}" destId="{57848ADD-761F-4A9B-A685-F489F23189AC}" srcOrd="0" destOrd="0" presId="urn:microsoft.com/office/officeart/2005/8/layout/radial6"/>
    <dgm:cxn modelId="{C5B1F031-6E45-4294-9716-19600F2ADB76}" type="presOf" srcId="{66734AC6-B00A-4850-BFE5-8534051B3FCE}" destId="{5EFAB502-3CA5-44EB-8F46-8074450B13E5}" srcOrd="0" destOrd="0" presId="urn:microsoft.com/office/officeart/2005/8/layout/radial6"/>
    <dgm:cxn modelId="{F6577A0D-7698-47F4-B57A-BFF1286122A1}" type="presOf" srcId="{981BBE3A-FD65-4355-A136-0CA9066AB5E3}" destId="{FA09174B-9FCF-4909-87A4-1D85EC725D56}" srcOrd="0" destOrd="0" presId="urn:microsoft.com/office/officeart/2005/8/layout/radial6"/>
    <dgm:cxn modelId="{5BAB606C-BF39-4BB6-A859-6FDB09E7DA66}" type="presParOf" srcId="{5EFAB502-3CA5-44EB-8F46-8074450B13E5}" destId="{8A55EB74-6B6C-4379-BC91-5821CF74AE75}" srcOrd="0" destOrd="0" presId="urn:microsoft.com/office/officeart/2005/8/layout/radial6"/>
    <dgm:cxn modelId="{B2F0DD63-02AE-4454-B3C2-1CF2F6F3513B}" type="presParOf" srcId="{5EFAB502-3CA5-44EB-8F46-8074450B13E5}" destId="{CF634BCD-F50D-45C4-8F3C-BDB6E68973F4}" srcOrd="1" destOrd="0" presId="urn:microsoft.com/office/officeart/2005/8/layout/radial6"/>
    <dgm:cxn modelId="{894A6C6A-CC93-414F-B210-7F0AF286BD8B}" type="presParOf" srcId="{5EFAB502-3CA5-44EB-8F46-8074450B13E5}" destId="{8D4EEF4F-9CAA-4D67-8E7A-CA530B87F7F8}" srcOrd="2" destOrd="0" presId="urn:microsoft.com/office/officeart/2005/8/layout/radial6"/>
    <dgm:cxn modelId="{FFA62AEF-84B9-4026-9986-344A66CFE0A9}" type="presParOf" srcId="{5EFAB502-3CA5-44EB-8F46-8074450B13E5}" destId="{0492974E-4A4B-48DA-92F5-9416740F41E6}" srcOrd="3" destOrd="0" presId="urn:microsoft.com/office/officeart/2005/8/layout/radial6"/>
    <dgm:cxn modelId="{95DA957C-EE2E-4897-87FF-6188495322AC}" type="presParOf" srcId="{5EFAB502-3CA5-44EB-8F46-8074450B13E5}" destId="{47104DA7-F9F1-478D-AC11-BAA4F2599DBB}" srcOrd="4" destOrd="0" presId="urn:microsoft.com/office/officeart/2005/8/layout/radial6"/>
    <dgm:cxn modelId="{E708E409-47E9-447B-9E41-1A6BB4A36278}" type="presParOf" srcId="{5EFAB502-3CA5-44EB-8F46-8074450B13E5}" destId="{18070080-915F-457B-98D8-199B39706706}" srcOrd="5" destOrd="0" presId="urn:microsoft.com/office/officeart/2005/8/layout/radial6"/>
    <dgm:cxn modelId="{7399BF8C-755A-4D98-A118-24AFCDBBB0E0}" type="presParOf" srcId="{5EFAB502-3CA5-44EB-8F46-8074450B13E5}" destId="{FA09174B-9FCF-4909-87A4-1D85EC725D56}" srcOrd="6" destOrd="0" presId="urn:microsoft.com/office/officeart/2005/8/layout/radial6"/>
    <dgm:cxn modelId="{10C4C0E1-0EEA-46C8-9E6E-DCCB685A3581}" type="presParOf" srcId="{5EFAB502-3CA5-44EB-8F46-8074450B13E5}" destId="{94573670-8137-48C5-8F0B-13C39056915A}" srcOrd="7" destOrd="0" presId="urn:microsoft.com/office/officeart/2005/8/layout/radial6"/>
    <dgm:cxn modelId="{F66AC6A0-BE0D-470F-9496-ABF6D7F2D7E6}" type="presParOf" srcId="{5EFAB502-3CA5-44EB-8F46-8074450B13E5}" destId="{D998AA75-871B-41BA-B751-8AFCA49778BC}" srcOrd="8" destOrd="0" presId="urn:microsoft.com/office/officeart/2005/8/layout/radial6"/>
    <dgm:cxn modelId="{1822EE91-A5F9-4FC2-80F8-DF1BAEDC1906}" type="presParOf" srcId="{5EFAB502-3CA5-44EB-8F46-8074450B13E5}" destId="{57848ADD-761F-4A9B-A685-F489F23189AC}" srcOrd="9" destOrd="0" presId="urn:microsoft.com/office/officeart/2005/8/layout/radial6"/>
    <dgm:cxn modelId="{4A149E5C-E971-4835-A397-62A72B4B322A}" type="presParOf" srcId="{5EFAB502-3CA5-44EB-8F46-8074450B13E5}" destId="{4EA2BDF7-5818-41AC-BA37-DA47A1C9F2E3}" srcOrd="10" destOrd="0" presId="urn:microsoft.com/office/officeart/2005/8/layout/radial6"/>
    <dgm:cxn modelId="{2FE05130-744D-4EE8-B2A7-843F0B83868F}" type="presParOf" srcId="{5EFAB502-3CA5-44EB-8F46-8074450B13E5}" destId="{C35EECFC-F960-4D1C-8CD9-BEBB5812DDBD}" srcOrd="11" destOrd="0" presId="urn:microsoft.com/office/officeart/2005/8/layout/radial6"/>
    <dgm:cxn modelId="{9344927D-E544-4683-9943-480D94B1BB46}" type="presParOf" srcId="{5EFAB502-3CA5-44EB-8F46-8074450B13E5}" destId="{D9406F23-3D74-4E14-BC74-CDEB01507DE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7EE4C-9B5E-4770-BD84-50FE87001D3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F712E-582B-4EC6-9FC8-A1A085CBCC3B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চাকমাদের বসবাস</a:t>
          </a:r>
          <a:endParaRPr lang="en-US" dirty="0"/>
        </a:p>
      </dgm:t>
    </dgm:pt>
    <dgm:pt modelId="{261A4E04-B2B5-43B8-9E87-6015CDA4762B}" type="parTrans" cxnId="{C659E50C-1DDE-45F7-82F8-77B85438720B}">
      <dgm:prSet/>
      <dgm:spPr/>
      <dgm:t>
        <a:bodyPr/>
        <a:lstStyle/>
        <a:p>
          <a:endParaRPr lang="en-US"/>
        </a:p>
      </dgm:t>
    </dgm:pt>
    <dgm:pt modelId="{91F7A1F3-A0CF-46A3-8A0A-ADF21A1EA806}" type="sibTrans" cxnId="{C659E50C-1DDE-45F7-82F8-77B85438720B}">
      <dgm:prSet/>
      <dgm:spPr/>
      <dgm:t>
        <a:bodyPr/>
        <a:lstStyle/>
        <a:p>
          <a:endParaRPr lang="en-US"/>
        </a:p>
      </dgm:t>
    </dgm:pt>
    <dgm:pt modelId="{AF0252C3-D8CA-419B-967C-DCE2804ECC8D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/>
            <a:t>রাঙ্গামাটি</a:t>
          </a:r>
          <a:endParaRPr lang="en-US" dirty="0"/>
        </a:p>
      </dgm:t>
    </dgm:pt>
    <dgm:pt modelId="{1C561124-81FE-40EC-9926-2435B3095C49}" type="parTrans" cxnId="{97E6EF22-16EB-4A48-876E-D4342F4E4252}">
      <dgm:prSet/>
      <dgm:spPr/>
      <dgm:t>
        <a:bodyPr/>
        <a:lstStyle/>
        <a:p>
          <a:endParaRPr lang="en-US"/>
        </a:p>
      </dgm:t>
    </dgm:pt>
    <dgm:pt modelId="{9616D2C0-5AEC-44EB-A286-79EDA7952D7E}" type="sibTrans" cxnId="{97E6EF22-16EB-4A48-876E-D4342F4E4252}">
      <dgm:prSet/>
      <dgm:spPr/>
      <dgm:t>
        <a:bodyPr/>
        <a:lstStyle/>
        <a:p>
          <a:endParaRPr lang="en-US"/>
        </a:p>
      </dgm:t>
    </dgm:pt>
    <dgm:pt modelId="{46C249CC-1D59-487F-90CA-6AF85BE586D6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/>
            <a:t>খাগড়াছড়ি</a:t>
          </a:r>
          <a:endParaRPr lang="en-US" dirty="0"/>
        </a:p>
      </dgm:t>
    </dgm:pt>
    <dgm:pt modelId="{30E243BF-3BB3-40B3-91ED-D31FB5129B9F}" type="parTrans" cxnId="{B9317F7F-0E99-42A9-B333-4E57A72A8A3A}">
      <dgm:prSet/>
      <dgm:spPr/>
      <dgm:t>
        <a:bodyPr/>
        <a:lstStyle/>
        <a:p>
          <a:endParaRPr lang="en-US"/>
        </a:p>
      </dgm:t>
    </dgm:pt>
    <dgm:pt modelId="{0DE18B38-8E53-4C4D-AA9E-16AD5D52C8E8}" type="sibTrans" cxnId="{B9317F7F-0E99-42A9-B333-4E57A72A8A3A}">
      <dgm:prSet/>
      <dgm:spPr/>
      <dgm:t>
        <a:bodyPr/>
        <a:lstStyle/>
        <a:p>
          <a:endParaRPr lang="en-US"/>
        </a:p>
      </dgm:t>
    </dgm:pt>
    <dgm:pt modelId="{131ABB49-F988-4CEE-9E9A-1AA61903E303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/>
            <a:t>বান্দরবন</a:t>
          </a:r>
          <a:endParaRPr lang="en-US" dirty="0"/>
        </a:p>
      </dgm:t>
    </dgm:pt>
    <dgm:pt modelId="{E422EE32-803B-4C85-9137-DDACE0B15E90}" type="parTrans" cxnId="{1BEFC3A4-5B10-4426-9484-3CAA749C4E77}">
      <dgm:prSet/>
      <dgm:spPr/>
      <dgm:t>
        <a:bodyPr/>
        <a:lstStyle/>
        <a:p>
          <a:endParaRPr lang="en-US"/>
        </a:p>
      </dgm:t>
    </dgm:pt>
    <dgm:pt modelId="{2DB2CF2A-4414-463F-9E20-BC813005FBF4}" type="sibTrans" cxnId="{1BEFC3A4-5B10-4426-9484-3CAA749C4E77}">
      <dgm:prSet/>
      <dgm:spPr/>
      <dgm:t>
        <a:bodyPr/>
        <a:lstStyle/>
        <a:p>
          <a:endParaRPr lang="en-US"/>
        </a:p>
      </dgm:t>
    </dgm:pt>
    <dgm:pt modelId="{FCD56FFD-9879-4F4F-8058-C492DBAC351B}" type="pres">
      <dgm:prSet presAssocID="{C827EE4C-9B5E-4770-BD84-50FE87001D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C6C111-9562-4C50-929C-E57CE7B1B66D}" type="pres">
      <dgm:prSet presAssocID="{75CF712E-582B-4EC6-9FC8-A1A085CBCC3B}" presName="roof" presStyleLbl="dkBgShp" presStyleIdx="0" presStyleCnt="2"/>
      <dgm:spPr/>
      <dgm:t>
        <a:bodyPr/>
        <a:lstStyle/>
        <a:p>
          <a:endParaRPr lang="en-US"/>
        </a:p>
      </dgm:t>
    </dgm:pt>
    <dgm:pt modelId="{2DE00FF0-BF9B-4EE6-86F1-FAA67CF4ABBA}" type="pres">
      <dgm:prSet presAssocID="{75CF712E-582B-4EC6-9FC8-A1A085CBCC3B}" presName="pillars" presStyleCnt="0"/>
      <dgm:spPr/>
    </dgm:pt>
    <dgm:pt modelId="{472BF3B6-D241-43FF-9744-C8F9350D153B}" type="pres">
      <dgm:prSet presAssocID="{75CF712E-582B-4EC6-9FC8-A1A085CBCC3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5E0DB-AF8A-4BA9-B73F-AB14F62D257A}" type="pres">
      <dgm:prSet presAssocID="{46C249CC-1D59-487F-90CA-6AF85BE586D6}" presName="pillarX" presStyleLbl="node1" presStyleIdx="1" presStyleCnt="3" custLinFactNeighborX="-459" custLinFactNeighborY="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1F20E-704B-4154-AE58-FCA80D83E0B7}" type="pres">
      <dgm:prSet presAssocID="{131ABB49-F988-4CEE-9E9A-1AA61903E30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B4E2A-1E8C-4F2C-BB8C-F8A4E865159F}" type="pres">
      <dgm:prSet presAssocID="{75CF712E-582B-4EC6-9FC8-A1A085CBCC3B}" presName="base" presStyleLbl="dkBgShp" presStyleIdx="1" presStyleCnt="2"/>
      <dgm:spPr/>
    </dgm:pt>
  </dgm:ptLst>
  <dgm:cxnLst>
    <dgm:cxn modelId="{74918E65-7FF0-469E-9562-1F71622E8C92}" type="presOf" srcId="{46C249CC-1D59-487F-90CA-6AF85BE586D6}" destId="{E535E0DB-AF8A-4BA9-B73F-AB14F62D257A}" srcOrd="0" destOrd="0" presId="urn:microsoft.com/office/officeart/2005/8/layout/hList3"/>
    <dgm:cxn modelId="{E9D3F018-7293-4718-9169-2BED1C82C666}" type="presOf" srcId="{131ABB49-F988-4CEE-9E9A-1AA61903E303}" destId="{32A1F20E-704B-4154-AE58-FCA80D83E0B7}" srcOrd="0" destOrd="0" presId="urn:microsoft.com/office/officeart/2005/8/layout/hList3"/>
    <dgm:cxn modelId="{C659E50C-1DDE-45F7-82F8-77B85438720B}" srcId="{C827EE4C-9B5E-4770-BD84-50FE87001D3E}" destId="{75CF712E-582B-4EC6-9FC8-A1A085CBCC3B}" srcOrd="0" destOrd="0" parTransId="{261A4E04-B2B5-43B8-9E87-6015CDA4762B}" sibTransId="{91F7A1F3-A0CF-46A3-8A0A-ADF21A1EA806}"/>
    <dgm:cxn modelId="{9857E5E5-C09D-44FD-940D-6D3BBA874161}" type="presOf" srcId="{AF0252C3-D8CA-419B-967C-DCE2804ECC8D}" destId="{472BF3B6-D241-43FF-9744-C8F9350D153B}" srcOrd="0" destOrd="0" presId="urn:microsoft.com/office/officeart/2005/8/layout/hList3"/>
    <dgm:cxn modelId="{B9317F7F-0E99-42A9-B333-4E57A72A8A3A}" srcId="{75CF712E-582B-4EC6-9FC8-A1A085CBCC3B}" destId="{46C249CC-1D59-487F-90CA-6AF85BE586D6}" srcOrd="1" destOrd="0" parTransId="{30E243BF-3BB3-40B3-91ED-D31FB5129B9F}" sibTransId="{0DE18B38-8E53-4C4D-AA9E-16AD5D52C8E8}"/>
    <dgm:cxn modelId="{97E6EF22-16EB-4A48-876E-D4342F4E4252}" srcId="{75CF712E-582B-4EC6-9FC8-A1A085CBCC3B}" destId="{AF0252C3-D8CA-419B-967C-DCE2804ECC8D}" srcOrd="0" destOrd="0" parTransId="{1C561124-81FE-40EC-9926-2435B3095C49}" sibTransId="{9616D2C0-5AEC-44EB-A286-79EDA7952D7E}"/>
    <dgm:cxn modelId="{B7CE46FF-64D5-42DE-B916-7F8C6C73DE52}" type="presOf" srcId="{C827EE4C-9B5E-4770-BD84-50FE87001D3E}" destId="{FCD56FFD-9879-4F4F-8058-C492DBAC351B}" srcOrd="0" destOrd="0" presId="urn:microsoft.com/office/officeart/2005/8/layout/hList3"/>
    <dgm:cxn modelId="{56D5296B-CF51-4232-8D95-847DEE76974C}" type="presOf" srcId="{75CF712E-582B-4EC6-9FC8-A1A085CBCC3B}" destId="{51C6C111-9562-4C50-929C-E57CE7B1B66D}" srcOrd="0" destOrd="0" presId="urn:microsoft.com/office/officeart/2005/8/layout/hList3"/>
    <dgm:cxn modelId="{1BEFC3A4-5B10-4426-9484-3CAA749C4E77}" srcId="{75CF712E-582B-4EC6-9FC8-A1A085CBCC3B}" destId="{131ABB49-F988-4CEE-9E9A-1AA61903E303}" srcOrd="2" destOrd="0" parTransId="{E422EE32-803B-4C85-9137-DDACE0B15E90}" sibTransId="{2DB2CF2A-4414-463F-9E20-BC813005FBF4}"/>
    <dgm:cxn modelId="{71286724-43CC-4167-92D7-F1AAF87C02B5}" type="presParOf" srcId="{FCD56FFD-9879-4F4F-8058-C492DBAC351B}" destId="{51C6C111-9562-4C50-929C-E57CE7B1B66D}" srcOrd="0" destOrd="0" presId="urn:microsoft.com/office/officeart/2005/8/layout/hList3"/>
    <dgm:cxn modelId="{03A9BF37-0271-4BFE-A1AC-91DBA228A73D}" type="presParOf" srcId="{FCD56FFD-9879-4F4F-8058-C492DBAC351B}" destId="{2DE00FF0-BF9B-4EE6-86F1-FAA67CF4ABBA}" srcOrd="1" destOrd="0" presId="urn:microsoft.com/office/officeart/2005/8/layout/hList3"/>
    <dgm:cxn modelId="{C87E2086-A523-4DD4-A56F-B0765B35F003}" type="presParOf" srcId="{2DE00FF0-BF9B-4EE6-86F1-FAA67CF4ABBA}" destId="{472BF3B6-D241-43FF-9744-C8F9350D153B}" srcOrd="0" destOrd="0" presId="urn:microsoft.com/office/officeart/2005/8/layout/hList3"/>
    <dgm:cxn modelId="{439B78B6-0A13-4F66-9882-B94CDE02F8AB}" type="presParOf" srcId="{2DE00FF0-BF9B-4EE6-86F1-FAA67CF4ABBA}" destId="{E535E0DB-AF8A-4BA9-B73F-AB14F62D257A}" srcOrd="1" destOrd="0" presId="urn:microsoft.com/office/officeart/2005/8/layout/hList3"/>
    <dgm:cxn modelId="{A5C27D51-246C-4F40-B0AD-D183905AB064}" type="presParOf" srcId="{2DE00FF0-BF9B-4EE6-86F1-FAA67CF4ABBA}" destId="{32A1F20E-704B-4154-AE58-FCA80D83E0B7}" srcOrd="2" destOrd="0" presId="urn:microsoft.com/office/officeart/2005/8/layout/hList3"/>
    <dgm:cxn modelId="{1162FA1D-2233-45D9-B5B1-6FB5265AC940}" type="presParOf" srcId="{FCD56FFD-9879-4F4F-8058-C492DBAC351B}" destId="{5D3B4E2A-1E8C-4F2C-BB8C-F8A4E865159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6F23-3D74-4E14-BC74-CDEB01507DE3}">
      <dsp:nvSpPr>
        <dsp:cNvPr id="0" name=""/>
        <dsp:cNvSpPr/>
      </dsp:nvSpPr>
      <dsp:spPr>
        <a:xfrm>
          <a:off x="2499656" y="625774"/>
          <a:ext cx="4167117" cy="416711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48ADD-761F-4A9B-A685-F489F23189AC}">
      <dsp:nvSpPr>
        <dsp:cNvPr id="0" name=""/>
        <dsp:cNvSpPr/>
      </dsp:nvSpPr>
      <dsp:spPr>
        <a:xfrm>
          <a:off x="2499656" y="625774"/>
          <a:ext cx="4167117" cy="416711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9174B-9FCF-4909-87A4-1D85EC725D56}">
      <dsp:nvSpPr>
        <dsp:cNvPr id="0" name=""/>
        <dsp:cNvSpPr/>
      </dsp:nvSpPr>
      <dsp:spPr>
        <a:xfrm>
          <a:off x="2499656" y="625774"/>
          <a:ext cx="4167117" cy="416711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2974E-4A4B-48DA-92F5-9416740F41E6}">
      <dsp:nvSpPr>
        <dsp:cNvPr id="0" name=""/>
        <dsp:cNvSpPr/>
      </dsp:nvSpPr>
      <dsp:spPr>
        <a:xfrm>
          <a:off x="2499656" y="625774"/>
          <a:ext cx="4167117" cy="416711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EB74-6B6C-4379-BC91-5821CF74AE75}">
      <dsp:nvSpPr>
        <dsp:cNvPr id="0" name=""/>
        <dsp:cNvSpPr/>
      </dsp:nvSpPr>
      <dsp:spPr>
        <a:xfrm>
          <a:off x="3624276" y="1750394"/>
          <a:ext cx="1917878" cy="1917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3905143" y="2031261"/>
        <a:ext cx="1356144" cy="1356144"/>
      </dsp:txXfrm>
    </dsp:sp>
    <dsp:sp modelId="{CF634BCD-F50D-45C4-8F3C-BDB6E68973F4}">
      <dsp:nvSpPr>
        <dsp:cNvPr id="0" name=""/>
        <dsp:cNvSpPr/>
      </dsp:nvSpPr>
      <dsp:spPr>
        <a:xfrm>
          <a:off x="3911957" y="2847"/>
          <a:ext cx="1342515" cy="1342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জন্ম১৯৫২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সাল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08564" y="199454"/>
        <a:ext cx="949301" cy="949301"/>
      </dsp:txXfrm>
    </dsp:sp>
    <dsp:sp modelId="{47104DA7-F9F1-478D-AC11-BAA4F2599DBB}">
      <dsp:nvSpPr>
        <dsp:cNvPr id="0" name=""/>
        <dsp:cNvSpPr/>
      </dsp:nvSpPr>
      <dsp:spPr>
        <a:xfrm>
          <a:off x="5947186" y="2038075"/>
          <a:ext cx="1342515" cy="1342515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জেলা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হবিগঞ্জ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143793" y="2234682"/>
        <a:ext cx="949301" cy="949301"/>
      </dsp:txXfrm>
    </dsp:sp>
    <dsp:sp modelId="{94573670-8137-48C5-8F0B-13C39056915A}">
      <dsp:nvSpPr>
        <dsp:cNvPr id="0" name=""/>
        <dsp:cNvSpPr/>
      </dsp:nvSpPr>
      <dsp:spPr>
        <a:xfrm>
          <a:off x="3911957" y="4073304"/>
          <a:ext cx="1342515" cy="1342515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কবি 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প্রাবন্ধিক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08564" y="4269911"/>
        <a:ext cx="949301" cy="949301"/>
      </dsp:txXfrm>
    </dsp:sp>
    <dsp:sp modelId="{4EA2BDF7-5818-41AC-BA37-DA47A1C9F2E3}">
      <dsp:nvSpPr>
        <dsp:cNvPr id="0" name=""/>
        <dsp:cNvSpPr/>
      </dsp:nvSpPr>
      <dsp:spPr>
        <a:xfrm>
          <a:off x="1876729" y="2038075"/>
          <a:ext cx="1342515" cy="134251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/>
            <a:t>মণিপুরি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/>
            <a:t>সাহিত্যচর্চার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/>
            <a:t>পথিকৃৎ</a:t>
          </a:r>
          <a:endParaRPr lang="en-US" sz="1400" kern="1200" dirty="0"/>
        </a:p>
      </dsp:txBody>
      <dsp:txXfrm>
        <a:off x="2073336" y="2234682"/>
        <a:ext cx="949301" cy="949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6C111-9562-4C50-929C-E57CE7B1B66D}">
      <dsp:nvSpPr>
        <dsp:cNvPr id="0" name=""/>
        <dsp:cNvSpPr/>
      </dsp:nvSpPr>
      <dsp:spPr>
        <a:xfrm>
          <a:off x="0" y="0"/>
          <a:ext cx="7766462" cy="1469024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/>
            <a:t>চাকমাদের বসবাস</a:t>
          </a:r>
          <a:endParaRPr lang="en-US" sz="6000" kern="1200" dirty="0"/>
        </a:p>
      </dsp:txBody>
      <dsp:txXfrm>
        <a:off x="0" y="0"/>
        <a:ext cx="7766462" cy="1469024"/>
      </dsp:txXfrm>
    </dsp:sp>
    <dsp:sp modelId="{472BF3B6-D241-43FF-9744-C8F9350D153B}">
      <dsp:nvSpPr>
        <dsp:cNvPr id="0" name=""/>
        <dsp:cNvSpPr/>
      </dsp:nvSpPr>
      <dsp:spPr>
        <a:xfrm>
          <a:off x="3792" y="1469024"/>
          <a:ext cx="2586292" cy="308495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রাঙ্গামাটি</a:t>
          </a:r>
          <a:endParaRPr lang="en-US" sz="4400" kern="1200" dirty="0"/>
        </a:p>
      </dsp:txBody>
      <dsp:txXfrm>
        <a:off x="3792" y="1469024"/>
        <a:ext cx="2586292" cy="3084951"/>
      </dsp:txXfrm>
    </dsp:sp>
    <dsp:sp modelId="{E535E0DB-AF8A-4BA9-B73F-AB14F62D257A}">
      <dsp:nvSpPr>
        <dsp:cNvPr id="0" name=""/>
        <dsp:cNvSpPr/>
      </dsp:nvSpPr>
      <dsp:spPr>
        <a:xfrm>
          <a:off x="2578213" y="1481426"/>
          <a:ext cx="2586292" cy="308495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খাগড়াছড়ি</a:t>
          </a:r>
          <a:endParaRPr lang="en-US" sz="4400" kern="1200" dirty="0"/>
        </a:p>
      </dsp:txBody>
      <dsp:txXfrm>
        <a:off x="2578213" y="1481426"/>
        <a:ext cx="2586292" cy="3084951"/>
      </dsp:txXfrm>
    </dsp:sp>
    <dsp:sp modelId="{32A1F20E-704B-4154-AE58-FCA80D83E0B7}">
      <dsp:nvSpPr>
        <dsp:cNvPr id="0" name=""/>
        <dsp:cNvSpPr/>
      </dsp:nvSpPr>
      <dsp:spPr>
        <a:xfrm>
          <a:off x="5176377" y="1469024"/>
          <a:ext cx="2586292" cy="308495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বান্দরবন</a:t>
          </a:r>
          <a:endParaRPr lang="en-US" sz="4400" kern="1200" dirty="0"/>
        </a:p>
      </dsp:txBody>
      <dsp:txXfrm>
        <a:off x="5176377" y="1469024"/>
        <a:ext cx="2586292" cy="3084951"/>
      </dsp:txXfrm>
    </dsp:sp>
    <dsp:sp modelId="{5D3B4E2A-1E8C-4F2C-BB8C-F8A4E865159F}">
      <dsp:nvSpPr>
        <dsp:cNvPr id="0" name=""/>
        <dsp:cNvSpPr/>
      </dsp:nvSpPr>
      <dsp:spPr>
        <a:xfrm>
          <a:off x="0" y="4553976"/>
          <a:ext cx="7766462" cy="3427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69DE-22A7-465A-B57D-1B702AAAB30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53FA8-9FD9-4D26-B053-97C319BDC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53FA8-9FD9-4D26-B053-97C319BDC0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C1FF-CFFF-419F-8D83-C297E29FCCC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BA95-AD66-4977-AB47-1FE5BDAF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3" y="0"/>
            <a:ext cx="7350826" cy="961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মাল্টিমিডিয়া ক্লাসে স্বাগতম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900"/>
            <a:ext cx="12192000" cy="58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83128"/>
            <a:ext cx="5250688" cy="6685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31" y="154379"/>
            <a:ext cx="3396343" cy="19356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ক্ষুদ্র জনগোষ্ঠির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অবস্থান গুলো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দেখ-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70223" y="4061361"/>
            <a:ext cx="534390" cy="427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97091" y="3610099"/>
            <a:ext cx="605641" cy="4512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0852" y="5047013"/>
            <a:ext cx="617517" cy="4037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97091" y="5355771"/>
            <a:ext cx="724395" cy="3800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77049" y="4572000"/>
            <a:ext cx="510639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2042" y="4797631"/>
            <a:ext cx="546264" cy="3443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58296" y="2244436"/>
            <a:ext cx="724395" cy="4037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6405" y="2066306"/>
            <a:ext cx="700644" cy="3087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37714" y="1983178"/>
            <a:ext cx="605641" cy="308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5744" y="2553195"/>
            <a:ext cx="681037" cy="356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41371" y="2375066"/>
            <a:ext cx="653143" cy="356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47953" y="2090056"/>
            <a:ext cx="624352" cy="3087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47953" y="2826327"/>
            <a:ext cx="765959" cy="3443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41371" y="1199408"/>
            <a:ext cx="843148" cy="391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89" y="0"/>
            <a:ext cx="11340935" cy="7243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ক্ষুদ্র জাতিসত্তাগুলোর মধ্যে উল্লেখযোগ্য হলো-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480950" y="736271"/>
            <a:ext cx="558140" cy="1199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82239" y="736271"/>
            <a:ext cx="605641" cy="12112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27911" y="724395"/>
            <a:ext cx="558140" cy="12112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204856" y="736271"/>
            <a:ext cx="593766" cy="1199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98327" y="724395"/>
            <a:ext cx="486889" cy="1199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704613" y="724395"/>
            <a:ext cx="546265" cy="1199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005448" y="718457"/>
            <a:ext cx="534389" cy="120534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126" y="2041955"/>
            <a:ext cx="9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চাকমা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7761" y="2086052"/>
            <a:ext cx="11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মারমা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70575" y="2041956"/>
            <a:ext cx="93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ত্রিপুরা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9119" y="2041956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গারো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19849" y="2086053"/>
            <a:ext cx="117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সাঁওতাল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5190" y="2041957"/>
            <a:ext cx="127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মণিপুরি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704613" y="2046425"/>
            <a:ext cx="100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খাসি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>
            <a:off x="10070275" y="736271"/>
            <a:ext cx="653143" cy="12112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83783" y="2041958"/>
            <a:ext cx="11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রাখাইন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>
            <a:off x="11379531" y="727364"/>
            <a:ext cx="495793" cy="11875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076702" y="2041958"/>
            <a:ext cx="104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হাজং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534389" y="2993592"/>
            <a:ext cx="11340935" cy="7481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আরও হলো</a:t>
            </a:r>
            <a:endParaRPr lang="en-US" sz="3600" dirty="0"/>
          </a:p>
        </p:txBody>
      </p:sp>
      <p:sp>
        <p:nvSpPr>
          <p:cNvPr id="26" name="Down Arrow 25"/>
          <p:cNvSpPr/>
          <p:nvPr/>
        </p:nvSpPr>
        <p:spPr>
          <a:xfrm>
            <a:off x="629030" y="3741737"/>
            <a:ext cx="820119" cy="137413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2338317" y="3741736"/>
            <a:ext cx="780815" cy="137413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008300" y="3741736"/>
            <a:ext cx="866899" cy="137413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712031" y="3741737"/>
            <a:ext cx="795647" cy="137413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220197" y="3741737"/>
            <a:ext cx="902525" cy="137413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8858992" y="3741738"/>
            <a:ext cx="924791" cy="137413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723418" y="3741737"/>
            <a:ext cx="783772" cy="137413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4224" y="5402348"/>
            <a:ext cx="107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তঞ্চঙ্গ্যা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5162" y="5402352"/>
            <a:ext cx="80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বম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009449" y="5402349"/>
            <a:ext cx="12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কোচ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39837" y="5402351"/>
            <a:ext cx="12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পাহাড়িয়া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125190" y="5402352"/>
            <a:ext cx="140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রাজবংশী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8893134" y="5402350"/>
            <a:ext cx="8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মালো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487421" y="5402350"/>
            <a:ext cx="123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ওরাঁও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1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5" y="269017"/>
            <a:ext cx="3477727" cy="272356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3764953"/>
              </p:ext>
            </p:extLst>
          </p:nvPr>
        </p:nvGraphicFramePr>
        <p:xfrm>
          <a:off x="4298868" y="269017"/>
          <a:ext cx="7766462" cy="489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8869" y="5355772"/>
            <a:ext cx="7893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তারা ‘চাঙমা’নামে পরিচিত এবং পিতৃতান্ত্রিক পরিবার।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5" y="3321113"/>
            <a:ext cx="3477727" cy="264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278" y="6187044"/>
            <a:ext cx="18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চাকমা পিতা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0" y="139781"/>
            <a:ext cx="2790825" cy="231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6" y="139782"/>
            <a:ext cx="2612572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7" y="454106"/>
            <a:ext cx="2805298" cy="2000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2530" y="262444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গৌতম বুদ্ধ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8873" y="2626842"/>
            <a:ext cx="172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সিলম ও ধুতি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3980" y="2624447"/>
            <a:ext cx="112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পিনন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9" y="3163869"/>
            <a:ext cx="279082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6" y="3163869"/>
            <a:ext cx="2612572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7" y="3163869"/>
            <a:ext cx="2805298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516" y="5069566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প্রধান হলো বিজু উৎসব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89813" y="5074639"/>
            <a:ext cx="122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জুমনাচ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4577" y="5069566"/>
            <a:ext cx="280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ভাত,মাছ,মাংসওশাক-সবজি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469" y="5829134"/>
            <a:ext cx="11436331" cy="9025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পহেলা বৈশাখকে ‘গর্য্যাপর্য্যা’বলে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থাকে।সমাজের প্রধান হলেন রাজা।গ্রামের প্রধান হলেন কারবারি।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653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8260" y="326571"/>
            <a:ext cx="6336145" cy="1318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গারোদের প্রধান বসতি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326571"/>
            <a:ext cx="3788229" cy="34714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928260" y="1677393"/>
            <a:ext cx="1472540" cy="12528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1377" y="2968831"/>
            <a:ext cx="2600696" cy="809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ময়মনসিংহ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881257" y="1677393"/>
            <a:ext cx="1389412" cy="12528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36872" y="2962897"/>
            <a:ext cx="2078182" cy="8151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টাঙ্গাইল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264238" y="1677392"/>
            <a:ext cx="1199408" cy="12528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19853" y="2942948"/>
            <a:ext cx="2078182" cy="855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সিলেট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0" y="4098966"/>
            <a:ext cx="272415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3" y="4098966"/>
            <a:ext cx="3051959" cy="1725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0040" y="5963036"/>
            <a:ext cx="243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কৃষি কাজ জুমচাষ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69650" y="5824537"/>
            <a:ext cx="266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জনপ্রিয় উৎসব হলো ওয়ানগালা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00208" y="4322618"/>
            <a:ext cx="397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ফসল বোনা,নবান্ন উৎসব,ও নববর্ষ উপলক্ষে</a:t>
            </a:r>
          </a:p>
          <a:p>
            <a:r>
              <a:rPr lang="bn-BD" sz="2400" dirty="0" smtClean="0"/>
              <a:t>বিভিন্ন উৎসবের আয়োজন হয়।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4" y="0"/>
            <a:ext cx="6923314" cy="10450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মারমাদের প্রধান বসতি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9" y="1"/>
            <a:ext cx="3253838" cy="2526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6364" y="2018805"/>
            <a:ext cx="2315689" cy="7718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বান্দরবান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27319" y="1045029"/>
            <a:ext cx="1169719" cy="9737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327075" y="1045029"/>
            <a:ext cx="1080655" cy="9737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99564" y="2018806"/>
            <a:ext cx="2149433" cy="7718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রাঙামাটি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76508" y="2018806"/>
            <a:ext cx="2256313" cy="7718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খাগড়াছড়ি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022774" y="1045028"/>
            <a:ext cx="1045028" cy="9737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704852"/>
            <a:ext cx="3253838" cy="1950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139" y="4773880"/>
            <a:ext cx="31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গৌতমবুদ্ধের অনুসারি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2873829"/>
            <a:ext cx="3111335" cy="2683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0109" y="5640780"/>
            <a:ext cx="302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জুমচাষ ও বনজ সম্পদ আহরণ করে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13203"/>
          <a:stretch/>
        </p:blipFill>
        <p:spPr>
          <a:xfrm>
            <a:off x="7160821" y="2992582"/>
            <a:ext cx="4572000" cy="25650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43948" y="5640780"/>
            <a:ext cx="448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সাংগ্রাই উৎসব তিন দিন চলে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1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2810" y="26861"/>
            <a:ext cx="7493329" cy="938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মণিপুরিদের আদি বাস ভারতের মণিপুর রাজ্যে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39" y="1014905"/>
            <a:ext cx="2861953" cy="1941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4" y="1014905"/>
            <a:ext cx="2964256" cy="200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4" y="3504418"/>
            <a:ext cx="2964256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4" y="3438525"/>
            <a:ext cx="29337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9" y="3438525"/>
            <a:ext cx="2885704" cy="1704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774" y="3077193"/>
            <a:ext cx="29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ছেলেরা পরে ধূতি গামছা,জামা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49486" y="3019300"/>
            <a:ext cx="29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মেয়েরা নিজেদের তৈরী পোশাক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99" y="1014905"/>
            <a:ext cx="2933700" cy="19411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5834" y="3012640"/>
            <a:ext cx="27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প্রধান হলো রাস উৎসব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15225" y="5363482"/>
            <a:ext cx="132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ও রথযাত্রা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3252" y="5332021"/>
            <a:ext cx="19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তারা কৃষিজীবী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47413" y="5087129"/>
            <a:ext cx="15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প্রধান খাদ্য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1141" y="5750667"/>
            <a:ext cx="10836668" cy="9826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পাড়া বা গ্রামে পঞ্চায়েতের  ভূমিকা গুরুত্বপূর্ণ।মণিপুরিরা সাতটি গোত্রে বিভক্ত।প্রাচীন ধর্মের নাম ‘আপোকপা’।তারা সনাতন ধর্মের চৈতন্যমতের অনুসারী।উল্লেখ্যযোগ্য অংশ ইসলাম ধর্মাবলম্বী।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929" y="17814"/>
            <a:ext cx="10470819" cy="855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ত্রিপুরাদের বসবাস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850078" y="855023"/>
            <a:ext cx="914402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7929" y="1683327"/>
            <a:ext cx="1561356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খাগড়াছড়ি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53247" y="855024"/>
            <a:ext cx="890649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7415" y="1683327"/>
            <a:ext cx="1448790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রামগড়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127667" y="855024"/>
            <a:ext cx="917372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3711" y="1683327"/>
            <a:ext cx="1330036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রাঙামাটি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540831" y="855023"/>
            <a:ext cx="997527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25786" y="1668483"/>
            <a:ext cx="1270659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কাপ্তাই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060873" y="855023"/>
            <a:ext cx="905495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78484" y="1683327"/>
            <a:ext cx="1021278" cy="6650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কুমিল্লা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343407" y="855023"/>
            <a:ext cx="846113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77153" y="1727860"/>
            <a:ext cx="1181595" cy="5759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সিলেট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261756" y="855024"/>
            <a:ext cx="872835" cy="8075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24455" y="1662546"/>
            <a:ext cx="1386444" cy="6412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নোয়াখালী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03" y="2517568"/>
            <a:ext cx="3034145" cy="17430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9" y="2517568"/>
            <a:ext cx="3322553" cy="1743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9" y="2517568"/>
            <a:ext cx="3206519" cy="17430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87929" y="4370119"/>
            <a:ext cx="3188276" cy="43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ছেলেরা গামছাও ধূতি পরে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247" y="4346369"/>
            <a:ext cx="3417555" cy="522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মেয়েরা পরে নিজেদের তৈরী পোশাক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4603" y="4346369"/>
            <a:ext cx="286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বৈসু সাংগ্রাই উৎসব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2678" y="5260769"/>
            <a:ext cx="1075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ত্রিপুরাদের ভাষার নাম ‘ককবরক’।তারা পিতৃতান্ত্রিক এবং ছেলেরাই সম্পত্তির মালিক হয়। তারা হিন্দু ধর্মাবলম্বী।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9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8048" y="0"/>
            <a:ext cx="8087096" cy="7374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সাঁওতালদের বসবাস উত্তরবঙ্গ ও সিলেটের চা বাগানে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5" y="814375"/>
            <a:ext cx="2698290" cy="2478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2" y="4389581"/>
            <a:ext cx="262393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26" y="4494356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15" y="837428"/>
            <a:ext cx="2666235" cy="2478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3685" y="3477198"/>
            <a:ext cx="642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ব্রিটিশ-বিরোধী স্বাধীনতা আন্দোলনে সাঁওতালদের সংগ্রামী </a:t>
            </a:r>
          </a:p>
          <a:p>
            <a:r>
              <a:rPr lang="bn-BD" sz="2000" dirty="0" smtClean="0"/>
              <a:t>বিদ্রোহ হচ্ছে ‘সাঁওতাল বিদ্রোহ’ ও ‘নাচোল কৃষক বিদ্রোহ’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3" y="4389581"/>
            <a:ext cx="3114501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6177" y="6396335"/>
            <a:ext cx="371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দেয়ালে নানা রঙেরছবি আঁকা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232" y="6422097"/>
            <a:ext cx="544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পেশায় সাঁওতালরা দুই ভাগে বিভক্ত (১)কৃষক (২)শ্রমিক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3" y="837428"/>
            <a:ext cx="3265158" cy="24551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3169" y="3477198"/>
            <a:ext cx="312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পরিবারে পুরুষই প্রধান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0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2" y="358423"/>
            <a:ext cx="2802576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31" y="358423"/>
            <a:ext cx="28289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2" y="358423"/>
            <a:ext cx="3023077" cy="1847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373" y="2458192"/>
            <a:ext cx="2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নৃত্যে মেয়ে পুরুষ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58243" y="2339439"/>
            <a:ext cx="304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শ্রেষ্ঠ উৎসব ‘সোহরাই’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27719" y="2206272"/>
            <a:ext cx="245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জনপ্রিয় নাচ ঝুমুর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517" y="3978234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সাঁওতালদের নিজস্ব ধর্ম আছে।ধর্ম গ্রন্থ নেই। ক্ষুদ্র জাতিসত্তার জীবন ও সংস্কৃতি আমাদের</a:t>
            </a:r>
          </a:p>
          <a:p>
            <a:endParaRPr lang="bn-BD" sz="2400" dirty="0" smtClean="0"/>
          </a:p>
          <a:p>
            <a:r>
              <a:rPr lang="bn-BD" sz="2400" dirty="0" smtClean="0"/>
              <a:t>জাতীয় সংস্কৃতিকে সমৃদ্ধ করেছে।দেশের সামগ্রিক উন্নয়নেও রয়েছে তাদের বিরাট অবদান।</a:t>
            </a:r>
          </a:p>
          <a:p>
            <a:endParaRPr lang="bn-BD" sz="2400" dirty="0" smtClean="0"/>
          </a:p>
          <a:p>
            <a:r>
              <a:rPr lang="bn-BD" sz="2400" dirty="0" smtClean="0"/>
              <a:t>তারা আজ জাতীয় মূলধারারই আংশ।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9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969" y="130628"/>
            <a:ext cx="4821382" cy="8906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 শিক্ষক ও পাঠ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1" y="130628"/>
            <a:ext cx="2274216" cy="2689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34" y="3336966"/>
            <a:ext cx="6305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শাহনাজ আক্তার (এম.এ,এম.এড)</a:t>
            </a:r>
          </a:p>
          <a:p>
            <a:r>
              <a:rPr lang="bn-BD" sz="2800" dirty="0" smtClean="0"/>
              <a:t>সিনিয়র শিক্ষক (বাংলা)</a:t>
            </a:r>
          </a:p>
          <a:p>
            <a:r>
              <a:rPr lang="bn-BD" sz="2800" dirty="0" smtClean="0"/>
              <a:t>কোনাবাড়ী এম,এ কুদ্দুছ উচ্চ বিদ্যালয়</a:t>
            </a:r>
          </a:p>
          <a:p>
            <a:r>
              <a:rPr lang="bn-BD" sz="2800" dirty="0" smtClean="0"/>
              <a:t>গাজীপুর সদর,গাজীপুর।</a:t>
            </a:r>
          </a:p>
          <a:p>
            <a:r>
              <a:rPr lang="bn-BD" sz="2400" dirty="0" smtClean="0"/>
              <a:t>ইমেইল:</a:t>
            </a:r>
            <a:r>
              <a:rPr lang="en-US" sz="2400" dirty="0" smtClean="0"/>
              <a:t>shahnazakternomi@gmail.com</a:t>
            </a:r>
          </a:p>
          <a:p>
            <a:r>
              <a:rPr lang="bn-BD" sz="2400" dirty="0" smtClean="0"/>
              <a:t>মোবাইল:01717871696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30192" y="3336966"/>
            <a:ext cx="4916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সপ্তবর্ণা</a:t>
            </a:r>
          </a:p>
          <a:p>
            <a:r>
              <a:rPr lang="bn-BD" sz="2800" dirty="0" smtClean="0"/>
              <a:t>সপ্তম-শ্রেণি</a:t>
            </a:r>
          </a:p>
          <a:p>
            <a:r>
              <a:rPr lang="bn-BD" sz="2800" dirty="0" smtClean="0"/>
              <a:t>মোট শিক্ষার্থী-৪০জন</a:t>
            </a:r>
          </a:p>
          <a:p>
            <a:r>
              <a:rPr lang="bn-BD" sz="2800" dirty="0" smtClean="0"/>
              <a:t>সময়-৪৫ মিনিট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78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855" y="0"/>
            <a:ext cx="3716977" cy="938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9091"/>
          <a:stretch/>
        </p:blipFill>
        <p:spPr>
          <a:xfrm rot="5400000">
            <a:off x="-243972" y="1656080"/>
            <a:ext cx="5237017" cy="4204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006" y="1781299"/>
            <a:ext cx="7279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ক-দল</a:t>
            </a:r>
            <a:r>
              <a:rPr lang="bn-BD" sz="2400" dirty="0" smtClean="0"/>
              <a:t>, চাকমাদের সম্পর্কে লিখ।</a:t>
            </a:r>
          </a:p>
          <a:p>
            <a:endParaRPr lang="bn-BD" sz="2400" dirty="0"/>
          </a:p>
          <a:p>
            <a:r>
              <a:rPr lang="bn-BD" sz="2400" dirty="0" smtClean="0"/>
              <a:t>খ-দল,মারমাদের </a:t>
            </a:r>
            <a:r>
              <a:rPr lang="bn-BD" sz="2400" dirty="0" smtClean="0"/>
              <a:t>সম্পর্কে লিখ।</a:t>
            </a:r>
          </a:p>
          <a:p>
            <a:endParaRPr lang="bn-BD" sz="2400" dirty="0"/>
          </a:p>
          <a:p>
            <a:r>
              <a:rPr lang="bn-BD" sz="2400" dirty="0" smtClean="0"/>
              <a:t>গ-দল,মণিপুরিদের </a:t>
            </a:r>
            <a:r>
              <a:rPr lang="bn-BD" sz="2400" dirty="0" smtClean="0"/>
              <a:t>সম্পর্কে লিখ</a:t>
            </a:r>
          </a:p>
          <a:p>
            <a:endParaRPr lang="bn-BD" sz="2400" dirty="0"/>
          </a:p>
          <a:p>
            <a:r>
              <a:rPr lang="bn-BD" sz="2400" smtClean="0"/>
              <a:t>ঘ-দল,গারো,ত্রিপুরা,সাঁওতাল </a:t>
            </a:r>
            <a:r>
              <a:rPr lang="bn-BD" sz="2400" dirty="0" smtClean="0"/>
              <a:t>এদের প্রধান উৎসব ও সংস্কৃতি</a:t>
            </a:r>
          </a:p>
          <a:p>
            <a:r>
              <a:rPr lang="bn-BD" sz="2400" dirty="0" smtClean="0"/>
              <a:t>সম্পর্কে লিখ।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04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0738" y="0"/>
            <a:ext cx="3075709" cy="11162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918" y="1353787"/>
            <a:ext cx="97496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১|চাকমা সমাজের প্রধানকে কি বলে?</a:t>
            </a:r>
          </a:p>
          <a:p>
            <a:r>
              <a:rPr lang="bn-BD" sz="2000" dirty="0" smtClean="0"/>
              <a:t>ক)মাতাব্বর               খ)রাজা</a:t>
            </a:r>
          </a:p>
          <a:p>
            <a:r>
              <a:rPr lang="bn-BD" sz="2000" dirty="0" smtClean="0"/>
              <a:t>গ)কারবারি                ঘ)সমাজ কর্তা</a:t>
            </a:r>
          </a:p>
          <a:p>
            <a:endParaRPr lang="bn-BD" sz="2000" dirty="0"/>
          </a:p>
          <a:p>
            <a:r>
              <a:rPr lang="bn-BD" sz="2000" dirty="0" smtClean="0"/>
              <a:t>২|বাংলাদেশের ক্ষুদ্র জাতিসত্তা জাতীয় মূলধারারই আংশ কারণ,তারা-</a:t>
            </a:r>
          </a:p>
          <a:p>
            <a:endParaRPr lang="bn-BD" sz="2000" dirty="0"/>
          </a:p>
          <a:p>
            <a:r>
              <a:rPr lang="bn-BD" sz="2000" dirty="0" smtClean="0"/>
              <a:t>¡)আমাদের সংস্কৃতিকে সমৃদ্ধ করেছে</a:t>
            </a:r>
          </a:p>
          <a:p>
            <a:r>
              <a:rPr lang="bn-BD" sz="2000" dirty="0" smtClean="0"/>
              <a:t>¡¡)জাতীয় সমৃদ্ধিতে গুরুত্বপূর্ণ ভূমিকা রাখে</a:t>
            </a:r>
          </a:p>
          <a:p>
            <a:r>
              <a:rPr lang="bn-BD" sz="2000" dirty="0" smtClean="0"/>
              <a:t>¡¡¡)ধর্মীয় দিক থেকেও তারা গুরুত্বপূর্ণ</a:t>
            </a:r>
          </a:p>
          <a:p>
            <a:endParaRPr lang="bn-BD" sz="2000" dirty="0" smtClean="0"/>
          </a:p>
          <a:p>
            <a:r>
              <a:rPr lang="bn-BD" sz="2000" dirty="0" smtClean="0"/>
              <a:t>নিচের কোনটি সঠিক?</a:t>
            </a:r>
          </a:p>
          <a:p>
            <a:r>
              <a:rPr lang="bn-BD" sz="2000" dirty="0" smtClean="0"/>
              <a:t>ক) ¡ ও ¡¡                                 খ) ¡¡ ও ¡¡¡</a:t>
            </a:r>
          </a:p>
          <a:p>
            <a:r>
              <a:rPr lang="bn-BD" sz="2000" dirty="0" smtClean="0"/>
              <a:t>গ) ¡¡¡ ও ¡                                 ঘ) ¡,¡¡ ও¡¡¡</a:t>
            </a:r>
          </a:p>
          <a:p>
            <a:endParaRPr lang="bn-BD" sz="2000" dirty="0"/>
          </a:p>
          <a:p>
            <a:r>
              <a:rPr lang="bn-BD" sz="2000" dirty="0" smtClean="0"/>
              <a:t>৩|ক্ষুদ্র জাতিসত্তার  নাম ও প্রধান উৎসবের নাম বলো?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1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340" y="0"/>
            <a:ext cx="3859481" cy="9500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 কাজ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6" y="1045029"/>
            <a:ext cx="9031185" cy="4049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337" y="5474525"/>
            <a:ext cx="928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তোমার দেখা একটি লোকজ-সাংস্কৃতিক অনুষ্ঠানের বর্ণনা লিখে আনবে।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5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09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6400" y="2"/>
            <a:ext cx="7753927" cy="1175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পাঠে আন্তরিকতার জন্য ধন্যবাদ।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8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731" y="26644"/>
            <a:ext cx="8336478" cy="902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 ছবি গুলো দেখ ও চিন্তা করে বলো এরা কারা-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2" y="902525"/>
            <a:ext cx="2736893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6" y="386537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18" y="921049"/>
            <a:ext cx="2619375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35" y="921048"/>
            <a:ext cx="2847975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18" y="3831165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1" y="3865372"/>
            <a:ext cx="2828925" cy="1743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1685" y="3369500"/>
            <a:ext cx="127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চাকমা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8266" y="3403707"/>
            <a:ext cx="1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গারো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83595" y="3388023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মারমা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4165" y="5659729"/>
            <a:ext cx="19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মণিপুরি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0765" y="5659729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সাঁওতাল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15845" y="5659729"/>
            <a:ext cx="117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ত্রিপুরা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308270" y="6172676"/>
            <a:ext cx="4512624" cy="685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তাহলে এরা হলো ক্ষুদ্রজাতি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68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14" y="106878"/>
            <a:ext cx="6792686" cy="1092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 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1365661"/>
            <a:ext cx="10022774" cy="4417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14" y="1365661"/>
            <a:ext cx="1847850" cy="246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88229" y="5949535"/>
            <a:ext cx="7303324" cy="81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বাংলাদেশের ক্ষুদ্র জাতিসত্তা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77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645726" y="0"/>
            <a:ext cx="3657600" cy="1389413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শিখনফল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564" y="1900052"/>
            <a:ext cx="798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এই পাঠ শেষে শিক্ষার্থীরা-</a:t>
            </a:r>
          </a:p>
          <a:p>
            <a:endParaRPr lang="bn-BD" sz="2400" dirty="0"/>
          </a:p>
          <a:p>
            <a:r>
              <a:rPr lang="bn-BD" sz="2400" dirty="0" smtClean="0"/>
              <a:t>লেখক সম্পর্কে বলতে পারবে।</a:t>
            </a:r>
          </a:p>
          <a:p>
            <a:r>
              <a:rPr lang="bn-BD" sz="2400" dirty="0" smtClean="0"/>
              <a:t>ক্ষুদ্র জাতিসত্তার ভাষা,সাহিত্য,ও সংস্কৃতি সম্পর্কে বলতে পারবে।</a:t>
            </a:r>
          </a:p>
          <a:p>
            <a:r>
              <a:rPr lang="bn-BD" sz="2400" dirty="0" smtClean="0"/>
              <a:t>বাংলাদেশের কোন কোন জেলায় তাঁদের অবস্থান তা বলতে 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06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53" y="95003"/>
            <a:ext cx="5177642" cy="14725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 এ.কে. শেরাম </a:t>
            </a: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 জেনে নেই-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02705"/>
              </p:ext>
            </p:extLst>
          </p:nvPr>
        </p:nvGraphicFramePr>
        <p:xfrm>
          <a:off x="2031999" y="719666"/>
          <a:ext cx="9166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05" y="2493818"/>
            <a:ext cx="1935678" cy="1900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127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31" y="0"/>
            <a:ext cx="3645725" cy="8787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শব্দের অর্থ দেখে নাও-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7608" y="647940"/>
            <a:ext cx="72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খাদি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15" y="121536"/>
            <a:ext cx="3428012" cy="1700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2727" y="534390"/>
            <a:ext cx="371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হাতে কাটা সুতা দিয়ে তৈরী কাপড়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01" y="4465122"/>
            <a:ext cx="3028951" cy="224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15" y="2267671"/>
            <a:ext cx="3428012" cy="2078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8340" y="2960764"/>
            <a:ext cx="9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মন্ডপ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2727" y="2663408"/>
            <a:ext cx="387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পূজা বা সভা-সমিতির জন্য </a:t>
            </a:r>
          </a:p>
          <a:p>
            <a:r>
              <a:rPr lang="bn-BD" sz="2400" dirty="0" smtClean="0"/>
              <a:t>ছাদ যুক্তচত্বর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9449" y="5518670"/>
            <a:ext cx="86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বয়ন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44052" y="5273585"/>
            <a:ext cx="9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বোনা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8" y="4465122"/>
            <a:ext cx="3076204" cy="2198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899" y="5273584"/>
            <a:ext cx="62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জুম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95626" y="5103171"/>
            <a:ext cx="236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পাহাড়ে চাষাবাদের</a:t>
            </a:r>
          </a:p>
          <a:p>
            <a:r>
              <a:rPr lang="bn-BD" sz="2400" dirty="0" smtClean="0"/>
              <a:t>বিশেষ পদ্ধতি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367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9475" y="0"/>
            <a:ext cx="3538847" cy="8668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9"/>
          <a:stretch/>
        </p:blipFill>
        <p:spPr>
          <a:xfrm>
            <a:off x="-1" y="1211282"/>
            <a:ext cx="6483927" cy="535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0597" y="1864425"/>
            <a:ext cx="55814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লেখক কত সালে জন্ম গ্রহণ করেন?</a:t>
            </a:r>
          </a:p>
          <a:p>
            <a:endParaRPr lang="bn-BD" sz="2400" dirty="0" smtClean="0"/>
          </a:p>
          <a:p>
            <a:r>
              <a:rPr lang="bn-BD" sz="2400" dirty="0" smtClean="0"/>
              <a:t>জুম শব্দের অর্থ কী?</a:t>
            </a:r>
          </a:p>
          <a:p>
            <a:endParaRPr lang="bn-BD" sz="2400" dirty="0" smtClean="0"/>
          </a:p>
          <a:p>
            <a:r>
              <a:rPr lang="bn-BD" sz="2400" dirty="0" smtClean="0"/>
              <a:t>লেখক কোন জেলায় জন্ম গ্রহণ করেন?</a:t>
            </a:r>
          </a:p>
          <a:p>
            <a:endParaRPr lang="bn-BD" sz="2400" dirty="0" smtClean="0"/>
          </a:p>
          <a:p>
            <a:r>
              <a:rPr lang="bn-BD" sz="2400" dirty="0" smtClean="0"/>
              <a:t>খাদি শব্দের অর্থ কী?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245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86348" y="0"/>
            <a:ext cx="3075709" cy="1246909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আদর্শ পাঠ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276011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বহু ভাষা,বহু জাতি ও বহু সংস্কৃতির দেশ বাংলাদেশ।</a:t>
            </a:r>
          </a:p>
          <a:p>
            <a:r>
              <a:rPr lang="bn-BD" sz="3600" dirty="0" smtClean="0"/>
              <a:t>প্রধান জনগোষ্ঠির পাশাপাশি রয়েছে অর্ধশত ক্ষুদ্র জাতিসত্তা।এই সংখ্যা ৪৬টি বলে অনুমিত।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35892" r="5667"/>
          <a:stretch/>
        </p:blipFill>
        <p:spPr>
          <a:xfrm>
            <a:off x="83127" y="1579417"/>
            <a:ext cx="6163293" cy="51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581</Words>
  <Application>Microsoft Office PowerPoint</Application>
  <PresentationFormat>Widescreen</PresentationFormat>
  <Paragraphs>173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61</cp:revision>
  <dcterms:created xsi:type="dcterms:W3CDTF">2020-02-08T12:56:45Z</dcterms:created>
  <dcterms:modified xsi:type="dcterms:W3CDTF">2020-02-13T14:05:53Z</dcterms:modified>
</cp:coreProperties>
</file>