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6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ouf301285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685800"/>
            <a:ext cx="6858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Aharoni" pitchFamily="2" charset="-79"/>
              </a:rPr>
              <a:t>Welcome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294" y="2085974"/>
            <a:ext cx="6783212" cy="41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7200" y="381000"/>
            <a:ext cx="29718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Strength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457200" y="2410691"/>
            <a:ext cx="2971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Terrified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04800" y="5181600"/>
            <a:ext cx="31242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Beast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24600" y="457200"/>
            <a:ext cx="2590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Power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324600" y="2410691"/>
            <a:ext cx="2590800" cy="6373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Scared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096000" y="5334000"/>
            <a:ext cx="28194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Animal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3001"/>
            <a:ext cx="1843087" cy="1226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89" y="2391641"/>
            <a:ext cx="1350523" cy="18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5242917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019800" cy="379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95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Bernard MT Condensed" pitchFamily="18" charset="0"/>
              </a:rPr>
              <a:t>His next task was to slay a monster called Hydra that was ravaging the country of Argos.</a:t>
            </a:r>
          </a:p>
        </p:txBody>
      </p:sp>
    </p:spTree>
    <p:extLst>
      <p:ext uri="{BB962C8B-B14F-4D97-AF65-F5344CB8AC3E}">
        <p14:creationId xmlns:p14="http://schemas.microsoft.com/office/powerpoint/2010/main" val="4220987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5173579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4572000" cy="2862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3579" y="990600"/>
            <a:ext cx="351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The Hydra had nine heads.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Among them the middle one was said to be immortal.</a:t>
            </a:r>
          </a:p>
        </p:txBody>
      </p:sp>
    </p:spTree>
    <p:extLst>
      <p:ext uri="{BB962C8B-B14F-4D97-AF65-F5344CB8AC3E}">
        <p14:creationId xmlns:p14="http://schemas.microsoft.com/office/powerpoint/2010/main" val="82391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292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5029200" cy="2729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990600"/>
            <a:ext cx="312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itannic Bold" pitchFamily="34" charset="0"/>
              </a:rPr>
              <a:t>Our hero struck off its heads with his club, but whenever he knocked off a head ,two new ones erupted in its place. </a:t>
            </a:r>
          </a:p>
        </p:txBody>
      </p:sp>
    </p:spTree>
    <p:extLst>
      <p:ext uri="{BB962C8B-B14F-4D97-AF65-F5344CB8AC3E}">
        <p14:creationId xmlns:p14="http://schemas.microsoft.com/office/powerpoint/2010/main" val="4181753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609600"/>
            <a:ext cx="3676650" cy="2788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609600"/>
            <a:ext cx="3733800" cy="2788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550" y="3886200"/>
            <a:ext cx="428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itchFamily="34" charset="0"/>
              </a:rPr>
              <a:t>Micheal</a:t>
            </a:r>
            <a:r>
              <a:rPr lang="en-US" sz="2000" dirty="0">
                <a:latin typeface="Arial Black" pitchFamily="34" charset="0"/>
              </a:rPr>
              <a:t> Hurst as </a:t>
            </a:r>
            <a:r>
              <a:rPr lang="en-US" sz="2000" dirty="0" err="1">
                <a:latin typeface="Arial Black" pitchFamily="34" charset="0"/>
              </a:rPr>
              <a:t>Iolaus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886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itchFamily="34" charset="0"/>
              </a:rPr>
              <a:t>Iolaus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974" y="4572000"/>
            <a:ext cx="797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 Black" pitchFamily="34" charset="0"/>
              </a:rPr>
              <a:t>Eventually with the help of his devoted servant </a:t>
            </a:r>
            <a:r>
              <a:rPr lang="en-US" sz="2400" dirty="0" err="1">
                <a:latin typeface="Arial Black" pitchFamily="34" charset="0"/>
              </a:rPr>
              <a:t>Iolaus</a:t>
            </a:r>
            <a:r>
              <a:rPr lang="en-US" sz="2400" dirty="0">
                <a:latin typeface="Arial Black" pitchFamily="34" charset="0"/>
              </a:rPr>
              <a:t>, Hercules succeeded in burning all the heads if the Hydra except the ninth or immoral one,  which he decided to bury under a huge rock.</a:t>
            </a:r>
          </a:p>
        </p:txBody>
      </p:sp>
    </p:spTree>
    <p:extLst>
      <p:ext uri="{BB962C8B-B14F-4D97-AF65-F5344CB8AC3E}">
        <p14:creationId xmlns:p14="http://schemas.microsoft.com/office/powerpoint/2010/main" val="1968324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  <a:latin typeface="Franklin Gothic Heavy" pitchFamily="34" charset="0"/>
              </a:rPr>
              <a:t>Single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Franklin Gothic Heavy" pitchFamily="34" charset="0"/>
              </a:rPr>
              <a:t>1.Who gave Hercules all the </a:t>
            </a:r>
            <a:r>
              <a:rPr lang="en-US" sz="4000" dirty="0" err="1">
                <a:latin typeface="Franklin Gothic Heavy" pitchFamily="34" charset="0"/>
              </a:rPr>
              <a:t>labours</a:t>
            </a:r>
            <a:r>
              <a:rPr lang="en-US" sz="4000" dirty="0">
                <a:latin typeface="Franklin Gothic Heavy" pitchFamily="34" charset="0"/>
              </a:rPr>
              <a:t>?</a:t>
            </a:r>
          </a:p>
          <a:p>
            <a:pPr algn="just"/>
            <a:r>
              <a:rPr lang="en-US" sz="4000" dirty="0">
                <a:latin typeface="Franklin Gothic Heavy" pitchFamily="34" charset="0"/>
              </a:rPr>
              <a:t>2.What was the second </a:t>
            </a:r>
            <a:r>
              <a:rPr lang="en-US" sz="4000" dirty="0" err="1">
                <a:latin typeface="Franklin Gothic Heavy" pitchFamily="34" charset="0"/>
              </a:rPr>
              <a:t>labour</a:t>
            </a:r>
            <a:r>
              <a:rPr lang="en-US" sz="4000" dirty="0">
                <a:latin typeface="Franklin Gothic Heavy" pitchFamily="34" charset="0"/>
              </a:rPr>
              <a:t> of Hercules?</a:t>
            </a:r>
          </a:p>
          <a:p>
            <a:pPr algn="just"/>
            <a:r>
              <a:rPr lang="en-US" sz="4000" dirty="0">
                <a:latin typeface="Franklin Gothic Heavy" pitchFamily="34" charset="0"/>
              </a:rPr>
              <a:t>3. How did he kill the hydra?</a:t>
            </a:r>
          </a:p>
          <a:p>
            <a:pPr algn="just"/>
            <a:endParaRPr lang="en-US" sz="4000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6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82" y="152398"/>
            <a:ext cx="3109912" cy="2091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851393"/>
            <a:ext cx="2219854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05" y="2438400"/>
            <a:ext cx="3146907" cy="1898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399"/>
            <a:ext cx="4083844" cy="2091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438400"/>
            <a:ext cx="340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9512" y="998121"/>
            <a:ext cx="161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Horses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411" y="442845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Bull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994" y="5410200"/>
            <a:ext cx="202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The Boar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4198" y="2741629"/>
            <a:ext cx="2944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Hercules triumphed again and again, as he would every time he was given an impossible task by </a:t>
            </a:r>
            <a:r>
              <a:rPr lang="en-US" sz="2400" dirty="0" err="1">
                <a:latin typeface="Arial Black" pitchFamily="34" charset="0"/>
              </a:rPr>
              <a:t>Eurystheus</a:t>
            </a:r>
            <a:r>
              <a:rPr lang="en-US" sz="2400" dirty="0">
                <a:latin typeface="Arial Black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8" y="4828564"/>
            <a:ext cx="2432947" cy="16625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565" y="6457890"/>
            <a:ext cx="255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stable</a:t>
            </a:r>
          </a:p>
        </p:txBody>
      </p:sp>
    </p:spTree>
    <p:extLst>
      <p:ext uri="{BB962C8B-B14F-4D97-AF65-F5344CB8AC3E}">
        <p14:creationId xmlns:p14="http://schemas.microsoft.com/office/powerpoint/2010/main" val="108230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2438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124200"/>
            <a:ext cx="3498273" cy="2720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07668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gerian" pitchFamily="82" charset="0"/>
              </a:rPr>
              <a:t>Kevin as Hercules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8862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Bernard MT Condensed" pitchFamily="18" charset="0"/>
              </a:rPr>
              <a:t>Because of  twelve </a:t>
            </a:r>
            <a:r>
              <a:rPr lang="en-US" sz="2800" dirty="0" err="1">
                <a:latin typeface="Bernard MT Condensed" pitchFamily="18" charset="0"/>
              </a:rPr>
              <a:t>labours</a:t>
            </a:r>
            <a:r>
              <a:rPr lang="en-US" sz="2800" dirty="0">
                <a:latin typeface="Bernard MT Condensed" pitchFamily="18" charset="0"/>
              </a:rPr>
              <a:t> Hercules began to acquire reputation of a hero possessing immense strength throughout the world.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2362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nard MT Condensed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42866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>
                <a:latin typeface="Bernard MT Condensed" pitchFamily="18" charset="0"/>
              </a:rPr>
              <a:t>Discuss Hercules’s second </a:t>
            </a:r>
            <a:r>
              <a:rPr lang="en-US" sz="2800" dirty="0" err="1">
                <a:latin typeface="Bernard MT Condensed" pitchFamily="18" charset="0"/>
              </a:rPr>
              <a:t>labour</a:t>
            </a:r>
            <a:r>
              <a:rPr lang="en-US" sz="2800" dirty="0">
                <a:latin typeface="Bernard MT Condensed" pitchFamily="18" charset="0"/>
              </a:rPr>
              <a:t>?</a:t>
            </a:r>
          </a:p>
          <a:p>
            <a:pPr algn="just"/>
            <a:r>
              <a:rPr lang="en-US" sz="2800" dirty="0">
                <a:latin typeface="Bernard MT Condensed" pitchFamily="18" charset="0"/>
              </a:rPr>
              <a:t>2. What did he do with Hydra’s immortal head?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7000"/>
            <a:ext cx="342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8545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6002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733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Broadway" pitchFamily="82" charset="0"/>
              </a:rPr>
              <a:t>Write a paragraph on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</a:rPr>
              <a:t>Hercules’ SECOND LABOUR</a:t>
            </a:r>
          </a:p>
        </p:txBody>
      </p:sp>
    </p:spTree>
    <p:extLst>
      <p:ext uri="{BB962C8B-B14F-4D97-AF65-F5344CB8AC3E}">
        <p14:creationId xmlns:p14="http://schemas.microsoft.com/office/powerpoint/2010/main" val="275973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Teacher’s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828800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MD.ABDUR ROUF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Lecturer in English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Khalna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Islamia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(Degree) Madrasah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Patnitola,Naogaon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rouf301285@gmail.com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01767650169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16797"/>
            <a:ext cx="2514600" cy="28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oper Black" pitchFamily="18" charset="0"/>
              </a:rPr>
              <a:t>Thanks a lot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00250"/>
            <a:ext cx="7467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oadway" pitchFamily="82" charset="0"/>
              </a:rPr>
              <a:t>Let us watch some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3491"/>
            <a:ext cx="6324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638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2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6400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itannic Bold" pitchFamily="34" charset="0"/>
              </a:rPr>
              <a:t>Announcement of the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438400"/>
            <a:ext cx="7391400" cy="1905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HERCULES</a:t>
            </a:r>
          </a:p>
        </p:txBody>
      </p:sp>
    </p:spTree>
    <p:extLst>
      <p:ext uri="{BB962C8B-B14F-4D97-AF65-F5344CB8AC3E}">
        <p14:creationId xmlns:p14="http://schemas.microsoft.com/office/powerpoint/2010/main" val="2758671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nard MT Condensed" pitchFamily="18" charset="0"/>
              </a:rPr>
              <a:t>Introduction of the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rnard MT Condensed" pitchFamily="18" charset="0"/>
              </a:rPr>
              <a:t>English 1</a:t>
            </a:r>
            <a:r>
              <a:rPr lang="en-US" sz="3600" baseline="30000" dirty="0">
                <a:latin typeface="Bernard MT Condensed" pitchFamily="18" charset="0"/>
              </a:rPr>
              <a:t>st</a:t>
            </a:r>
            <a:r>
              <a:rPr lang="en-US" sz="3600" dirty="0">
                <a:latin typeface="Bernard MT Condensed" pitchFamily="18" charset="0"/>
              </a:rPr>
              <a:t> Paper</a:t>
            </a:r>
          </a:p>
          <a:p>
            <a:pPr algn="ctr"/>
            <a:r>
              <a:rPr lang="en-US" sz="2800" dirty="0">
                <a:latin typeface="Bernard MT Condensed" pitchFamily="18" charset="0"/>
              </a:rPr>
              <a:t>Class: xi</a:t>
            </a:r>
          </a:p>
          <a:p>
            <a:pPr algn="ctr"/>
            <a:r>
              <a:rPr lang="en-US" sz="2800" dirty="0">
                <a:latin typeface="Bernard MT Condensed" pitchFamily="18" charset="0"/>
              </a:rPr>
              <a:t>Unit: Nine (Myths and Literature)</a:t>
            </a:r>
          </a:p>
          <a:p>
            <a:pPr algn="ctr"/>
            <a:r>
              <a:rPr lang="en-US" sz="2800" dirty="0">
                <a:latin typeface="Bernard MT Condensed" pitchFamily="18" charset="0"/>
              </a:rPr>
              <a:t>Lesson: </a:t>
            </a:r>
            <a:r>
              <a:rPr lang="en-US" sz="2800" dirty="0" smtClean="0">
                <a:latin typeface="Bernard MT Condensed" pitchFamily="18" charset="0"/>
              </a:rPr>
              <a:t>4</a:t>
            </a:r>
            <a:br>
              <a:rPr lang="en-US" sz="2800" dirty="0" smtClean="0">
                <a:latin typeface="Bernard MT Condensed" pitchFamily="18" charset="0"/>
              </a:rPr>
            </a:br>
            <a:r>
              <a:rPr lang="en-US" sz="2800" dirty="0" smtClean="0">
                <a:latin typeface="Bernard MT Condensed" pitchFamily="18" charset="0"/>
              </a:rPr>
              <a:t>Time:45 minutes</a:t>
            </a:r>
            <a:br>
              <a:rPr lang="en-US" sz="2800" dirty="0" smtClean="0">
                <a:latin typeface="Bernard MT Condensed" pitchFamily="18" charset="0"/>
              </a:rPr>
            </a:br>
            <a:r>
              <a:rPr lang="en-US" sz="2800" dirty="0" smtClean="0">
                <a:latin typeface="Bernard MT Condensed" pitchFamily="18" charset="0"/>
              </a:rPr>
              <a:t>15/02/2020</a:t>
            </a:r>
            <a:endParaRPr lang="en-US" sz="28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1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itchFamily="34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872" y="2209800"/>
            <a:ext cx="85413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Students will be able to…….</a:t>
            </a:r>
          </a:p>
          <a:p>
            <a:pPr algn="just"/>
            <a:endParaRPr lang="en-US" sz="2400" dirty="0">
              <a:latin typeface="Arial Black" pitchFamily="34" charset="0"/>
            </a:endParaRPr>
          </a:p>
          <a:p>
            <a:pPr algn="just"/>
            <a:r>
              <a:rPr lang="en-US" sz="2400" dirty="0">
                <a:latin typeface="Arial Black" pitchFamily="34" charset="0"/>
              </a:rPr>
              <a:t># Tell the meaning of some words.</a:t>
            </a:r>
          </a:p>
          <a:p>
            <a:pPr algn="just"/>
            <a:r>
              <a:rPr lang="en-US" sz="2400" dirty="0">
                <a:latin typeface="Arial Black" pitchFamily="34" charset="0"/>
              </a:rPr>
              <a:t># Describe the” second </a:t>
            </a:r>
            <a:r>
              <a:rPr lang="en-US" sz="2400" dirty="0" err="1">
                <a:latin typeface="Arial Black" pitchFamily="34" charset="0"/>
              </a:rPr>
              <a:t>labour</a:t>
            </a:r>
            <a:r>
              <a:rPr lang="en-US" sz="2400" dirty="0">
                <a:latin typeface="Arial Black" pitchFamily="34" charset="0"/>
              </a:rPr>
              <a:t>” of the hero</a:t>
            </a:r>
            <a:r>
              <a:rPr lang="en-US" dirty="0"/>
              <a:t>.</a:t>
            </a:r>
          </a:p>
          <a:p>
            <a:pPr algn="just"/>
            <a:r>
              <a:rPr lang="en-US" sz="2400" dirty="0">
                <a:latin typeface="Arial Black" pitchFamily="34" charset="0"/>
              </a:rPr>
              <a:t># Describe the reasons for calling Hercules a hero.</a:t>
            </a:r>
          </a:p>
        </p:txBody>
      </p:sp>
    </p:spTree>
    <p:extLst>
      <p:ext uri="{BB962C8B-B14F-4D97-AF65-F5344CB8AC3E}">
        <p14:creationId xmlns:p14="http://schemas.microsoft.com/office/powerpoint/2010/main" val="325430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337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04800" y="1295400"/>
            <a:ext cx="25908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Terrible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45473" y="3429000"/>
            <a:ext cx="27432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Slay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04800" y="5687291"/>
            <a:ext cx="28194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Victorious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5943600" y="1371600"/>
            <a:ext cx="29718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Dreadful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5936673" y="3505200"/>
            <a:ext cx="27432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kill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5867400" y="5846618"/>
            <a:ext cx="31242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Winner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62050"/>
            <a:ext cx="1797569" cy="1348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14" y="3136827"/>
            <a:ext cx="1834128" cy="1498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95835"/>
            <a:ext cx="1929892" cy="14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307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97</cp:revision>
  <dcterms:created xsi:type="dcterms:W3CDTF">2006-08-16T00:00:00Z</dcterms:created>
  <dcterms:modified xsi:type="dcterms:W3CDTF">2020-02-15T14:34:23Z</dcterms:modified>
</cp:coreProperties>
</file>