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0" r:id="rId2"/>
    <p:sldId id="256" r:id="rId3"/>
    <p:sldId id="257" r:id="rId4"/>
    <p:sldId id="258" r:id="rId5"/>
    <p:sldId id="260" r:id="rId6"/>
    <p:sldId id="259" r:id="rId7"/>
    <p:sldId id="261" r:id="rId8"/>
    <p:sldId id="263" r:id="rId9"/>
    <p:sldId id="262" r:id="rId10"/>
    <p:sldId id="267" r:id="rId11"/>
    <p:sldId id="286" r:id="rId12"/>
    <p:sldId id="291" r:id="rId13"/>
    <p:sldId id="266" r:id="rId14"/>
    <p:sldId id="268" r:id="rId15"/>
    <p:sldId id="270" r:id="rId16"/>
    <p:sldId id="269" r:id="rId17"/>
    <p:sldId id="287" r:id="rId18"/>
    <p:sldId id="273" r:id="rId19"/>
    <p:sldId id="290" r:id="rId20"/>
    <p:sldId id="272" r:id="rId21"/>
    <p:sldId id="28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620A"/>
    <a:srgbClr val="9E9E9E"/>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60"/>
  </p:normalViewPr>
  <p:slideViewPr>
    <p:cSldViewPr>
      <p:cViewPr varScale="1">
        <p:scale>
          <a:sx n="66" d="100"/>
          <a:sy n="66" d="100"/>
        </p:scale>
        <p:origin x="822"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EB28D-6962-4CF7-A858-FA9B6B241230}" type="datetimeFigureOut">
              <a:rPr lang="en-US" smtClean="0"/>
              <a:t>2/16/2020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3A273A-BCF0-4C81-BA8E-1E22EC1E9E4F}" type="slidenum">
              <a:rPr lang="en-US" smtClean="0"/>
              <a:t>‹#›</a:t>
            </a:fld>
            <a:endParaRPr lang="en-US"/>
          </a:p>
        </p:txBody>
      </p:sp>
    </p:spTree>
    <p:extLst>
      <p:ext uri="{BB962C8B-B14F-4D97-AF65-F5344CB8AC3E}">
        <p14:creationId xmlns:p14="http://schemas.microsoft.com/office/powerpoint/2010/main" val="659990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3A273A-BCF0-4C81-BA8E-1E22EC1E9E4F}" type="slidenum">
              <a:rPr lang="en-US" smtClean="0"/>
              <a:t>11</a:t>
            </a:fld>
            <a:endParaRPr lang="en-US"/>
          </a:p>
        </p:txBody>
      </p:sp>
    </p:spTree>
    <p:extLst>
      <p:ext uri="{BB962C8B-B14F-4D97-AF65-F5344CB8AC3E}">
        <p14:creationId xmlns:p14="http://schemas.microsoft.com/office/powerpoint/2010/main" val="99903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2/16/2020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914400" y="609600"/>
            <a:ext cx="101346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err="1"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মাল্টিমিডিয়া</a:t>
            </a:r>
            <a:r>
              <a:rPr lang="en-US" sz="72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7200" b="1" dirty="0" err="1"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ক্লাসে</a:t>
            </a:r>
            <a:r>
              <a:rPr lang="en-US" sz="72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7200" b="1" dirty="0" err="1"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সবাইকে</a:t>
            </a:r>
            <a:r>
              <a:rPr lang="en-US" sz="72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7200" b="1" dirty="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6" name="Rectangle 5"/>
          <p:cNvSpPr/>
          <p:nvPr/>
        </p:nvSpPr>
        <p:spPr>
          <a:xfrm>
            <a:off x="914400" y="4114346"/>
            <a:ext cx="10134600" cy="22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3900" b="1" dirty="0" smtClean="0">
                <a:solidFill>
                  <a:srgbClr val="0000FF"/>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স্বাগতম </a:t>
            </a:r>
            <a:r>
              <a:rPr lang="en-US" sz="23900" b="1" dirty="0" smtClean="0">
                <a:solidFill>
                  <a:srgbClr val="0000FF"/>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23900" b="1" dirty="0">
              <a:solidFill>
                <a:srgbClr val="0000FF"/>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199" y="1531484"/>
            <a:ext cx="3581400" cy="2858407"/>
          </a:xfrm>
          <a:prstGeom prst="ellipse">
            <a:avLst/>
          </a:prstGeom>
          <a:ln>
            <a:noFill/>
          </a:ln>
          <a:effectLst>
            <a:softEdge rad="112500"/>
          </a:effectLst>
        </p:spPr>
      </p:pic>
    </p:spTree>
    <p:extLst>
      <p:ext uri="{BB962C8B-B14F-4D97-AF65-F5344CB8AC3E}">
        <p14:creationId xmlns:p14="http://schemas.microsoft.com/office/powerpoint/2010/main" val="3923518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anim calcmode="lin" valueType="num">
                                      <p:cBhvr>
                                        <p:cTn id="17"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1"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038600" y="754743"/>
            <a:ext cx="3810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u="sng" dirty="0" smtClean="0">
                <a:solidFill>
                  <a:schemeClr val="tx1"/>
                </a:solidFill>
                <a:latin typeface="NikoshBAN" panose="02000000000000000000" pitchFamily="2" charset="0"/>
                <a:cs typeface="NikoshBAN" panose="02000000000000000000" pitchFamily="2" charset="0"/>
              </a:rPr>
              <a:t>একক কাজ </a:t>
            </a:r>
            <a:endParaRPr lang="en-US" sz="3600" b="1" u="sng"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6972300" y="1447800"/>
            <a:ext cx="2667000" cy="595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সময়ঃ ৫ মিনিট  </a:t>
            </a:r>
            <a:endParaRPr lang="en-US" sz="24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2247899" y="3093357"/>
            <a:ext cx="7620000" cy="595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প্রশ্ন : বঙ্গবন্ধু শেখ মুজিবুর রহমানের  ছয় দফা দাবির কারণ কী ছিল?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065092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ppt_x</p:attrName>
                                        </p:attrNameLst>
                                      </p:cBhvr>
                                      <p:tavLst>
                                        <p:tav tm="0">
                                          <p:val>
                                            <p:strVal val="#ppt_x-#ppt_w/2"/>
                                          </p:val>
                                        </p:tav>
                                        <p:tav tm="100000">
                                          <p:val>
                                            <p:strVal val="#ppt_x"/>
                                          </p:val>
                                        </p:tav>
                                      </p:tavLst>
                                    </p:anim>
                                    <p:anim calcmode="lin" valueType="num">
                                      <p:cBhvr>
                                        <p:cTn id="33" dur="500" fill="hold"/>
                                        <p:tgtEl>
                                          <p:spTgt spid="7"/>
                                        </p:tgtEl>
                                        <p:attrNameLst>
                                          <p:attrName>ppt_y</p:attrName>
                                        </p:attrNameLst>
                                      </p:cBhvr>
                                      <p:tavLst>
                                        <p:tav tm="0">
                                          <p:val>
                                            <p:strVal val="#ppt_y"/>
                                          </p:val>
                                        </p:tav>
                                        <p:tav tm="100000">
                                          <p:val>
                                            <p:strVal val="#ppt_y"/>
                                          </p:val>
                                        </p:tav>
                                      </p:tavLst>
                                    </p:anim>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2657"/>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3558277" y="615043"/>
            <a:ext cx="3810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err="1" smtClean="0">
                <a:solidFill>
                  <a:schemeClr val="tx1"/>
                </a:solidFill>
                <a:latin typeface="NikoshBAN" panose="02000000000000000000" pitchFamily="2" charset="0"/>
                <a:cs typeface="NikoshBAN" panose="02000000000000000000" pitchFamily="2" charset="0"/>
              </a:rPr>
              <a:t>ঐতিহাসিক</a:t>
            </a:r>
            <a:r>
              <a:rPr lang="en-US" sz="3600" b="1" u="sng" dirty="0" smtClean="0">
                <a:solidFill>
                  <a:schemeClr val="tx1"/>
                </a:solidFill>
                <a:latin typeface="NikoshBAN" panose="02000000000000000000" pitchFamily="2" charset="0"/>
                <a:cs typeface="NikoshBAN" panose="02000000000000000000" pitchFamily="2" charset="0"/>
              </a:rPr>
              <a:t> </a:t>
            </a:r>
            <a:r>
              <a:rPr lang="en-US" sz="3600" b="1" u="sng" dirty="0" err="1" smtClean="0">
                <a:solidFill>
                  <a:schemeClr val="tx1"/>
                </a:solidFill>
                <a:latin typeface="NikoshBAN" panose="02000000000000000000" pitchFamily="2" charset="0"/>
                <a:cs typeface="NikoshBAN" panose="02000000000000000000" pitchFamily="2" charset="0"/>
              </a:rPr>
              <a:t>ছয়</a:t>
            </a:r>
            <a:r>
              <a:rPr lang="en-US" sz="3600" b="1" u="sng" dirty="0" smtClean="0">
                <a:solidFill>
                  <a:schemeClr val="tx1"/>
                </a:solidFill>
                <a:latin typeface="NikoshBAN" panose="02000000000000000000" pitchFamily="2" charset="0"/>
                <a:cs typeface="NikoshBAN" panose="02000000000000000000" pitchFamily="2" charset="0"/>
              </a:rPr>
              <a:t> </a:t>
            </a:r>
            <a:r>
              <a:rPr lang="en-US" sz="3600" b="1" u="sng" dirty="0" err="1" smtClean="0">
                <a:solidFill>
                  <a:schemeClr val="tx1"/>
                </a:solidFill>
                <a:latin typeface="NikoshBAN" panose="02000000000000000000" pitchFamily="2" charset="0"/>
                <a:cs typeface="NikoshBAN" panose="02000000000000000000" pitchFamily="2" charset="0"/>
              </a:rPr>
              <a:t>দফা</a:t>
            </a:r>
            <a:r>
              <a:rPr lang="en-US" sz="3600" b="1" u="sng" dirty="0" smtClean="0">
                <a:solidFill>
                  <a:schemeClr val="tx1"/>
                </a:solidFill>
                <a:latin typeface="NikoshBAN" panose="02000000000000000000" pitchFamily="2" charset="0"/>
                <a:cs typeface="NikoshBAN" panose="02000000000000000000" pitchFamily="2" charset="0"/>
              </a:rPr>
              <a:t> </a:t>
            </a:r>
            <a:r>
              <a:rPr lang="bn-IN" sz="3600" b="1" u="sng" dirty="0" smtClean="0">
                <a:solidFill>
                  <a:schemeClr val="tx1"/>
                </a:solidFill>
                <a:latin typeface="NikoshBAN" panose="02000000000000000000" pitchFamily="2" charset="0"/>
                <a:cs typeface="NikoshBAN" panose="02000000000000000000" pitchFamily="2" charset="0"/>
              </a:rPr>
              <a:t> </a:t>
            </a:r>
            <a:endParaRPr lang="en-US" sz="3600" b="1" u="sng"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990599" y="1524000"/>
            <a:ext cx="10058401"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u="sng" dirty="0">
                <a:solidFill>
                  <a:srgbClr val="C00000"/>
                </a:solidFill>
                <a:latin typeface="NikoshBAN" panose="02000000000000000000" pitchFamily="2" charset="0"/>
                <a:cs typeface="NikoshBAN" panose="02000000000000000000" pitchFamily="2" charset="0"/>
              </a:rPr>
              <a:t>১</a:t>
            </a:r>
            <a:r>
              <a:rPr lang="bn-IN" sz="2800" b="1" u="sng" dirty="0" smtClean="0">
                <a:solidFill>
                  <a:srgbClr val="C00000"/>
                </a:solidFill>
                <a:latin typeface="NikoshBAN" panose="02000000000000000000" pitchFamily="2" charset="0"/>
                <a:cs typeface="NikoshBAN" panose="02000000000000000000" pitchFamily="2" charset="0"/>
              </a:rPr>
              <a:t>:</a:t>
            </a:r>
            <a:r>
              <a:rPr lang="en-US" sz="2800" b="1" dirty="0" smtClean="0">
                <a:solidFill>
                  <a:srgbClr val="C00000"/>
                </a:solidFill>
                <a:latin typeface="NikoshBAN" panose="02000000000000000000" pitchFamily="2" charset="0"/>
                <a:cs typeface="NikoshBAN" panose="02000000000000000000" pitchFamily="2" charset="0"/>
              </a:rPr>
              <a:t> </a:t>
            </a:r>
            <a:r>
              <a:rPr lang="en-US" sz="2800" dirty="0" smtClean="0">
                <a:solidFill>
                  <a:schemeClr val="tx1"/>
                </a:solidFill>
                <a:latin typeface="NikoshBAN" panose="02000000000000000000" pitchFamily="2" charset="0"/>
                <a:cs typeface="NikoshBAN" panose="02000000000000000000" pitchFamily="2" charset="0"/>
              </a:rPr>
              <a:t>১৯৪০ </a:t>
            </a:r>
            <a:r>
              <a:rPr lang="en-US" sz="2800" dirty="0" err="1" smtClean="0">
                <a:solidFill>
                  <a:schemeClr val="tx1"/>
                </a:solidFill>
                <a:latin typeface="NikoshBAN" panose="02000000000000000000" pitchFamily="2" charset="0"/>
                <a:cs typeface="NikoshBAN" panose="02000000000000000000" pitchFamily="2" charset="0"/>
              </a:rPr>
              <a:t>সালের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লাহোর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প্রস্তাবের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ভিত্তিতে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শাসনন্ত্র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রচনা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পাকিস্তানকে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একটি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সত্যিকার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যুক্তরাষ্ট্র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রূপে</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গড়তে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হবে</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তাতে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সংসদীয়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পদ্ধতির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সরকার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থাকবে</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সকল</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নির্বাচন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সর্বজনীন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প্রাপ্ত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বয়স্কের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ভোটে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অনুষ্ঠিত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হবে</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আইন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সভাসমূহের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সার্বভৌমত্ব</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থাকবে</a:t>
            </a:r>
            <a:r>
              <a:rPr lang="en-US" sz="2800" dirty="0" smtClean="0">
                <a:solidFill>
                  <a:schemeClr val="tx1"/>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  </a:t>
            </a:r>
            <a:endParaRPr lang="en-US" sz="2800"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990598" y="3048000"/>
            <a:ext cx="10058401"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800" u="sng" dirty="0" smtClean="0">
                <a:solidFill>
                  <a:srgbClr val="00B050"/>
                </a:solidFill>
                <a:latin typeface="NikoshBAN" panose="02000000000000000000" pitchFamily="2" charset="0"/>
                <a:cs typeface="NikoshBAN" panose="02000000000000000000" pitchFamily="2" charset="0"/>
              </a:rPr>
              <a:t>২:</a:t>
            </a:r>
            <a:r>
              <a:rPr lang="en-US" sz="2800" dirty="0" smtClean="0">
                <a:solidFill>
                  <a:srgbClr val="00B050"/>
                </a:solidFill>
                <a:latin typeface="NikoshBAN" panose="02000000000000000000" pitchFamily="2" charset="0"/>
                <a:cs typeface="NikoshBAN" panose="02000000000000000000" pitchFamily="2" charset="0"/>
              </a:rPr>
              <a:t> </a:t>
            </a:r>
            <a:r>
              <a:rPr lang="bn-IN" sz="2800" dirty="0" smtClean="0">
                <a:solidFill>
                  <a:srgbClr val="00B050"/>
                </a:solidFill>
                <a:latin typeface="NikoshBAN" panose="02000000000000000000" pitchFamily="2" charset="0"/>
                <a:cs typeface="NikoshBAN" panose="02000000000000000000" pitchFamily="2" charset="0"/>
              </a:rPr>
              <a:t>ফেডারেশন (কেন্দ্রীয়) সরকারের এখতিয়ারে কেবলমাত্র দেশরক্ষা ও পররাষ্ট্রীয় বিষয় দুটি থাকবে। অবশিষ্ট সমস্ত বিষয় প্রদেশের হাতে থাকবে।  </a:t>
            </a:r>
            <a:endParaRPr lang="en-US" sz="2800" dirty="0">
              <a:solidFill>
                <a:srgbClr val="00B050"/>
              </a:solidFill>
              <a:latin typeface="NikoshBAN" panose="02000000000000000000" pitchFamily="2" charset="0"/>
              <a:cs typeface="NikoshBAN" panose="02000000000000000000" pitchFamily="2" charset="0"/>
            </a:endParaRPr>
          </a:p>
        </p:txBody>
      </p:sp>
      <p:sp>
        <p:nvSpPr>
          <p:cNvPr id="9" name="Rectangle 8"/>
          <p:cNvSpPr/>
          <p:nvPr/>
        </p:nvSpPr>
        <p:spPr>
          <a:xfrm>
            <a:off x="990599" y="4038600"/>
            <a:ext cx="10058401" cy="1981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800" u="sng" dirty="0">
                <a:solidFill>
                  <a:srgbClr val="7030A0"/>
                </a:solidFill>
                <a:latin typeface="NikoshBAN" panose="02000000000000000000" pitchFamily="2" charset="0"/>
                <a:cs typeface="NikoshBAN" panose="02000000000000000000" pitchFamily="2" charset="0"/>
              </a:rPr>
              <a:t>৩</a:t>
            </a:r>
            <a:r>
              <a:rPr lang="bn-IN" sz="2800" u="sng" dirty="0" smtClean="0">
                <a:solidFill>
                  <a:srgbClr val="7030A0"/>
                </a:solidFill>
                <a:latin typeface="NikoshBAN" panose="02000000000000000000" pitchFamily="2" charset="0"/>
                <a:cs typeface="NikoshBAN" panose="02000000000000000000" pitchFamily="2" charset="0"/>
              </a:rPr>
              <a:t>:</a:t>
            </a:r>
            <a:r>
              <a:rPr lang="en-US" sz="2800" dirty="0" smtClean="0">
                <a:solidFill>
                  <a:srgbClr val="7030A0"/>
                </a:solidFill>
                <a:latin typeface="NikoshBAN" panose="02000000000000000000" pitchFamily="2" charset="0"/>
                <a:cs typeface="NikoshBAN" panose="02000000000000000000" pitchFamily="2" charset="0"/>
              </a:rPr>
              <a:t> </a:t>
            </a:r>
            <a:r>
              <a:rPr lang="bn-IN" sz="2800" dirty="0" smtClean="0">
                <a:solidFill>
                  <a:srgbClr val="7030A0"/>
                </a:solidFill>
                <a:latin typeface="NikoshBAN" panose="02000000000000000000" pitchFamily="2" charset="0"/>
                <a:cs typeface="NikoshBAN" panose="02000000000000000000" pitchFamily="2" charset="0"/>
              </a:rPr>
              <a:t>পূর্ব ও পশ্চিম-পাকিস্তানের জন্য দুটি সম্পূর্ণ পৃথক অথচ সহজে বিনিময়যোগ্য মুদ্রা প্রচলন করতে হবে। এই ব্যবস্থা অনুসারে মুদ্রা কেন্দ্রের প্রাদেশিক সরকারের হাতে থাকবে। দুই অঞ্চলের জন্য দুটি স্বতন্ত্র কেন্দ্রীয় ব্যাংক থাকবে। অথবা দুই অঞ্চলের জন্য একই মূদ্রা থাকবে। কিন্তু পূর্ব-পাকিস্তানের মূদ্রা পশ্চিম-পাকিস্তানে পাচার হতে পারবে না।  </a:t>
            </a:r>
            <a:endParaRPr lang="en-US" sz="2800" dirty="0">
              <a:solidFill>
                <a:srgbClr val="7030A0"/>
              </a:solidFill>
              <a:latin typeface="NikoshBAN" panose="02000000000000000000" pitchFamily="2" charset="0"/>
              <a:cs typeface="NikoshBAN" panose="02000000000000000000" pitchFamily="2" charset="0"/>
            </a:endParaRPr>
          </a:p>
        </p:txBody>
      </p:sp>
      <p:sp>
        <p:nvSpPr>
          <p:cNvPr id="10" name="Rectangle 9"/>
          <p:cNvSpPr/>
          <p:nvPr/>
        </p:nvSpPr>
        <p:spPr>
          <a:xfrm>
            <a:off x="4114798" y="609600"/>
            <a:ext cx="3810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err="1" smtClean="0">
                <a:solidFill>
                  <a:schemeClr val="tx1"/>
                </a:solidFill>
                <a:latin typeface="NikoshBAN" panose="02000000000000000000" pitchFamily="2" charset="0"/>
                <a:cs typeface="NikoshBAN" panose="02000000000000000000" pitchFamily="2" charset="0"/>
              </a:rPr>
              <a:t>ঐতিহাসিক</a:t>
            </a:r>
            <a:r>
              <a:rPr lang="en-US" sz="3600" b="1" u="sng" dirty="0" smtClean="0">
                <a:solidFill>
                  <a:schemeClr val="tx1"/>
                </a:solidFill>
                <a:latin typeface="NikoshBAN" panose="02000000000000000000" pitchFamily="2" charset="0"/>
                <a:cs typeface="NikoshBAN" panose="02000000000000000000" pitchFamily="2" charset="0"/>
              </a:rPr>
              <a:t> </a:t>
            </a:r>
            <a:r>
              <a:rPr lang="en-US" sz="3600" b="1" u="sng" dirty="0" err="1" smtClean="0">
                <a:solidFill>
                  <a:schemeClr val="tx1"/>
                </a:solidFill>
                <a:latin typeface="NikoshBAN" panose="02000000000000000000" pitchFamily="2" charset="0"/>
                <a:cs typeface="NikoshBAN" panose="02000000000000000000" pitchFamily="2" charset="0"/>
              </a:rPr>
              <a:t>ছয়</a:t>
            </a:r>
            <a:r>
              <a:rPr lang="en-US" sz="3600" b="1" u="sng" dirty="0" smtClean="0">
                <a:solidFill>
                  <a:schemeClr val="tx1"/>
                </a:solidFill>
                <a:latin typeface="NikoshBAN" panose="02000000000000000000" pitchFamily="2" charset="0"/>
                <a:cs typeface="NikoshBAN" panose="02000000000000000000" pitchFamily="2" charset="0"/>
              </a:rPr>
              <a:t> </a:t>
            </a:r>
            <a:r>
              <a:rPr lang="en-US" sz="3600" b="1" u="sng" dirty="0" err="1" smtClean="0">
                <a:solidFill>
                  <a:schemeClr val="tx1"/>
                </a:solidFill>
                <a:latin typeface="NikoshBAN" panose="02000000000000000000" pitchFamily="2" charset="0"/>
                <a:cs typeface="NikoshBAN" panose="02000000000000000000" pitchFamily="2" charset="0"/>
              </a:rPr>
              <a:t>দফা</a:t>
            </a:r>
            <a:r>
              <a:rPr lang="en-US" sz="3600" b="1" u="sng" dirty="0" smtClean="0">
                <a:solidFill>
                  <a:schemeClr val="tx1"/>
                </a:solidFill>
                <a:latin typeface="NikoshBAN" panose="02000000000000000000" pitchFamily="2" charset="0"/>
                <a:cs typeface="NikoshBAN" panose="02000000000000000000" pitchFamily="2" charset="0"/>
              </a:rPr>
              <a:t> </a:t>
            </a:r>
            <a:r>
              <a:rPr lang="bn-IN" sz="3600" b="1" u="sng" dirty="0" smtClean="0">
                <a:solidFill>
                  <a:schemeClr val="tx1"/>
                </a:solidFill>
                <a:latin typeface="NikoshBAN" panose="02000000000000000000" pitchFamily="2" charset="0"/>
                <a:cs typeface="NikoshBAN" panose="02000000000000000000" pitchFamily="2" charset="0"/>
              </a:rPr>
              <a:t> </a:t>
            </a:r>
            <a:endParaRPr lang="en-US" sz="3600" b="1" u="sng"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00803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repeatCount="2000" accel="50000" decel="50000" fill="hold" grpId="1" nodeType="clickEffect">
                                  <p:stCondLst>
                                    <p:cond delay="0"/>
                                  </p:stCondLst>
                                  <p:childTnLst>
                                    <p:animMotion origin="layout" path="M -3.125E-6 2.22222E-6 L 1.32305 -0.00625 " pathEditMode="relative" rAng="0" ptsTypes="AA">
                                      <p:cBhvr>
                                        <p:cTn id="6" dur="5000" fill="hold"/>
                                        <p:tgtEl>
                                          <p:spTgt spid="5"/>
                                        </p:tgtEl>
                                        <p:attrNameLst>
                                          <p:attrName>ppt_x</p:attrName>
                                          <p:attrName>ppt_y</p:attrName>
                                        </p:attrNameLst>
                                      </p:cBhvr>
                                      <p:rCtr x="66146" y="-324"/>
                                    </p:animMotion>
                                  </p:childTnLst>
                                </p:cTn>
                              </p:par>
                            </p:childTnLst>
                          </p:cTn>
                        </p:par>
                      </p:childTnLst>
                    </p:cTn>
                  </p:par>
                  <p:par>
                    <p:cTn id="7" fill="hold">
                      <p:stCondLst>
                        <p:cond delay="indefinite"/>
                      </p:stCondLst>
                      <p:childTnLst>
                        <p:par>
                          <p:cTn id="8" fill="hold">
                            <p:stCondLst>
                              <p:cond delay="0"/>
                            </p:stCondLst>
                            <p:childTnLst>
                              <p:par>
                                <p:cTn id="9" presetID="50" presetClass="entr" presetSubtype="0" decel="10000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strVal val="#ppt_w+.3"/>
                                          </p:val>
                                        </p:tav>
                                        <p:tav tm="100000">
                                          <p:val>
                                            <p:strVal val="#ppt_w"/>
                                          </p:val>
                                        </p:tav>
                                      </p:tavLst>
                                    </p:anim>
                                    <p:anim calcmode="lin" valueType="num">
                                      <p:cBhvr>
                                        <p:cTn id="12" dur="1000" fill="hold"/>
                                        <p:tgtEl>
                                          <p:spTgt spid="10"/>
                                        </p:tgtEl>
                                        <p:attrNameLst>
                                          <p:attrName>ppt_h</p:attrName>
                                        </p:attrNameLst>
                                      </p:cBhvr>
                                      <p:tavLst>
                                        <p:tav tm="0">
                                          <p:val>
                                            <p:strVal val="#ppt_h"/>
                                          </p:val>
                                        </p:tav>
                                        <p:tav tm="100000">
                                          <p:val>
                                            <p:strVal val="#ppt_h"/>
                                          </p:val>
                                        </p:tav>
                                      </p:tavLst>
                                    </p:anim>
                                    <p:animEffect transition="in" filter="fade">
                                      <p:cBhvr>
                                        <p:cTn id="13" dur="1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8" fill="hold" grpId="0" nodeType="clickEffect">
                                  <p:stCondLst>
                                    <p:cond delay="0"/>
                                  </p:stCondLst>
                                  <p:iterate type="lt">
                                    <p:tmPct val="0"/>
                                  </p:iterate>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ppt_x</p:attrName>
                                        </p:attrNameLst>
                                      </p:cBhvr>
                                      <p:tavLst>
                                        <p:tav tm="0">
                                          <p:val>
                                            <p:strVal val="#ppt_x-#ppt_w/2"/>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36" presetClass="emph" presetSubtype="0" fill="hold" grpId="1" nodeType="clickEffect">
                                  <p:stCondLst>
                                    <p:cond delay="0"/>
                                  </p:stCondLst>
                                  <p:iterate type="lt">
                                    <p:tmPct val="10000"/>
                                  </p:iterate>
                                  <p:childTnLst>
                                    <p:animScale>
                                      <p:cBhvr>
                                        <p:cTn id="25" dur="250" autoRev="1" fill="hold">
                                          <p:stCondLst>
                                            <p:cond delay="0"/>
                                          </p:stCondLst>
                                        </p:cTn>
                                        <p:tgtEl>
                                          <p:spTgt spid="7"/>
                                        </p:tgtEl>
                                      </p:cBhvr>
                                      <p:to x="80000" y="100000"/>
                                    </p:animScale>
                                    <p:anim by="(#ppt_w*0.10)" calcmode="lin" valueType="num">
                                      <p:cBhvr>
                                        <p:cTn id="26" dur="250" autoRev="1" fill="hold">
                                          <p:stCondLst>
                                            <p:cond delay="0"/>
                                          </p:stCondLst>
                                        </p:cTn>
                                        <p:tgtEl>
                                          <p:spTgt spid="7"/>
                                        </p:tgtEl>
                                        <p:attrNameLst>
                                          <p:attrName>ppt_x</p:attrName>
                                        </p:attrNameLst>
                                      </p:cBhvr>
                                    </p:anim>
                                    <p:anim by="(-#ppt_w*0.10)" calcmode="lin" valueType="num">
                                      <p:cBhvr>
                                        <p:cTn id="27" dur="250" autoRev="1" fill="hold">
                                          <p:stCondLst>
                                            <p:cond delay="0"/>
                                          </p:stCondLst>
                                        </p:cTn>
                                        <p:tgtEl>
                                          <p:spTgt spid="7"/>
                                        </p:tgtEl>
                                        <p:attrNameLst>
                                          <p:attrName>ppt_y</p:attrName>
                                        </p:attrNameLst>
                                      </p:cBhvr>
                                    </p:anim>
                                    <p:animRot by="-480000">
                                      <p:cBhvr>
                                        <p:cTn id="28" dur="250" autoRev="1" fill="hold">
                                          <p:stCondLst>
                                            <p:cond delay="0"/>
                                          </p:stCondLst>
                                        </p:cTn>
                                        <p:tgtEl>
                                          <p:spTgt spid="7"/>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grpId="0" nodeType="clickEffect">
                                  <p:stCondLst>
                                    <p:cond delay="0"/>
                                  </p:stCondLst>
                                  <p:iterate type="lt">
                                    <p:tmPct val="0"/>
                                  </p:iterate>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ppt_x</p:attrName>
                                        </p:attrNameLst>
                                      </p:cBhvr>
                                      <p:tavLst>
                                        <p:tav tm="0">
                                          <p:val>
                                            <p:strVal val="#ppt_x-#ppt_w/2"/>
                                          </p:val>
                                        </p:tav>
                                        <p:tav tm="100000">
                                          <p:val>
                                            <p:strVal val="#ppt_x"/>
                                          </p:val>
                                        </p:tav>
                                      </p:tavLst>
                                    </p:anim>
                                    <p:anim calcmode="lin" valueType="num">
                                      <p:cBhvr>
                                        <p:cTn id="34" dur="500" fill="hold"/>
                                        <p:tgtEl>
                                          <p:spTgt spid="8"/>
                                        </p:tgtEl>
                                        <p:attrNameLst>
                                          <p:attrName>ppt_y</p:attrName>
                                        </p:attrNameLst>
                                      </p:cBhvr>
                                      <p:tavLst>
                                        <p:tav tm="0">
                                          <p:val>
                                            <p:strVal val="#ppt_y"/>
                                          </p:val>
                                        </p:tav>
                                        <p:tav tm="100000">
                                          <p:val>
                                            <p:strVal val="#ppt_y"/>
                                          </p:val>
                                        </p:tav>
                                      </p:tavLst>
                                    </p:anim>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8" presetClass="emph" presetSubtype="0" fill="hold" grpId="1" nodeType="clickEffect">
                                  <p:stCondLst>
                                    <p:cond delay="0"/>
                                  </p:stCondLst>
                                  <p:iterate type="lt">
                                    <p:tmPct val="4000"/>
                                  </p:iterate>
                                  <p:childTnLst>
                                    <p:set>
                                      <p:cBhvr override="childStyle">
                                        <p:cTn id="40" dur="500" fill="hold"/>
                                        <p:tgtEl>
                                          <p:spTgt spid="8"/>
                                        </p:tgtEl>
                                        <p:attrNameLst>
                                          <p:attrName>style.textDecorationUnderline</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17" presetClass="entr" presetSubtype="8" fill="hold" grpId="0" nodeType="clickEffect">
                                  <p:stCondLst>
                                    <p:cond delay="0"/>
                                  </p:stCondLst>
                                  <p:iterate type="lt">
                                    <p:tmPct val="0"/>
                                  </p:iterate>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ppt_x</p:attrName>
                                        </p:attrNameLst>
                                      </p:cBhvr>
                                      <p:tavLst>
                                        <p:tav tm="0">
                                          <p:val>
                                            <p:strVal val="#ppt_x-#ppt_w/2"/>
                                          </p:val>
                                        </p:tav>
                                        <p:tav tm="100000">
                                          <p:val>
                                            <p:strVal val="#ppt_x"/>
                                          </p:val>
                                        </p:tav>
                                      </p:tavLst>
                                    </p:anim>
                                    <p:anim calcmode="lin" valueType="num">
                                      <p:cBhvr>
                                        <p:cTn id="46" dur="500" fill="hold"/>
                                        <p:tgtEl>
                                          <p:spTgt spid="9"/>
                                        </p:tgtEl>
                                        <p:attrNameLst>
                                          <p:attrName>ppt_y</p:attrName>
                                        </p:attrNameLst>
                                      </p:cBhvr>
                                      <p:tavLst>
                                        <p:tav tm="0">
                                          <p:val>
                                            <p:strVal val="#ppt_y"/>
                                          </p:val>
                                        </p:tav>
                                        <p:tav tm="100000">
                                          <p:val>
                                            <p:strVal val="#ppt_y"/>
                                          </p:val>
                                        </p:tav>
                                      </p:tavLst>
                                    </p:anim>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34" presetClass="emph" presetSubtype="0" fill="hold" grpId="1" nodeType="clickEffect">
                                  <p:stCondLst>
                                    <p:cond delay="0"/>
                                  </p:stCondLst>
                                  <p:iterate type="lt">
                                    <p:tmPct val="10000"/>
                                  </p:iterate>
                                  <p:childTnLst>
                                    <p:animMotion origin="layout" path="M 0.0 0.0 L 0.0 -0.07213" pathEditMode="relative" ptsTypes="">
                                      <p:cBhvr>
                                        <p:cTn id="52" dur="250" accel="50000" decel="50000" autoRev="1" fill="hold">
                                          <p:stCondLst>
                                            <p:cond delay="0"/>
                                          </p:stCondLst>
                                        </p:cTn>
                                        <p:tgtEl>
                                          <p:spTgt spid="9"/>
                                        </p:tgtEl>
                                        <p:attrNameLst>
                                          <p:attrName>ppt_x</p:attrName>
                                          <p:attrName>ppt_y</p:attrName>
                                        </p:attrNameLst>
                                      </p:cBhvr>
                                    </p:animMotion>
                                    <p:animRot by="1500000">
                                      <p:cBhvr>
                                        <p:cTn id="53" dur="125" fill="hold">
                                          <p:stCondLst>
                                            <p:cond delay="0"/>
                                          </p:stCondLst>
                                        </p:cTn>
                                        <p:tgtEl>
                                          <p:spTgt spid="9"/>
                                        </p:tgtEl>
                                        <p:attrNameLst>
                                          <p:attrName>r</p:attrName>
                                        </p:attrNameLst>
                                      </p:cBhvr>
                                    </p:animRot>
                                    <p:animRot by="-1500000">
                                      <p:cBhvr>
                                        <p:cTn id="54" dur="125" fill="hold">
                                          <p:stCondLst>
                                            <p:cond delay="125"/>
                                          </p:stCondLst>
                                        </p:cTn>
                                        <p:tgtEl>
                                          <p:spTgt spid="9"/>
                                        </p:tgtEl>
                                        <p:attrNameLst>
                                          <p:attrName>r</p:attrName>
                                        </p:attrNameLst>
                                      </p:cBhvr>
                                    </p:animRot>
                                    <p:animRot by="-1500000">
                                      <p:cBhvr>
                                        <p:cTn id="55" dur="125" fill="hold">
                                          <p:stCondLst>
                                            <p:cond delay="250"/>
                                          </p:stCondLst>
                                        </p:cTn>
                                        <p:tgtEl>
                                          <p:spTgt spid="9"/>
                                        </p:tgtEl>
                                        <p:attrNameLst>
                                          <p:attrName>r</p:attrName>
                                        </p:attrNameLst>
                                      </p:cBhvr>
                                    </p:animRot>
                                    <p:animRot by="1500000">
                                      <p:cBhvr>
                                        <p:cTn id="56" dur="125" fill="hold">
                                          <p:stCondLst>
                                            <p:cond delay="375"/>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7" grpId="0"/>
      <p:bldP spid="7" grpId="1"/>
      <p:bldP spid="8" grpId="0"/>
      <p:bldP spid="8" grpId="1"/>
      <p:bldP spid="9" grpId="0"/>
      <p:bldP spid="9" grpId="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2657"/>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11988" y="718458"/>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3558277" y="615043"/>
            <a:ext cx="3810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err="1" smtClean="0">
                <a:solidFill>
                  <a:schemeClr val="tx1"/>
                </a:solidFill>
                <a:latin typeface="NikoshBAN" panose="02000000000000000000" pitchFamily="2" charset="0"/>
                <a:cs typeface="NikoshBAN" panose="02000000000000000000" pitchFamily="2" charset="0"/>
              </a:rPr>
              <a:t>ঐতিহাসিক</a:t>
            </a:r>
            <a:r>
              <a:rPr lang="en-US" sz="3600" b="1" u="sng" dirty="0" smtClean="0">
                <a:solidFill>
                  <a:schemeClr val="tx1"/>
                </a:solidFill>
                <a:latin typeface="NikoshBAN" panose="02000000000000000000" pitchFamily="2" charset="0"/>
                <a:cs typeface="NikoshBAN" panose="02000000000000000000" pitchFamily="2" charset="0"/>
              </a:rPr>
              <a:t> </a:t>
            </a:r>
            <a:r>
              <a:rPr lang="en-US" sz="3600" b="1" u="sng" dirty="0" err="1" smtClean="0">
                <a:solidFill>
                  <a:schemeClr val="tx1"/>
                </a:solidFill>
                <a:latin typeface="NikoshBAN" panose="02000000000000000000" pitchFamily="2" charset="0"/>
                <a:cs typeface="NikoshBAN" panose="02000000000000000000" pitchFamily="2" charset="0"/>
              </a:rPr>
              <a:t>ছয়</a:t>
            </a:r>
            <a:r>
              <a:rPr lang="en-US" sz="3600" b="1" u="sng" dirty="0" smtClean="0">
                <a:solidFill>
                  <a:schemeClr val="tx1"/>
                </a:solidFill>
                <a:latin typeface="NikoshBAN" panose="02000000000000000000" pitchFamily="2" charset="0"/>
                <a:cs typeface="NikoshBAN" panose="02000000000000000000" pitchFamily="2" charset="0"/>
              </a:rPr>
              <a:t> </a:t>
            </a:r>
            <a:r>
              <a:rPr lang="en-US" sz="3600" b="1" u="sng" dirty="0" err="1" smtClean="0">
                <a:solidFill>
                  <a:schemeClr val="tx1"/>
                </a:solidFill>
                <a:latin typeface="NikoshBAN" panose="02000000000000000000" pitchFamily="2" charset="0"/>
                <a:cs typeface="NikoshBAN" panose="02000000000000000000" pitchFamily="2" charset="0"/>
              </a:rPr>
              <a:t>দফা</a:t>
            </a:r>
            <a:r>
              <a:rPr lang="en-US" sz="3600" b="1" u="sng" dirty="0" smtClean="0">
                <a:solidFill>
                  <a:schemeClr val="tx1"/>
                </a:solidFill>
                <a:latin typeface="NikoshBAN" panose="02000000000000000000" pitchFamily="2" charset="0"/>
                <a:cs typeface="NikoshBAN" panose="02000000000000000000" pitchFamily="2" charset="0"/>
              </a:rPr>
              <a:t> </a:t>
            </a:r>
            <a:r>
              <a:rPr lang="bn-IN" sz="3600" b="1" u="sng" dirty="0" smtClean="0">
                <a:solidFill>
                  <a:schemeClr val="tx1"/>
                </a:solidFill>
                <a:latin typeface="NikoshBAN" panose="02000000000000000000" pitchFamily="2" charset="0"/>
                <a:cs typeface="NikoshBAN" panose="02000000000000000000" pitchFamily="2" charset="0"/>
              </a:rPr>
              <a:t> </a:t>
            </a:r>
            <a:endParaRPr lang="en-US" sz="3600" b="1" u="sng"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1082039" y="1676400"/>
            <a:ext cx="9814561"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800" b="1" u="sng" dirty="0" smtClean="0">
                <a:solidFill>
                  <a:srgbClr val="0070C0"/>
                </a:solidFill>
                <a:latin typeface="NikoshBAN" panose="02000000000000000000" pitchFamily="2" charset="0"/>
                <a:cs typeface="NikoshBAN" panose="02000000000000000000" pitchFamily="2" charset="0"/>
              </a:rPr>
              <a:t>৪:</a:t>
            </a:r>
            <a:r>
              <a:rPr lang="en-US" sz="2800" b="1" dirty="0" smtClean="0">
                <a:solidFill>
                  <a:srgbClr val="0070C0"/>
                </a:solidFill>
                <a:latin typeface="NikoshBAN" panose="02000000000000000000" pitchFamily="2" charset="0"/>
                <a:cs typeface="NikoshBAN" panose="02000000000000000000" pitchFamily="2" charset="0"/>
              </a:rPr>
              <a:t> </a:t>
            </a:r>
            <a:r>
              <a:rPr lang="bn-IN" sz="2800" dirty="0" smtClean="0">
                <a:solidFill>
                  <a:srgbClr val="0070C0"/>
                </a:solidFill>
                <a:latin typeface="NikoshBAN" panose="02000000000000000000" pitchFamily="2" charset="0"/>
                <a:cs typeface="NikoshBAN" panose="02000000000000000000" pitchFamily="2" charset="0"/>
              </a:rPr>
              <a:t>সকল প্রকার কর ও খাজনা ধার্য এবং আদায়ের ক্ষমতা আঞ্চলিক সরকারের হাতে থাকবে</a:t>
            </a:r>
            <a:r>
              <a:rPr lang="en-US" sz="2800" dirty="0" smtClean="0">
                <a:solidFill>
                  <a:srgbClr val="0070C0"/>
                </a:solidFill>
                <a:latin typeface="NikoshBAN" panose="02000000000000000000" pitchFamily="2" charset="0"/>
                <a:cs typeface="NikoshBAN" panose="02000000000000000000" pitchFamily="2" charset="0"/>
              </a:rPr>
              <a:t>।</a:t>
            </a:r>
            <a:r>
              <a:rPr lang="bn-IN" sz="2800" dirty="0" smtClean="0">
                <a:solidFill>
                  <a:srgbClr val="0070C0"/>
                </a:solidFill>
                <a:latin typeface="NikoshBAN" panose="02000000000000000000" pitchFamily="2" charset="0"/>
                <a:cs typeface="NikoshBAN" panose="02000000000000000000" pitchFamily="2" charset="0"/>
              </a:rPr>
              <a:t> আঞ্চলিক সরকারের আদায়কৃত খাজনার নির্ধারিত অংশ আদায়ের সঙ্গে সঙ্গে ফেডারেল তাহবিলে জমা হয়ে যাবে। </a:t>
            </a:r>
            <a:r>
              <a:rPr lang="en-US" sz="2800" dirty="0" smtClean="0">
                <a:solidFill>
                  <a:srgbClr val="0070C0"/>
                </a:solidFill>
                <a:latin typeface="NikoshBAN" panose="02000000000000000000" pitchFamily="2" charset="0"/>
                <a:cs typeface="NikoshBAN" panose="02000000000000000000" pitchFamily="2" charset="0"/>
              </a:rPr>
              <a:t> </a:t>
            </a:r>
            <a:r>
              <a:rPr lang="bn-IN" sz="2800" dirty="0" smtClean="0">
                <a:solidFill>
                  <a:srgbClr val="0070C0"/>
                </a:solidFill>
                <a:latin typeface="NikoshBAN" panose="02000000000000000000" pitchFamily="2" charset="0"/>
                <a:cs typeface="NikoshBAN" panose="02000000000000000000" pitchFamily="2" charset="0"/>
              </a:rPr>
              <a:t>  </a:t>
            </a:r>
            <a:endParaRPr lang="en-US" sz="2800" dirty="0">
              <a:solidFill>
                <a:srgbClr val="0070C0"/>
              </a:solidFill>
              <a:latin typeface="NikoshBAN" panose="02000000000000000000" pitchFamily="2" charset="0"/>
              <a:cs typeface="NikoshBAN" panose="02000000000000000000" pitchFamily="2" charset="0"/>
            </a:endParaRPr>
          </a:p>
        </p:txBody>
      </p:sp>
      <p:sp>
        <p:nvSpPr>
          <p:cNvPr id="8" name="Rectangle 7"/>
          <p:cNvSpPr/>
          <p:nvPr/>
        </p:nvSpPr>
        <p:spPr>
          <a:xfrm>
            <a:off x="1066799" y="3200400"/>
            <a:ext cx="9829801" cy="1676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800" b="1" u="sng" dirty="0">
                <a:solidFill>
                  <a:srgbClr val="C00000"/>
                </a:solidFill>
                <a:latin typeface="NikoshBAN" panose="02000000000000000000" pitchFamily="2" charset="0"/>
                <a:cs typeface="NikoshBAN" panose="02000000000000000000" pitchFamily="2" charset="0"/>
              </a:rPr>
              <a:t>৫</a:t>
            </a:r>
            <a:r>
              <a:rPr lang="bn-IN" sz="2800" b="1" u="sng" dirty="0" smtClean="0">
                <a:solidFill>
                  <a:srgbClr val="C00000"/>
                </a:solidFill>
                <a:latin typeface="NikoshBAN" panose="02000000000000000000" pitchFamily="2" charset="0"/>
                <a:cs typeface="NikoshBAN" panose="02000000000000000000" pitchFamily="2" charset="0"/>
              </a:rPr>
              <a:t>:</a:t>
            </a:r>
            <a:r>
              <a:rPr lang="en-US" sz="2800" b="1" dirty="0" smtClean="0">
                <a:solidFill>
                  <a:srgbClr val="C00000"/>
                </a:solidFill>
                <a:latin typeface="NikoshBAN" panose="02000000000000000000" pitchFamily="2" charset="0"/>
                <a:cs typeface="NikoshBAN" panose="02000000000000000000" pitchFamily="2" charset="0"/>
              </a:rPr>
              <a:t> </a:t>
            </a:r>
            <a:r>
              <a:rPr lang="bn-IN" sz="2800" dirty="0" smtClean="0">
                <a:solidFill>
                  <a:srgbClr val="C00000"/>
                </a:solidFill>
                <a:latin typeface="NikoshBAN" panose="02000000000000000000" pitchFamily="2" charset="0"/>
                <a:cs typeface="NikoshBAN" panose="02000000000000000000" pitchFamily="2" charset="0"/>
              </a:rPr>
              <a:t>দুই অঞ্চলের বৈদেশিক মুদ্রা আয়ের পৃথক পৃথক হিসাব রাখতে হবে। এবং দুই অঞ্চলের অর্জিত বৈদেশিক আনুপাতিক হারে বৈদেশিক মুদ্রা প্রদান করবে।  আঞ্চলিক সরকারই বিদেশের সাথে বাণিজ্য চুক্তি ও আমদানি-রপ্তানি করার অধিকার রাখবে।  </a:t>
            </a:r>
            <a:endParaRPr lang="en-US" sz="2800" dirty="0">
              <a:solidFill>
                <a:srgbClr val="C00000"/>
              </a:solidFill>
              <a:latin typeface="NikoshBAN" panose="02000000000000000000" pitchFamily="2" charset="0"/>
              <a:cs typeface="NikoshBAN" panose="02000000000000000000" pitchFamily="2" charset="0"/>
            </a:endParaRPr>
          </a:p>
        </p:txBody>
      </p:sp>
      <p:sp>
        <p:nvSpPr>
          <p:cNvPr id="9" name="Rectangle 8"/>
          <p:cNvSpPr/>
          <p:nvPr/>
        </p:nvSpPr>
        <p:spPr>
          <a:xfrm>
            <a:off x="1066799" y="4953000"/>
            <a:ext cx="10058401" cy="838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800" b="1" u="sng" dirty="0" smtClean="0">
                <a:solidFill>
                  <a:srgbClr val="C00000"/>
                </a:solidFill>
                <a:latin typeface="NikoshBAN" panose="02000000000000000000" pitchFamily="2" charset="0"/>
                <a:cs typeface="NikoshBAN" panose="02000000000000000000" pitchFamily="2" charset="0"/>
              </a:rPr>
              <a:t>৬:</a:t>
            </a:r>
            <a:r>
              <a:rPr lang="en-US" sz="2800" b="1" dirty="0" smtClean="0">
                <a:solidFill>
                  <a:srgbClr val="C00000"/>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পূর্ব-পাকিস্তানের জন্য আলাদা একটি আধা সামরিক বাহিনী গঠন করতে হবে।   </a:t>
            </a:r>
            <a:endParaRPr lang="en-US" sz="2800"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4114798" y="609600"/>
            <a:ext cx="3810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err="1" smtClean="0">
                <a:solidFill>
                  <a:schemeClr val="tx1"/>
                </a:solidFill>
                <a:latin typeface="NikoshBAN" panose="02000000000000000000" pitchFamily="2" charset="0"/>
                <a:cs typeface="NikoshBAN" panose="02000000000000000000" pitchFamily="2" charset="0"/>
              </a:rPr>
              <a:t>ঐতিহাসিক</a:t>
            </a:r>
            <a:r>
              <a:rPr lang="en-US" sz="3600" b="1" u="sng" dirty="0" smtClean="0">
                <a:solidFill>
                  <a:schemeClr val="tx1"/>
                </a:solidFill>
                <a:latin typeface="NikoshBAN" panose="02000000000000000000" pitchFamily="2" charset="0"/>
                <a:cs typeface="NikoshBAN" panose="02000000000000000000" pitchFamily="2" charset="0"/>
              </a:rPr>
              <a:t> </a:t>
            </a:r>
            <a:r>
              <a:rPr lang="en-US" sz="3600" b="1" u="sng" dirty="0" err="1" smtClean="0">
                <a:solidFill>
                  <a:schemeClr val="tx1"/>
                </a:solidFill>
                <a:latin typeface="NikoshBAN" panose="02000000000000000000" pitchFamily="2" charset="0"/>
                <a:cs typeface="NikoshBAN" panose="02000000000000000000" pitchFamily="2" charset="0"/>
              </a:rPr>
              <a:t>ছয়</a:t>
            </a:r>
            <a:r>
              <a:rPr lang="en-US" sz="3600" b="1" u="sng" dirty="0" smtClean="0">
                <a:solidFill>
                  <a:schemeClr val="tx1"/>
                </a:solidFill>
                <a:latin typeface="NikoshBAN" panose="02000000000000000000" pitchFamily="2" charset="0"/>
                <a:cs typeface="NikoshBAN" panose="02000000000000000000" pitchFamily="2" charset="0"/>
              </a:rPr>
              <a:t> </a:t>
            </a:r>
            <a:r>
              <a:rPr lang="en-US" sz="3600" b="1" u="sng" dirty="0" err="1" smtClean="0">
                <a:solidFill>
                  <a:schemeClr val="tx1"/>
                </a:solidFill>
                <a:latin typeface="NikoshBAN" panose="02000000000000000000" pitchFamily="2" charset="0"/>
                <a:cs typeface="NikoshBAN" panose="02000000000000000000" pitchFamily="2" charset="0"/>
              </a:rPr>
              <a:t>দফা</a:t>
            </a:r>
            <a:r>
              <a:rPr lang="en-US" sz="3600" b="1" u="sng" dirty="0" smtClean="0">
                <a:solidFill>
                  <a:schemeClr val="tx1"/>
                </a:solidFill>
                <a:latin typeface="NikoshBAN" panose="02000000000000000000" pitchFamily="2" charset="0"/>
                <a:cs typeface="NikoshBAN" panose="02000000000000000000" pitchFamily="2" charset="0"/>
              </a:rPr>
              <a:t> </a:t>
            </a:r>
            <a:r>
              <a:rPr lang="bn-IN" sz="3600" b="1" u="sng" dirty="0" smtClean="0">
                <a:solidFill>
                  <a:schemeClr val="tx1"/>
                </a:solidFill>
                <a:latin typeface="NikoshBAN" panose="02000000000000000000" pitchFamily="2" charset="0"/>
                <a:cs typeface="NikoshBAN" panose="02000000000000000000" pitchFamily="2" charset="0"/>
              </a:rPr>
              <a:t> </a:t>
            </a:r>
            <a:endParaRPr lang="en-US" sz="3600" b="1" u="sng"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40524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repeatCount="2000" accel="50000" decel="50000" fill="hold" grpId="0" nodeType="clickEffect">
                                  <p:stCondLst>
                                    <p:cond delay="0"/>
                                  </p:stCondLst>
                                  <p:childTnLst>
                                    <p:animMotion origin="layout" path="M -3.125E-6 2.22222E-6 L 1.32305 -0.00625 " pathEditMode="relative" rAng="0" ptsTypes="AA">
                                      <p:cBhvr>
                                        <p:cTn id="6" dur="5000" fill="hold"/>
                                        <p:tgtEl>
                                          <p:spTgt spid="5"/>
                                        </p:tgtEl>
                                        <p:attrNameLst>
                                          <p:attrName>ppt_x</p:attrName>
                                          <p:attrName>ppt_y</p:attrName>
                                        </p:attrNameLst>
                                      </p:cBhvr>
                                      <p:rCtr x="66146" y="-324"/>
                                    </p:animMotion>
                                  </p:childTnLst>
                                </p:cTn>
                              </p:par>
                            </p:childTnLst>
                          </p:cTn>
                        </p:par>
                      </p:childTnLst>
                    </p:cTn>
                  </p:par>
                  <p:par>
                    <p:cTn id="7" fill="hold">
                      <p:stCondLst>
                        <p:cond delay="indefinite"/>
                      </p:stCondLst>
                      <p:childTnLst>
                        <p:par>
                          <p:cTn id="8" fill="hold">
                            <p:stCondLst>
                              <p:cond delay="0"/>
                            </p:stCondLst>
                            <p:childTnLst>
                              <p:par>
                                <p:cTn id="9" presetID="50" presetClass="entr" presetSubtype="0" decel="10000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strVal val="#ppt_w+.3"/>
                                          </p:val>
                                        </p:tav>
                                        <p:tav tm="100000">
                                          <p:val>
                                            <p:strVal val="#ppt_w"/>
                                          </p:val>
                                        </p:tav>
                                      </p:tavLst>
                                    </p:anim>
                                    <p:anim calcmode="lin" valueType="num">
                                      <p:cBhvr>
                                        <p:cTn id="12" dur="1000" fill="hold"/>
                                        <p:tgtEl>
                                          <p:spTgt spid="10"/>
                                        </p:tgtEl>
                                        <p:attrNameLst>
                                          <p:attrName>ppt_h</p:attrName>
                                        </p:attrNameLst>
                                      </p:cBhvr>
                                      <p:tavLst>
                                        <p:tav tm="0">
                                          <p:val>
                                            <p:strVal val="#ppt_h"/>
                                          </p:val>
                                        </p:tav>
                                        <p:tav tm="100000">
                                          <p:val>
                                            <p:strVal val="#ppt_h"/>
                                          </p:val>
                                        </p:tav>
                                      </p:tavLst>
                                    </p:anim>
                                    <p:animEffect transition="in" filter="fade">
                                      <p:cBhvr>
                                        <p:cTn id="13" dur="1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8" fill="hold" grpId="0" nodeType="clickEffect">
                                  <p:stCondLst>
                                    <p:cond delay="0"/>
                                  </p:stCondLst>
                                  <p:iterate type="lt">
                                    <p:tmPct val="0"/>
                                  </p:iterate>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ppt_x</p:attrName>
                                        </p:attrNameLst>
                                      </p:cBhvr>
                                      <p:tavLst>
                                        <p:tav tm="0">
                                          <p:val>
                                            <p:strVal val="#ppt_x-#ppt_w/2"/>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36" presetClass="emph" presetSubtype="0" fill="hold" grpId="1" nodeType="clickEffect">
                                  <p:stCondLst>
                                    <p:cond delay="0"/>
                                  </p:stCondLst>
                                  <p:iterate type="lt">
                                    <p:tmPct val="10000"/>
                                  </p:iterate>
                                  <p:childTnLst>
                                    <p:animScale>
                                      <p:cBhvr>
                                        <p:cTn id="25" dur="250" autoRev="1" fill="hold">
                                          <p:stCondLst>
                                            <p:cond delay="0"/>
                                          </p:stCondLst>
                                        </p:cTn>
                                        <p:tgtEl>
                                          <p:spTgt spid="7"/>
                                        </p:tgtEl>
                                      </p:cBhvr>
                                      <p:to x="80000" y="100000"/>
                                    </p:animScale>
                                    <p:anim by="(#ppt_w*0.10)" calcmode="lin" valueType="num">
                                      <p:cBhvr>
                                        <p:cTn id="26" dur="250" autoRev="1" fill="hold">
                                          <p:stCondLst>
                                            <p:cond delay="0"/>
                                          </p:stCondLst>
                                        </p:cTn>
                                        <p:tgtEl>
                                          <p:spTgt spid="7"/>
                                        </p:tgtEl>
                                        <p:attrNameLst>
                                          <p:attrName>ppt_x</p:attrName>
                                        </p:attrNameLst>
                                      </p:cBhvr>
                                    </p:anim>
                                    <p:anim by="(-#ppt_w*0.10)" calcmode="lin" valueType="num">
                                      <p:cBhvr>
                                        <p:cTn id="27" dur="250" autoRev="1" fill="hold">
                                          <p:stCondLst>
                                            <p:cond delay="0"/>
                                          </p:stCondLst>
                                        </p:cTn>
                                        <p:tgtEl>
                                          <p:spTgt spid="7"/>
                                        </p:tgtEl>
                                        <p:attrNameLst>
                                          <p:attrName>ppt_y</p:attrName>
                                        </p:attrNameLst>
                                      </p:cBhvr>
                                    </p:anim>
                                    <p:animRot by="-480000">
                                      <p:cBhvr>
                                        <p:cTn id="28" dur="250" autoRev="1" fill="hold">
                                          <p:stCondLst>
                                            <p:cond delay="0"/>
                                          </p:stCondLst>
                                        </p:cTn>
                                        <p:tgtEl>
                                          <p:spTgt spid="7"/>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grpId="0" nodeType="clickEffect">
                                  <p:stCondLst>
                                    <p:cond delay="0"/>
                                  </p:stCondLst>
                                  <p:iterate type="lt">
                                    <p:tmPct val="0"/>
                                  </p:iterate>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ppt_x</p:attrName>
                                        </p:attrNameLst>
                                      </p:cBhvr>
                                      <p:tavLst>
                                        <p:tav tm="0">
                                          <p:val>
                                            <p:strVal val="#ppt_x-#ppt_w/2"/>
                                          </p:val>
                                        </p:tav>
                                        <p:tav tm="100000">
                                          <p:val>
                                            <p:strVal val="#ppt_x"/>
                                          </p:val>
                                        </p:tav>
                                      </p:tavLst>
                                    </p:anim>
                                    <p:anim calcmode="lin" valueType="num">
                                      <p:cBhvr>
                                        <p:cTn id="34" dur="500" fill="hold"/>
                                        <p:tgtEl>
                                          <p:spTgt spid="8"/>
                                        </p:tgtEl>
                                        <p:attrNameLst>
                                          <p:attrName>ppt_y</p:attrName>
                                        </p:attrNameLst>
                                      </p:cBhvr>
                                      <p:tavLst>
                                        <p:tav tm="0">
                                          <p:val>
                                            <p:strVal val="#ppt_y"/>
                                          </p:val>
                                        </p:tav>
                                        <p:tav tm="100000">
                                          <p:val>
                                            <p:strVal val="#ppt_y"/>
                                          </p:val>
                                        </p:tav>
                                      </p:tavLst>
                                    </p:anim>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8" presetClass="emph" presetSubtype="0" fill="hold" grpId="1" nodeType="clickEffect">
                                  <p:stCondLst>
                                    <p:cond delay="0"/>
                                  </p:stCondLst>
                                  <p:iterate type="lt">
                                    <p:tmPct val="4000"/>
                                  </p:iterate>
                                  <p:childTnLst>
                                    <p:set>
                                      <p:cBhvr override="childStyle">
                                        <p:cTn id="40" dur="500" fill="hold"/>
                                        <p:tgtEl>
                                          <p:spTgt spid="8"/>
                                        </p:tgtEl>
                                        <p:attrNameLst>
                                          <p:attrName>style.textDecorationUnderline</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17" presetClass="entr" presetSubtype="8" fill="hold" grpId="0" nodeType="clickEffect">
                                  <p:stCondLst>
                                    <p:cond delay="0"/>
                                  </p:stCondLst>
                                  <p:iterate type="lt">
                                    <p:tmPct val="0"/>
                                  </p:iterate>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ppt_x</p:attrName>
                                        </p:attrNameLst>
                                      </p:cBhvr>
                                      <p:tavLst>
                                        <p:tav tm="0">
                                          <p:val>
                                            <p:strVal val="#ppt_x-#ppt_w/2"/>
                                          </p:val>
                                        </p:tav>
                                        <p:tav tm="100000">
                                          <p:val>
                                            <p:strVal val="#ppt_x"/>
                                          </p:val>
                                        </p:tav>
                                      </p:tavLst>
                                    </p:anim>
                                    <p:anim calcmode="lin" valueType="num">
                                      <p:cBhvr>
                                        <p:cTn id="46" dur="500" fill="hold"/>
                                        <p:tgtEl>
                                          <p:spTgt spid="9"/>
                                        </p:tgtEl>
                                        <p:attrNameLst>
                                          <p:attrName>ppt_y</p:attrName>
                                        </p:attrNameLst>
                                      </p:cBhvr>
                                      <p:tavLst>
                                        <p:tav tm="0">
                                          <p:val>
                                            <p:strVal val="#ppt_y"/>
                                          </p:val>
                                        </p:tav>
                                        <p:tav tm="100000">
                                          <p:val>
                                            <p:strVal val="#ppt_y"/>
                                          </p:val>
                                        </p:tav>
                                      </p:tavLst>
                                    </p:anim>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34" presetClass="emph" presetSubtype="0" fill="hold" grpId="1" nodeType="clickEffect">
                                  <p:stCondLst>
                                    <p:cond delay="0"/>
                                  </p:stCondLst>
                                  <p:iterate type="lt">
                                    <p:tmPct val="10000"/>
                                  </p:iterate>
                                  <p:childTnLst>
                                    <p:animMotion origin="layout" path="M 0 -3.33333E-6 L 0 -0.07222 " pathEditMode="relative" rAng="0" ptsTypes="AA">
                                      <p:cBhvr>
                                        <p:cTn id="52" dur="250" accel="50000" decel="50000" autoRev="1" fill="hold">
                                          <p:stCondLst>
                                            <p:cond delay="0"/>
                                          </p:stCondLst>
                                        </p:cTn>
                                        <p:tgtEl>
                                          <p:spTgt spid="9"/>
                                        </p:tgtEl>
                                        <p:attrNameLst>
                                          <p:attrName>ppt_x</p:attrName>
                                          <p:attrName>ppt_y</p:attrName>
                                        </p:attrNameLst>
                                      </p:cBhvr>
                                      <p:rCtr x="0" y="-3611"/>
                                    </p:animMotion>
                                    <p:animRot by="1500000">
                                      <p:cBhvr>
                                        <p:cTn id="53" dur="125" fill="hold">
                                          <p:stCondLst>
                                            <p:cond delay="0"/>
                                          </p:stCondLst>
                                        </p:cTn>
                                        <p:tgtEl>
                                          <p:spTgt spid="9"/>
                                        </p:tgtEl>
                                        <p:attrNameLst>
                                          <p:attrName>r</p:attrName>
                                        </p:attrNameLst>
                                      </p:cBhvr>
                                    </p:animRot>
                                    <p:animRot by="-1500000">
                                      <p:cBhvr>
                                        <p:cTn id="54" dur="125" fill="hold">
                                          <p:stCondLst>
                                            <p:cond delay="125"/>
                                          </p:stCondLst>
                                        </p:cTn>
                                        <p:tgtEl>
                                          <p:spTgt spid="9"/>
                                        </p:tgtEl>
                                        <p:attrNameLst>
                                          <p:attrName>r</p:attrName>
                                        </p:attrNameLst>
                                      </p:cBhvr>
                                    </p:animRot>
                                    <p:animRot by="-1500000">
                                      <p:cBhvr>
                                        <p:cTn id="55" dur="125" fill="hold">
                                          <p:stCondLst>
                                            <p:cond delay="250"/>
                                          </p:stCondLst>
                                        </p:cTn>
                                        <p:tgtEl>
                                          <p:spTgt spid="9"/>
                                        </p:tgtEl>
                                        <p:attrNameLst>
                                          <p:attrName>r</p:attrName>
                                        </p:attrNameLst>
                                      </p:cBhvr>
                                    </p:animRot>
                                    <p:animRot by="1500000">
                                      <p:cBhvr>
                                        <p:cTn id="56" dur="125" fill="hold">
                                          <p:stCondLst>
                                            <p:cond delay="375"/>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7" grpId="1"/>
      <p:bldP spid="8" grpId="0"/>
      <p:bldP spid="8" grpId="1"/>
      <p:bldP spid="9" grpId="0"/>
      <p:bldP spid="9" grpId="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678542" y="772219"/>
            <a:ext cx="4503058" cy="5354531"/>
            <a:chOff x="689430" y="762000"/>
            <a:chExt cx="4503058" cy="5354531"/>
          </a:xfrm>
        </p:grpSpPr>
        <p:sp>
          <p:nvSpPr>
            <p:cNvPr id="5" name="Rectangle 4"/>
            <p:cNvSpPr/>
            <p:nvPr/>
          </p:nvSpPr>
          <p:spPr>
            <a:xfrm>
              <a:off x="959758" y="1029274"/>
              <a:ext cx="3962401" cy="5334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2800" b="1" dirty="0" smtClean="0">
                  <a:solidFill>
                    <a:schemeClr val="bg1"/>
                  </a:solidFill>
                  <a:latin typeface="NikoshBAN" panose="02000000000000000000" pitchFamily="2" charset="0"/>
                  <a:cs typeface="NikoshBAN" panose="02000000000000000000" pitchFamily="2" charset="0"/>
                </a:rPr>
                <a:t>নেতৃত্ব প্রদান কারী  </a:t>
              </a:r>
              <a:endParaRPr lang="en-US" sz="2800" b="1" dirty="0">
                <a:solidFill>
                  <a:schemeClr val="bg1"/>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0371" r="17677"/>
            <a:stretch/>
          </p:blipFill>
          <p:spPr>
            <a:xfrm>
              <a:off x="914401" y="1681843"/>
              <a:ext cx="4267200" cy="3883721"/>
            </a:xfrm>
            <a:prstGeom prst="ellipse">
              <a:avLst/>
            </a:prstGeom>
            <a:ln>
              <a:noFill/>
            </a:ln>
            <a:effectLst>
              <a:softEdge rad="112500"/>
            </a:effectLst>
          </p:spPr>
        </p:pic>
        <p:sp>
          <p:nvSpPr>
            <p:cNvPr id="7" name="Rectangle 6"/>
            <p:cNvSpPr/>
            <p:nvPr/>
          </p:nvSpPr>
          <p:spPr>
            <a:xfrm>
              <a:off x="914401" y="5378737"/>
              <a:ext cx="4191000" cy="53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বঙ্গবন্ধু শেখ মুজিবুর রহমান </a:t>
              </a:r>
              <a:endParaRPr lang="en-US" sz="2800" b="1" dirty="0">
                <a:solidFill>
                  <a:schemeClr val="tx1"/>
                </a:solidFill>
                <a:latin typeface="NikoshBAN" panose="02000000000000000000" pitchFamily="2" charset="0"/>
                <a:cs typeface="NikoshBAN" panose="02000000000000000000" pitchFamily="2" charset="0"/>
              </a:endParaRPr>
            </a:p>
          </p:txBody>
        </p:sp>
        <p:sp>
          <p:nvSpPr>
            <p:cNvPr id="8" name="Frame 7"/>
            <p:cNvSpPr/>
            <p:nvPr/>
          </p:nvSpPr>
          <p:spPr>
            <a:xfrm>
              <a:off x="689430" y="762000"/>
              <a:ext cx="4503058" cy="5354531"/>
            </a:xfrm>
            <a:prstGeom prst="frame">
              <a:avLst>
                <a:gd name="adj1" fmla="val 5409"/>
              </a:avLst>
            </a:prstGeom>
            <a:solidFill>
              <a:schemeClr val="bg1">
                <a:lumMod val="8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grpSp>
      <p:sp>
        <p:nvSpPr>
          <p:cNvPr id="9" name="Rectangle 8"/>
          <p:cNvSpPr/>
          <p:nvPr/>
        </p:nvSpPr>
        <p:spPr>
          <a:xfrm>
            <a:off x="6558447" y="772219"/>
            <a:ext cx="3408580" cy="5237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ছয় দফা দাবির প্রতিক্রিয়া </a:t>
            </a:r>
            <a:endParaRPr lang="en-US" sz="2800" b="1"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5455559" y="1433193"/>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ছয় দফা দাবি দেখে শষ্কিত হয়ে যান আইয়ুব খান।   </a:t>
            </a:r>
            <a:endParaRPr lang="en-US" sz="2400" dirty="0">
              <a:solidFill>
                <a:schemeClr val="tx1"/>
              </a:solidFill>
              <a:latin typeface="NikoshBAN" panose="02000000000000000000" pitchFamily="2" charset="0"/>
              <a:cs typeface="NikoshBAN" panose="02000000000000000000" pitchFamily="2" charset="0"/>
            </a:endParaRPr>
          </a:p>
        </p:txBody>
      </p:sp>
      <p:sp>
        <p:nvSpPr>
          <p:cNvPr id="12" name="Rectangle 11"/>
          <p:cNvSpPr/>
          <p:nvPr/>
        </p:nvSpPr>
        <p:spPr>
          <a:xfrm>
            <a:off x="5471903" y="1943674"/>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rgbClr val="00B050"/>
                </a:solidFill>
                <a:latin typeface="NikoshBAN" panose="02000000000000000000" pitchFamily="2" charset="0"/>
                <a:cs typeface="NikoshBAN" panose="02000000000000000000" pitchFamily="2" charset="0"/>
              </a:rPr>
              <a:t>কারণ পূর্ব-পাকিস্তানে তাদের শোষণ বন্ধ হয়ে যাবে।   </a:t>
            </a:r>
            <a:endParaRPr lang="en-US" sz="2400" dirty="0">
              <a:solidFill>
                <a:srgbClr val="00B050"/>
              </a:solidFill>
              <a:latin typeface="NikoshBAN" panose="02000000000000000000" pitchFamily="2" charset="0"/>
              <a:cs typeface="NikoshBAN" panose="02000000000000000000" pitchFamily="2" charset="0"/>
            </a:endParaRPr>
          </a:p>
        </p:txBody>
      </p:sp>
      <p:sp>
        <p:nvSpPr>
          <p:cNvPr id="13" name="Rectangle 12"/>
          <p:cNvSpPr/>
          <p:nvPr/>
        </p:nvSpPr>
        <p:spPr>
          <a:xfrm>
            <a:off x="5479160" y="2440122"/>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একসময় অঞ্চলটি স্বাধীন হয়ে যাওয়ার আশাঙ্কা করতো   </a:t>
            </a:r>
            <a:endParaRPr lang="en-US" sz="2400" dirty="0">
              <a:solidFill>
                <a:schemeClr val="tx1"/>
              </a:solidFill>
              <a:latin typeface="NikoshBAN" panose="02000000000000000000" pitchFamily="2" charset="0"/>
              <a:cs typeface="NikoshBAN" panose="02000000000000000000" pitchFamily="2" charset="0"/>
            </a:endParaRPr>
          </a:p>
        </p:txBody>
      </p:sp>
      <p:sp>
        <p:nvSpPr>
          <p:cNvPr id="14" name="Rectangle 13"/>
          <p:cNvSpPr/>
          <p:nvPr/>
        </p:nvSpPr>
        <p:spPr>
          <a:xfrm>
            <a:off x="5506377" y="2957378"/>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rgbClr val="C00000"/>
                </a:solidFill>
                <a:latin typeface="NikoshBAN" panose="02000000000000000000" pitchFamily="2" charset="0"/>
                <a:cs typeface="NikoshBAN" panose="02000000000000000000" pitchFamily="2" charset="0"/>
              </a:rPr>
              <a:t>এর ফলে কমে যাবে তাদের বৈদেশিক মুদ্রার ভাগ     </a:t>
            </a:r>
            <a:endParaRPr lang="en-US" sz="2400" dirty="0">
              <a:solidFill>
                <a:srgbClr val="C00000"/>
              </a:solidFill>
              <a:latin typeface="NikoshBAN" panose="02000000000000000000" pitchFamily="2" charset="0"/>
              <a:cs typeface="NikoshBAN" panose="02000000000000000000" pitchFamily="2" charset="0"/>
            </a:endParaRPr>
          </a:p>
        </p:txBody>
      </p:sp>
      <p:sp>
        <p:nvSpPr>
          <p:cNvPr id="15" name="Rectangle 14"/>
          <p:cNvSpPr/>
          <p:nvPr/>
        </p:nvSpPr>
        <p:spPr>
          <a:xfrm>
            <a:off x="5479160" y="3474633"/>
            <a:ext cx="5593441" cy="83991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স্বায়ত্তশাসন পেয়ে গেলে পশ্চিম-পাকিস্তানিদের একচেটিয়া সুবিধা পাওয়া সম্ভব হবে না।     </a:t>
            </a:r>
            <a:endParaRPr lang="en-US" sz="2400" dirty="0">
              <a:solidFill>
                <a:schemeClr val="tx1"/>
              </a:solidFill>
              <a:latin typeface="NikoshBAN" panose="02000000000000000000" pitchFamily="2" charset="0"/>
              <a:cs typeface="NikoshBAN" panose="02000000000000000000" pitchFamily="2" charset="0"/>
            </a:endParaRPr>
          </a:p>
        </p:txBody>
      </p:sp>
      <p:sp>
        <p:nvSpPr>
          <p:cNvPr id="17" name="Rectangle 16"/>
          <p:cNvSpPr/>
          <p:nvPr/>
        </p:nvSpPr>
        <p:spPr>
          <a:xfrm>
            <a:off x="5506376" y="4410079"/>
            <a:ext cx="5593441" cy="538985"/>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বঙ্গবন্ধু শেখ মুজিবের বিরুদ্ধে নানা মামলা দিতে থাকে      </a:t>
            </a:r>
            <a:endParaRPr lang="en-US" sz="2400" dirty="0">
              <a:solidFill>
                <a:schemeClr val="tx1"/>
              </a:solidFill>
              <a:latin typeface="NikoshBAN" panose="02000000000000000000" pitchFamily="2" charset="0"/>
              <a:cs typeface="NikoshBAN" panose="02000000000000000000" pitchFamily="2" charset="0"/>
            </a:endParaRPr>
          </a:p>
        </p:txBody>
      </p:sp>
      <p:sp>
        <p:nvSpPr>
          <p:cNvPr id="18" name="Rectangle 17"/>
          <p:cNvSpPr/>
          <p:nvPr/>
        </p:nvSpPr>
        <p:spPr>
          <a:xfrm>
            <a:off x="5506376" y="5100972"/>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rgbClr val="0070C0"/>
                </a:solidFill>
                <a:latin typeface="NikoshBAN" panose="02000000000000000000" pitchFamily="2" charset="0"/>
                <a:cs typeface="NikoshBAN" panose="02000000000000000000" pitchFamily="2" charset="0"/>
              </a:rPr>
              <a:t>আওয়ামী লীগের নেতা কর্মীদের গ্রেফতার করা হয়।       </a:t>
            </a:r>
            <a:endParaRPr lang="en-US" sz="2400" dirty="0">
              <a:solidFill>
                <a:srgbClr val="0070C0"/>
              </a:solidFill>
              <a:latin typeface="NikoshBAN" panose="02000000000000000000" pitchFamily="2" charset="0"/>
              <a:cs typeface="NikoshBAN" panose="02000000000000000000" pitchFamily="2" charset="0"/>
            </a:endParaRPr>
          </a:p>
        </p:txBody>
      </p:sp>
      <p:sp>
        <p:nvSpPr>
          <p:cNvPr id="19" name="Rectangle 18"/>
          <p:cNvSpPr/>
          <p:nvPr/>
        </p:nvSpPr>
        <p:spPr>
          <a:xfrm>
            <a:off x="5506376" y="5575783"/>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নেতৃবৃন্দের দৃঢ়তার ফলে কিছুতেই আন্দোলন দমানো যায় নি        </a:t>
            </a:r>
            <a:endParaRPr lang="en-US" sz="2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125908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plus(ou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upRigh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900" decel="100000" fill="hold"/>
                                        <p:tgtEl>
                                          <p:spTgt spid="10"/>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900" decel="100000" fill="hold"/>
                                        <p:tgtEl>
                                          <p:spTgt spid="12"/>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900" decel="100000" fill="hold"/>
                                        <p:tgtEl>
                                          <p:spTgt spid="13"/>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anim calcmode="lin" valueType="num">
                                      <p:cBhvr>
                                        <p:cTn id="42" dur="1000" fill="hold"/>
                                        <p:tgtEl>
                                          <p:spTgt spid="14"/>
                                        </p:tgtEl>
                                        <p:attrNameLst>
                                          <p:attrName>ppt_x</p:attrName>
                                        </p:attrNameLst>
                                      </p:cBhvr>
                                      <p:tavLst>
                                        <p:tav tm="0">
                                          <p:val>
                                            <p:strVal val="#ppt_x"/>
                                          </p:val>
                                        </p:tav>
                                        <p:tav tm="100000">
                                          <p:val>
                                            <p:strVal val="#ppt_x"/>
                                          </p:val>
                                        </p:tav>
                                      </p:tavLst>
                                    </p:anim>
                                    <p:anim calcmode="lin" valueType="num">
                                      <p:cBhvr>
                                        <p:cTn id="43" dur="900" decel="100000" fill="hold"/>
                                        <p:tgtEl>
                                          <p:spTgt spid="14"/>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900" decel="100000" fill="hold"/>
                                        <p:tgtEl>
                                          <p:spTgt spid="15"/>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900" decel="100000" fill="hold"/>
                                        <p:tgtEl>
                                          <p:spTgt spid="17"/>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7" presetClass="entr" presetSubtype="0"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1000"/>
                                        <p:tgtEl>
                                          <p:spTgt spid="18"/>
                                        </p:tgtEl>
                                      </p:cBhvr>
                                    </p:animEffect>
                                    <p:anim calcmode="lin" valueType="num">
                                      <p:cBhvr>
                                        <p:cTn id="66" dur="1000" fill="hold"/>
                                        <p:tgtEl>
                                          <p:spTgt spid="18"/>
                                        </p:tgtEl>
                                        <p:attrNameLst>
                                          <p:attrName>ppt_x</p:attrName>
                                        </p:attrNameLst>
                                      </p:cBhvr>
                                      <p:tavLst>
                                        <p:tav tm="0">
                                          <p:val>
                                            <p:strVal val="#ppt_x"/>
                                          </p:val>
                                        </p:tav>
                                        <p:tav tm="100000">
                                          <p:val>
                                            <p:strVal val="#ppt_x"/>
                                          </p:val>
                                        </p:tav>
                                      </p:tavLst>
                                    </p:anim>
                                    <p:anim calcmode="lin" valueType="num">
                                      <p:cBhvr>
                                        <p:cTn id="67" dur="900" decel="100000" fill="hold"/>
                                        <p:tgtEl>
                                          <p:spTgt spid="18"/>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7" presetClass="entr" presetSubtype="0"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ppt_x</p:attrName>
                                        </p:attrNameLst>
                                      </p:cBhvr>
                                      <p:tavLst>
                                        <p:tav tm="0">
                                          <p:val>
                                            <p:strVal val="#ppt_x"/>
                                          </p:val>
                                        </p:tav>
                                        <p:tav tm="100000">
                                          <p:val>
                                            <p:strVal val="#ppt_x"/>
                                          </p:val>
                                        </p:tav>
                                      </p:tavLst>
                                    </p:anim>
                                    <p:anim calcmode="lin" valueType="num">
                                      <p:cBhvr>
                                        <p:cTn id="75" dur="900" decel="100000" fill="hold"/>
                                        <p:tgtEl>
                                          <p:spTgt spid="19"/>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P spid="14" grpId="0" animBg="1"/>
      <p:bldP spid="15"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9029"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b="1">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latin typeface="NikoshBAN" panose="02000000000000000000" pitchFamily="2" charset="0"/>
                <a:cs typeface="NikoshBAN" panose="02000000000000000000" pitchFamily="2" charset="0"/>
              </a:endParaRPr>
            </a:p>
          </p:txBody>
        </p:sp>
      </p:grpSp>
      <p:sp>
        <p:nvSpPr>
          <p:cNvPr id="5" name="Rectangle 4"/>
          <p:cNvSpPr/>
          <p:nvPr/>
        </p:nvSpPr>
        <p:spPr>
          <a:xfrm>
            <a:off x="3886198" y="762000"/>
            <a:ext cx="4343401" cy="6096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উপস্থাপন </a:t>
            </a:r>
            <a:r>
              <a:rPr lang="en-US" sz="2800" dirty="0" smtClean="0">
                <a:solidFill>
                  <a:schemeClr val="tx1"/>
                </a:solidFill>
                <a:latin typeface="NikoshBAN" panose="02000000000000000000" pitchFamily="2" charset="0"/>
                <a:cs typeface="NikoshBAN" panose="02000000000000000000" pitchFamily="2" charset="0"/>
              </a:rPr>
              <a:t>  </a:t>
            </a:r>
            <a:endParaRPr lang="en-US" sz="2800"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1066798" y="1485900"/>
            <a:ext cx="9982200" cy="6096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ঐতিহাসিক ছয় দফা  </a:t>
            </a:r>
            <a:r>
              <a:rPr lang="en-US" sz="2400" dirty="0" smtClean="0">
                <a:solidFill>
                  <a:schemeClr val="tx1"/>
                </a:solidFill>
                <a:latin typeface="NikoshBAN" panose="02000000000000000000" pitchFamily="2" charset="0"/>
                <a:cs typeface="NikoshBAN" panose="02000000000000000000" pitchFamily="2" charset="0"/>
              </a:rPr>
              <a:t> </a:t>
            </a:r>
            <a:endParaRPr lang="en-US" sz="24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1066798" y="2236470"/>
            <a:ext cx="5181602" cy="59436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b="1" dirty="0" err="1" smtClean="0">
                <a:solidFill>
                  <a:schemeClr val="tx1"/>
                </a:solidFill>
                <a:latin typeface="NikoshBAN" panose="02000000000000000000" pitchFamily="2" charset="0"/>
                <a:cs typeface="NikoshBAN" panose="02000000000000000000" pitchFamily="2" charset="0"/>
              </a:rPr>
              <a:t>ছয়</a:t>
            </a:r>
            <a:r>
              <a:rPr lang="en-US" sz="2800" b="1" dirty="0" smtClean="0">
                <a:solidFill>
                  <a:schemeClr val="tx1"/>
                </a:solidFill>
                <a:latin typeface="NikoshBAN" panose="02000000000000000000" pitchFamily="2" charset="0"/>
                <a:cs typeface="NikoshBAN" panose="02000000000000000000" pitchFamily="2" charset="0"/>
              </a:rPr>
              <a:t> </a:t>
            </a:r>
            <a:r>
              <a:rPr lang="en-US" sz="2800" b="1" dirty="0" err="1" smtClean="0">
                <a:solidFill>
                  <a:schemeClr val="tx1"/>
                </a:solidFill>
                <a:latin typeface="NikoshBAN" panose="02000000000000000000" pitchFamily="2" charset="0"/>
                <a:cs typeface="NikoshBAN" panose="02000000000000000000" pitchFamily="2" charset="0"/>
              </a:rPr>
              <a:t>দফা</a:t>
            </a:r>
            <a:r>
              <a:rPr lang="en-US" sz="2800" b="1" dirty="0" smtClean="0">
                <a:solidFill>
                  <a:schemeClr val="tx1"/>
                </a:solidFill>
                <a:latin typeface="NikoshBAN" panose="02000000000000000000" pitchFamily="2" charset="0"/>
                <a:cs typeface="NikoshBAN" panose="02000000000000000000" pitchFamily="2" charset="0"/>
              </a:rPr>
              <a:t> </a:t>
            </a:r>
            <a:r>
              <a:rPr lang="en-US" sz="2800" b="1" dirty="0" err="1" smtClean="0">
                <a:solidFill>
                  <a:schemeClr val="tx1"/>
                </a:solidFill>
                <a:latin typeface="NikoshBAN" panose="02000000000000000000" pitchFamily="2" charset="0"/>
                <a:cs typeface="NikoshBAN" panose="02000000000000000000" pitchFamily="2" charset="0"/>
              </a:rPr>
              <a:t>উত্থাপিত</a:t>
            </a:r>
            <a:r>
              <a:rPr lang="en-US" sz="2800" b="1" dirty="0" smtClean="0">
                <a:solidFill>
                  <a:schemeClr val="tx1"/>
                </a:solidFill>
                <a:latin typeface="NikoshBAN" panose="02000000000000000000" pitchFamily="2" charset="0"/>
                <a:cs typeface="NikoshBAN" panose="02000000000000000000" pitchFamily="2" charset="0"/>
              </a:rPr>
              <a:t> </a:t>
            </a:r>
            <a:r>
              <a:rPr lang="en-US" sz="2800" b="1" dirty="0" err="1" smtClean="0">
                <a:solidFill>
                  <a:schemeClr val="tx1"/>
                </a:solidFill>
                <a:latin typeface="NikoshBAN" panose="02000000000000000000" pitchFamily="2" charset="0"/>
                <a:cs typeface="NikoshBAN" panose="02000000000000000000" pitchFamily="2" charset="0"/>
              </a:rPr>
              <a:t>হয়</a:t>
            </a:r>
            <a:r>
              <a:rPr lang="en-US" sz="2800" b="1" dirty="0" smtClean="0">
                <a:solidFill>
                  <a:schemeClr val="tx1"/>
                </a:solidFill>
                <a:latin typeface="NikoshBAN" panose="02000000000000000000" pitchFamily="2" charset="0"/>
                <a:cs typeface="NikoshBAN" panose="02000000000000000000" pitchFamily="2" charset="0"/>
              </a:rPr>
              <a:t> </a:t>
            </a:r>
            <a:r>
              <a:rPr lang="bn-IN" sz="2800" b="1" dirty="0" smtClean="0">
                <a:solidFill>
                  <a:schemeClr val="tx1"/>
                </a:solidFill>
                <a:latin typeface="NikoshBAN" panose="02000000000000000000" pitchFamily="2" charset="0"/>
                <a:cs typeface="NikoshBAN" panose="02000000000000000000" pitchFamily="2" charset="0"/>
              </a:rPr>
              <a:t> </a:t>
            </a:r>
            <a:endParaRPr lang="en-US" sz="2800" b="1" dirty="0">
              <a:solidFill>
                <a:schemeClr val="tx1"/>
              </a:solidFill>
              <a:latin typeface="NikoshBAN" panose="02000000000000000000" pitchFamily="2" charset="0"/>
              <a:cs typeface="NikoshBAN" panose="02000000000000000000" pitchFamily="2" charset="0"/>
            </a:endParaRPr>
          </a:p>
        </p:txBody>
      </p:sp>
      <p:sp>
        <p:nvSpPr>
          <p:cNvPr id="12" name="Rectangle 11"/>
          <p:cNvSpPr/>
          <p:nvPr/>
        </p:nvSpPr>
        <p:spPr>
          <a:xfrm>
            <a:off x="6919486" y="2236470"/>
            <a:ext cx="3505200" cy="59436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b="1" dirty="0" err="1" smtClean="0">
                <a:solidFill>
                  <a:schemeClr val="tx1"/>
                </a:solidFill>
                <a:latin typeface="NikoshBAN" panose="02000000000000000000" pitchFamily="2" charset="0"/>
                <a:cs typeface="NikoshBAN" panose="02000000000000000000" pitchFamily="2" charset="0"/>
              </a:rPr>
              <a:t>লাহোরে</a:t>
            </a:r>
            <a:r>
              <a:rPr lang="en-US" sz="2800" b="1" dirty="0" smtClean="0">
                <a:solidFill>
                  <a:schemeClr val="tx1"/>
                </a:solidFill>
                <a:latin typeface="NikoshBAN" panose="02000000000000000000" pitchFamily="2" charset="0"/>
                <a:cs typeface="NikoshBAN" panose="02000000000000000000" pitchFamily="2" charset="0"/>
              </a:rPr>
              <a:t>। </a:t>
            </a:r>
            <a:r>
              <a:rPr lang="bn-IN" sz="2800" b="1" dirty="0" smtClean="0">
                <a:solidFill>
                  <a:schemeClr val="tx1"/>
                </a:solidFill>
                <a:latin typeface="NikoshBAN" panose="02000000000000000000" pitchFamily="2" charset="0"/>
                <a:cs typeface="NikoshBAN" panose="02000000000000000000" pitchFamily="2" charset="0"/>
              </a:rPr>
              <a:t>  </a:t>
            </a:r>
            <a:endParaRPr lang="en-US" sz="2800" b="1" dirty="0">
              <a:solidFill>
                <a:schemeClr val="tx1"/>
              </a:solidFill>
              <a:latin typeface="NikoshBAN" panose="02000000000000000000" pitchFamily="2" charset="0"/>
              <a:cs typeface="NikoshBAN" panose="02000000000000000000" pitchFamily="2" charset="0"/>
            </a:endParaRPr>
          </a:p>
        </p:txBody>
      </p:sp>
      <p:sp>
        <p:nvSpPr>
          <p:cNvPr id="13" name="Rectangle 12"/>
          <p:cNvSpPr/>
          <p:nvPr/>
        </p:nvSpPr>
        <p:spPr>
          <a:xfrm>
            <a:off x="1066798" y="2971800"/>
            <a:ext cx="5181602" cy="63627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ছয় দফা উত্থাপিত হয়  </a:t>
            </a:r>
            <a:endParaRPr lang="en-US" sz="2800" dirty="0">
              <a:latin typeface="NikoshBAN" panose="02000000000000000000" pitchFamily="2" charset="0"/>
              <a:cs typeface="NikoshBAN" panose="02000000000000000000" pitchFamily="2" charset="0"/>
            </a:endParaRPr>
          </a:p>
        </p:txBody>
      </p:sp>
      <p:sp>
        <p:nvSpPr>
          <p:cNvPr id="14" name="Rectangle 13"/>
          <p:cNvSpPr/>
          <p:nvPr/>
        </p:nvSpPr>
        <p:spPr>
          <a:xfrm>
            <a:off x="6904246" y="2971800"/>
            <a:ext cx="3505200" cy="63627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১৯৬৬ সালের ৫ ফেব্রুয়ারী   </a:t>
            </a:r>
            <a:endParaRPr lang="en-US" sz="2800" dirty="0">
              <a:latin typeface="NikoshBAN" panose="02000000000000000000" pitchFamily="2" charset="0"/>
              <a:cs typeface="NikoshBAN" panose="02000000000000000000" pitchFamily="2" charset="0"/>
            </a:endParaRPr>
          </a:p>
        </p:txBody>
      </p:sp>
      <p:sp>
        <p:nvSpPr>
          <p:cNvPr id="15" name="Rectangle 14"/>
          <p:cNvSpPr/>
          <p:nvPr/>
        </p:nvSpPr>
        <p:spPr>
          <a:xfrm>
            <a:off x="1066798" y="3749040"/>
            <a:ext cx="5181602" cy="58674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ছয় দফা উত্থাপন করেন   </a:t>
            </a:r>
            <a:endParaRPr lang="en-US" sz="2800" dirty="0">
              <a:latin typeface="NikoshBAN" panose="02000000000000000000" pitchFamily="2" charset="0"/>
              <a:cs typeface="NikoshBAN" panose="02000000000000000000" pitchFamily="2" charset="0"/>
            </a:endParaRPr>
          </a:p>
        </p:txBody>
      </p:sp>
      <p:sp>
        <p:nvSpPr>
          <p:cNvPr id="16" name="Rectangle 15"/>
          <p:cNvSpPr/>
          <p:nvPr/>
        </p:nvSpPr>
        <p:spPr>
          <a:xfrm>
            <a:off x="6904246" y="3749040"/>
            <a:ext cx="3505200" cy="58674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বঙ্গবন্ধু শেখ মুজিবুর রহমান   </a:t>
            </a:r>
            <a:endParaRPr lang="en-US" sz="2800" dirty="0">
              <a:latin typeface="NikoshBAN" panose="02000000000000000000" pitchFamily="2" charset="0"/>
              <a:cs typeface="NikoshBAN" panose="02000000000000000000" pitchFamily="2" charset="0"/>
            </a:endParaRPr>
          </a:p>
        </p:txBody>
      </p:sp>
      <p:sp>
        <p:nvSpPr>
          <p:cNvPr id="17" name="Rectangle 16"/>
          <p:cNvSpPr/>
          <p:nvPr/>
        </p:nvSpPr>
        <p:spPr>
          <a:xfrm>
            <a:off x="1066796" y="4476750"/>
            <a:ext cx="5181602" cy="59055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2800" b="1" dirty="0" smtClean="0">
                <a:solidFill>
                  <a:schemeClr val="bg1"/>
                </a:solidFill>
                <a:latin typeface="NikoshBAN" panose="02000000000000000000" pitchFamily="2" charset="0"/>
                <a:cs typeface="NikoshBAN" panose="02000000000000000000" pitchFamily="2" charset="0"/>
              </a:rPr>
              <a:t>ছয় দফায় সঙ্কিত হন    </a:t>
            </a:r>
            <a:endParaRPr lang="en-US" sz="2800" b="1" dirty="0">
              <a:solidFill>
                <a:schemeClr val="bg1"/>
              </a:solidFill>
              <a:latin typeface="NikoshBAN" panose="02000000000000000000" pitchFamily="2" charset="0"/>
              <a:cs typeface="NikoshBAN" panose="02000000000000000000" pitchFamily="2" charset="0"/>
            </a:endParaRPr>
          </a:p>
        </p:txBody>
      </p:sp>
      <p:sp>
        <p:nvSpPr>
          <p:cNvPr id="18" name="Rectangle 17"/>
          <p:cNvSpPr/>
          <p:nvPr/>
        </p:nvSpPr>
        <p:spPr>
          <a:xfrm>
            <a:off x="6889006" y="4484370"/>
            <a:ext cx="3505200" cy="58293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2800" b="1" dirty="0" smtClean="0">
                <a:solidFill>
                  <a:schemeClr val="bg1"/>
                </a:solidFill>
                <a:latin typeface="NikoshBAN" panose="02000000000000000000" pitchFamily="2" charset="0"/>
                <a:cs typeface="NikoshBAN" panose="02000000000000000000" pitchFamily="2" charset="0"/>
              </a:rPr>
              <a:t>জেনারেল আইয়ুব খান   </a:t>
            </a:r>
            <a:endParaRPr lang="en-US" sz="2800" b="1" dirty="0">
              <a:solidFill>
                <a:schemeClr val="bg1"/>
              </a:solidFill>
              <a:latin typeface="NikoshBAN" panose="02000000000000000000" pitchFamily="2" charset="0"/>
              <a:cs typeface="NikoshBAN" panose="02000000000000000000" pitchFamily="2" charset="0"/>
            </a:endParaRPr>
          </a:p>
        </p:txBody>
      </p:sp>
      <p:sp>
        <p:nvSpPr>
          <p:cNvPr id="19" name="Rectangle 18"/>
          <p:cNvSpPr/>
          <p:nvPr/>
        </p:nvSpPr>
        <p:spPr>
          <a:xfrm>
            <a:off x="1036318" y="5314950"/>
            <a:ext cx="9982200" cy="6096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উক্ত দাবি ছিল পূর্ব পাকিস্তানের ন্যায়, অধিকার ফিরে পাওয়া ও শোষণ থেকে মুক্তির দাবি।   </a:t>
            </a:r>
            <a:r>
              <a:rPr lang="en-US" sz="2400" dirty="0" smtClean="0">
                <a:solidFill>
                  <a:schemeClr val="tx1"/>
                </a:solidFill>
                <a:latin typeface="NikoshBAN" panose="02000000000000000000" pitchFamily="2" charset="0"/>
                <a:cs typeface="NikoshBAN" panose="02000000000000000000" pitchFamily="2" charset="0"/>
              </a:rPr>
              <a:t> </a:t>
            </a:r>
            <a:endParaRPr lang="en-US" sz="2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5135914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3"/>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80">
                                          <p:stCondLst>
                                            <p:cond delay="0"/>
                                          </p:stCondLst>
                                        </p:cTn>
                                        <p:tgtEl>
                                          <p:spTgt spid="12"/>
                                        </p:tgtEl>
                                      </p:cBhvr>
                                    </p:animEffect>
                                    <p:anim calcmode="lin" valueType="num">
                                      <p:cBhvr>
                                        <p:cTn id="2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0" dur="26">
                                          <p:stCondLst>
                                            <p:cond delay="650"/>
                                          </p:stCondLst>
                                        </p:cTn>
                                        <p:tgtEl>
                                          <p:spTgt spid="12"/>
                                        </p:tgtEl>
                                      </p:cBhvr>
                                      <p:to x="100000" y="60000"/>
                                    </p:animScale>
                                    <p:animScale>
                                      <p:cBhvr>
                                        <p:cTn id="31" dur="166" decel="50000">
                                          <p:stCondLst>
                                            <p:cond delay="676"/>
                                          </p:stCondLst>
                                        </p:cTn>
                                        <p:tgtEl>
                                          <p:spTgt spid="12"/>
                                        </p:tgtEl>
                                      </p:cBhvr>
                                      <p:to x="100000" y="100000"/>
                                    </p:animScale>
                                    <p:animScale>
                                      <p:cBhvr>
                                        <p:cTn id="32" dur="26">
                                          <p:stCondLst>
                                            <p:cond delay="1312"/>
                                          </p:stCondLst>
                                        </p:cTn>
                                        <p:tgtEl>
                                          <p:spTgt spid="12"/>
                                        </p:tgtEl>
                                      </p:cBhvr>
                                      <p:to x="100000" y="80000"/>
                                    </p:animScale>
                                    <p:animScale>
                                      <p:cBhvr>
                                        <p:cTn id="33" dur="166" decel="50000">
                                          <p:stCondLst>
                                            <p:cond delay="1338"/>
                                          </p:stCondLst>
                                        </p:cTn>
                                        <p:tgtEl>
                                          <p:spTgt spid="12"/>
                                        </p:tgtEl>
                                      </p:cBhvr>
                                      <p:to x="100000" y="100000"/>
                                    </p:animScale>
                                    <p:animScale>
                                      <p:cBhvr>
                                        <p:cTn id="34" dur="26">
                                          <p:stCondLst>
                                            <p:cond delay="1642"/>
                                          </p:stCondLst>
                                        </p:cTn>
                                        <p:tgtEl>
                                          <p:spTgt spid="12"/>
                                        </p:tgtEl>
                                      </p:cBhvr>
                                      <p:to x="100000" y="90000"/>
                                    </p:animScale>
                                    <p:animScale>
                                      <p:cBhvr>
                                        <p:cTn id="35" dur="166" decel="50000">
                                          <p:stCondLst>
                                            <p:cond delay="1668"/>
                                          </p:stCondLst>
                                        </p:cTn>
                                        <p:tgtEl>
                                          <p:spTgt spid="12"/>
                                        </p:tgtEl>
                                      </p:cBhvr>
                                      <p:to x="100000" y="100000"/>
                                    </p:animScale>
                                    <p:animScale>
                                      <p:cBhvr>
                                        <p:cTn id="36" dur="26">
                                          <p:stCondLst>
                                            <p:cond delay="1808"/>
                                          </p:stCondLst>
                                        </p:cTn>
                                        <p:tgtEl>
                                          <p:spTgt spid="12"/>
                                        </p:tgtEl>
                                      </p:cBhvr>
                                      <p:to x="100000" y="95000"/>
                                    </p:animScale>
                                    <p:animScale>
                                      <p:cBhvr>
                                        <p:cTn id="37" dur="166" decel="50000">
                                          <p:stCondLst>
                                            <p:cond delay="1834"/>
                                          </p:stCondLst>
                                        </p:cTn>
                                        <p:tgtEl>
                                          <p:spTgt spid="12"/>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 presetClass="entr" presetSubtype="9"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0-#ppt_w/2"/>
                                          </p:val>
                                        </p:tav>
                                        <p:tav tm="100000">
                                          <p:val>
                                            <p:strVal val="#ppt_x"/>
                                          </p:val>
                                        </p:tav>
                                      </p:tavLst>
                                    </p:anim>
                                    <p:anim calcmode="lin" valueType="num">
                                      <p:cBhvr additive="base">
                                        <p:cTn id="43"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8" presetClass="entr" presetSubtype="3"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strips(upRight)">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down)">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500" fill="hold"/>
                                        <p:tgtEl>
                                          <p:spTgt spid="16"/>
                                        </p:tgtEl>
                                        <p:attrNameLst>
                                          <p:attrName>ppt_w</p:attrName>
                                        </p:attrNameLst>
                                      </p:cBhvr>
                                      <p:tavLst>
                                        <p:tav tm="0">
                                          <p:val>
                                            <p:fltVal val="0"/>
                                          </p:val>
                                        </p:tav>
                                        <p:tav tm="100000">
                                          <p:val>
                                            <p:strVal val="#ppt_w"/>
                                          </p:val>
                                        </p:tav>
                                      </p:tavLst>
                                    </p:anim>
                                    <p:anim calcmode="lin" valueType="num">
                                      <p:cBhvr>
                                        <p:cTn id="59" dur="500" fill="hold"/>
                                        <p:tgtEl>
                                          <p:spTgt spid="16"/>
                                        </p:tgtEl>
                                        <p:attrNameLst>
                                          <p:attrName>ppt_h</p:attrName>
                                        </p:attrNameLst>
                                      </p:cBhvr>
                                      <p:tavLst>
                                        <p:tav tm="0">
                                          <p:val>
                                            <p:fltVal val="0"/>
                                          </p:val>
                                        </p:tav>
                                        <p:tav tm="100000">
                                          <p:val>
                                            <p:strVal val="#ppt_h"/>
                                          </p:val>
                                        </p:tav>
                                      </p:tavLst>
                                    </p:anim>
                                    <p:animEffect transition="in" filter="fade">
                                      <p:cBhvr>
                                        <p:cTn id="60" dur="5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5"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randombar(vertical)">
                                      <p:cBhvr>
                                        <p:cTn id="65" dur="500"/>
                                        <p:tgtEl>
                                          <p:spTgt spid="17"/>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right)">
                                      <p:cBhvr>
                                        <p:cTn id="70" dur="500"/>
                                        <p:tgtEl>
                                          <p:spTgt spid="18"/>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6"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1+#ppt_w/2"/>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7971" y="0"/>
            <a:ext cx="12268200" cy="6858000"/>
            <a:chOff x="-90039" y="76200"/>
            <a:chExt cx="12115800" cy="6858000"/>
          </a:xfrm>
        </p:grpSpPr>
        <p:sp>
          <p:nvSpPr>
            <p:cNvPr id="2" name="Bevel 1"/>
            <p:cNvSpPr/>
            <p:nvPr/>
          </p:nvSpPr>
          <p:spPr>
            <a:xfrm>
              <a:off x="-90039" y="76200"/>
              <a:ext cx="12115800" cy="6858000"/>
            </a:xfrm>
            <a:prstGeom prst="bevel">
              <a:avLst/>
            </a:prstGeom>
            <a:ln>
              <a:solidFill>
                <a:srgbClr val="FF0000"/>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5029200" y="828675"/>
            <a:ext cx="2819401" cy="609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latin typeface="NikoshBAN" panose="02000000000000000000" pitchFamily="2" charset="0"/>
                <a:cs typeface="NikoshBAN" panose="02000000000000000000" pitchFamily="2" charset="0"/>
              </a:rPr>
              <a:t>মানচিত্র</a:t>
            </a:r>
            <a:r>
              <a:rPr lang="en-US" sz="3200" dirty="0" smtClean="0">
                <a:latin typeface="NikoshBAN" panose="02000000000000000000" pitchFamily="2" charset="0"/>
                <a:cs typeface="NikoshBAN" panose="02000000000000000000" pitchFamily="2" charset="0"/>
              </a:rPr>
              <a:t>  </a:t>
            </a:r>
            <a:r>
              <a:rPr lang="bn-IN"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497" y="1657349"/>
            <a:ext cx="7529513" cy="4133851"/>
          </a:xfrm>
          <a:prstGeom prst="rect">
            <a:avLst/>
          </a:prstGeom>
        </p:spPr>
      </p:pic>
      <p:sp>
        <p:nvSpPr>
          <p:cNvPr id="6" name="Freeform 5"/>
          <p:cNvSpPr/>
          <p:nvPr/>
        </p:nvSpPr>
        <p:spPr>
          <a:xfrm>
            <a:off x="2316840" y="1619250"/>
            <a:ext cx="3245760" cy="2724150"/>
          </a:xfrm>
          <a:custGeom>
            <a:avLst/>
            <a:gdLst>
              <a:gd name="connsiteX0" fmla="*/ 72572 w 3083161"/>
              <a:gd name="connsiteY0" fmla="*/ 943428 h 2569028"/>
              <a:gd name="connsiteX1" fmla="*/ 174172 w 3083161"/>
              <a:gd name="connsiteY1" fmla="*/ 957943 h 2569028"/>
              <a:gd name="connsiteX2" fmla="*/ 217715 w 3083161"/>
              <a:gd name="connsiteY2" fmla="*/ 986971 h 2569028"/>
              <a:gd name="connsiteX3" fmla="*/ 304800 w 3083161"/>
              <a:gd name="connsiteY3" fmla="*/ 1016000 h 2569028"/>
              <a:gd name="connsiteX4" fmla="*/ 391886 w 3083161"/>
              <a:gd name="connsiteY4" fmla="*/ 1059543 h 2569028"/>
              <a:gd name="connsiteX5" fmla="*/ 667657 w 3083161"/>
              <a:gd name="connsiteY5" fmla="*/ 1088571 h 2569028"/>
              <a:gd name="connsiteX6" fmla="*/ 812800 w 3083161"/>
              <a:gd name="connsiteY6" fmla="*/ 1103085 h 2569028"/>
              <a:gd name="connsiteX7" fmla="*/ 1175657 w 3083161"/>
              <a:gd name="connsiteY7" fmla="*/ 1045028 h 2569028"/>
              <a:gd name="connsiteX8" fmla="*/ 1190172 w 3083161"/>
              <a:gd name="connsiteY8" fmla="*/ 856343 h 2569028"/>
              <a:gd name="connsiteX9" fmla="*/ 1233715 w 3083161"/>
              <a:gd name="connsiteY9" fmla="*/ 841828 h 2569028"/>
              <a:gd name="connsiteX10" fmla="*/ 1277257 w 3083161"/>
              <a:gd name="connsiteY10" fmla="*/ 812800 h 2569028"/>
              <a:gd name="connsiteX11" fmla="*/ 1407886 w 3083161"/>
              <a:gd name="connsiteY11" fmla="*/ 769257 h 2569028"/>
              <a:gd name="connsiteX12" fmla="*/ 1451429 w 3083161"/>
              <a:gd name="connsiteY12" fmla="*/ 754743 h 2569028"/>
              <a:gd name="connsiteX13" fmla="*/ 1494972 w 3083161"/>
              <a:gd name="connsiteY13" fmla="*/ 740228 h 2569028"/>
              <a:gd name="connsiteX14" fmla="*/ 1524000 w 3083161"/>
              <a:gd name="connsiteY14" fmla="*/ 696685 h 2569028"/>
              <a:gd name="connsiteX15" fmla="*/ 1611086 w 3083161"/>
              <a:gd name="connsiteY15" fmla="*/ 653143 h 2569028"/>
              <a:gd name="connsiteX16" fmla="*/ 1814286 w 3083161"/>
              <a:gd name="connsiteY16" fmla="*/ 653143 h 2569028"/>
              <a:gd name="connsiteX17" fmla="*/ 1886857 w 3083161"/>
              <a:gd name="connsiteY17" fmla="*/ 566057 h 2569028"/>
              <a:gd name="connsiteX18" fmla="*/ 1915886 w 3083161"/>
              <a:gd name="connsiteY18" fmla="*/ 391885 h 2569028"/>
              <a:gd name="connsiteX19" fmla="*/ 1973943 w 3083161"/>
              <a:gd name="connsiteY19" fmla="*/ 304800 h 2569028"/>
              <a:gd name="connsiteX20" fmla="*/ 1959429 w 3083161"/>
              <a:gd name="connsiteY20" fmla="*/ 246743 h 2569028"/>
              <a:gd name="connsiteX21" fmla="*/ 1930400 w 3083161"/>
              <a:gd name="connsiteY21" fmla="*/ 203200 h 2569028"/>
              <a:gd name="connsiteX22" fmla="*/ 1973943 w 3083161"/>
              <a:gd name="connsiteY22" fmla="*/ 174171 h 2569028"/>
              <a:gd name="connsiteX23" fmla="*/ 2104572 w 3083161"/>
              <a:gd name="connsiteY23" fmla="*/ 159657 h 2569028"/>
              <a:gd name="connsiteX24" fmla="*/ 2148115 w 3083161"/>
              <a:gd name="connsiteY24" fmla="*/ 145143 h 2569028"/>
              <a:gd name="connsiteX25" fmla="*/ 2191657 w 3083161"/>
              <a:gd name="connsiteY25" fmla="*/ 58057 h 2569028"/>
              <a:gd name="connsiteX26" fmla="*/ 2220686 w 3083161"/>
              <a:gd name="connsiteY26" fmla="*/ 14514 h 2569028"/>
              <a:gd name="connsiteX27" fmla="*/ 2278743 w 3083161"/>
              <a:gd name="connsiteY27" fmla="*/ 0 h 2569028"/>
              <a:gd name="connsiteX28" fmla="*/ 3077029 w 3083161"/>
              <a:gd name="connsiteY28" fmla="*/ 14514 h 2569028"/>
              <a:gd name="connsiteX29" fmla="*/ 2989943 w 3083161"/>
              <a:gd name="connsiteY29" fmla="*/ 43543 h 2569028"/>
              <a:gd name="connsiteX30" fmla="*/ 2946400 w 3083161"/>
              <a:gd name="connsiteY30" fmla="*/ 72571 h 2569028"/>
              <a:gd name="connsiteX31" fmla="*/ 2844800 w 3083161"/>
              <a:gd name="connsiteY31" fmla="*/ 101600 h 2569028"/>
              <a:gd name="connsiteX32" fmla="*/ 2801257 w 3083161"/>
              <a:gd name="connsiteY32" fmla="*/ 116114 h 2569028"/>
              <a:gd name="connsiteX33" fmla="*/ 2757715 w 3083161"/>
              <a:gd name="connsiteY33" fmla="*/ 377371 h 2569028"/>
              <a:gd name="connsiteX34" fmla="*/ 2772229 w 3083161"/>
              <a:gd name="connsiteY34" fmla="*/ 464457 h 2569028"/>
              <a:gd name="connsiteX35" fmla="*/ 2859315 w 3083161"/>
              <a:gd name="connsiteY35" fmla="*/ 508000 h 2569028"/>
              <a:gd name="connsiteX36" fmla="*/ 2960915 w 3083161"/>
              <a:gd name="connsiteY36" fmla="*/ 580571 h 2569028"/>
              <a:gd name="connsiteX37" fmla="*/ 3033486 w 3083161"/>
              <a:gd name="connsiteY37" fmla="*/ 667657 h 2569028"/>
              <a:gd name="connsiteX38" fmla="*/ 3018972 w 3083161"/>
              <a:gd name="connsiteY38" fmla="*/ 725714 h 2569028"/>
              <a:gd name="connsiteX39" fmla="*/ 2931886 w 3083161"/>
              <a:gd name="connsiteY39" fmla="*/ 769257 h 2569028"/>
              <a:gd name="connsiteX40" fmla="*/ 2888343 w 3083161"/>
              <a:gd name="connsiteY40" fmla="*/ 798285 h 2569028"/>
              <a:gd name="connsiteX41" fmla="*/ 2801257 w 3083161"/>
              <a:gd name="connsiteY41" fmla="*/ 928914 h 2569028"/>
              <a:gd name="connsiteX42" fmla="*/ 2772229 w 3083161"/>
              <a:gd name="connsiteY42" fmla="*/ 972457 h 2569028"/>
              <a:gd name="connsiteX43" fmla="*/ 2743200 w 3083161"/>
              <a:gd name="connsiteY43" fmla="*/ 1074057 h 2569028"/>
              <a:gd name="connsiteX44" fmla="*/ 2714172 w 3083161"/>
              <a:gd name="connsiteY44" fmla="*/ 1161143 h 2569028"/>
              <a:gd name="connsiteX45" fmla="*/ 2699657 w 3083161"/>
              <a:gd name="connsiteY45" fmla="*/ 1204685 h 2569028"/>
              <a:gd name="connsiteX46" fmla="*/ 2656115 w 3083161"/>
              <a:gd name="connsiteY46" fmla="*/ 1233714 h 2569028"/>
              <a:gd name="connsiteX47" fmla="*/ 2627086 w 3083161"/>
              <a:gd name="connsiteY47" fmla="*/ 1277257 h 2569028"/>
              <a:gd name="connsiteX48" fmla="*/ 2583543 w 3083161"/>
              <a:gd name="connsiteY48" fmla="*/ 1320800 h 2569028"/>
              <a:gd name="connsiteX49" fmla="*/ 2525486 w 3083161"/>
              <a:gd name="connsiteY49" fmla="*/ 1393371 h 2569028"/>
              <a:gd name="connsiteX50" fmla="*/ 2423886 w 3083161"/>
              <a:gd name="connsiteY50" fmla="*/ 1494971 h 2569028"/>
              <a:gd name="connsiteX51" fmla="*/ 2336800 w 3083161"/>
              <a:gd name="connsiteY51" fmla="*/ 1582057 h 2569028"/>
              <a:gd name="connsiteX52" fmla="*/ 2293257 w 3083161"/>
              <a:gd name="connsiteY52" fmla="*/ 1625600 h 2569028"/>
              <a:gd name="connsiteX53" fmla="*/ 2249715 w 3083161"/>
              <a:gd name="connsiteY53" fmla="*/ 1654628 h 2569028"/>
              <a:gd name="connsiteX54" fmla="*/ 1930400 w 3083161"/>
              <a:gd name="connsiteY54" fmla="*/ 1669143 h 2569028"/>
              <a:gd name="connsiteX55" fmla="*/ 1857829 w 3083161"/>
              <a:gd name="connsiteY55" fmla="*/ 1785257 h 2569028"/>
              <a:gd name="connsiteX56" fmla="*/ 1843315 w 3083161"/>
              <a:gd name="connsiteY56" fmla="*/ 1828800 h 2569028"/>
              <a:gd name="connsiteX57" fmla="*/ 1901372 w 3083161"/>
              <a:gd name="connsiteY57" fmla="*/ 1901371 h 2569028"/>
              <a:gd name="connsiteX58" fmla="*/ 1915886 w 3083161"/>
              <a:gd name="connsiteY58" fmla="*/ 2017485 h 2569028"/>
              <a:gd name="connsiteX59" fmla="*/ 2002972 w 3083161"/>
              <a:gd name="connsiteY59" fmla="*/ 2104571 h 2569028"/>
              <a:gd name="connsiteX60" fmla="*/ 2046515 w 3083161"/>
              <a:gd name="connsiteY60" fmla="*/ 2148114 h 2569028"/>
              <a:gd name="connsiteX61" fmla="*/ 2075543 w 3083161"/>
              <a:gd name="connsiteY61" fmla="*/ 2235200 h 2569028"/>
              <a:gd name="connsiteX62" fmla="*/ 2090057 w 3083161"/>
              <a:gd name="connsiteY62" fmla="*/ 2278743 h 2569028"/>
              <a:gd name="connsiteX63" fmla="*/ 2075543 w 3083161"/>
              <a:gd name="connsiteY63" fmla="*/ 2423885 h 2569028"/>
              <a:gd name="connsiteX64" fmla="*/ 1930400 w 3083161"/>
              <a:gd name="connsiteY64" fmla="*/ 2409371 h 2569028"/>
              <a:gd name="connsiteX65" fmla="*/ 1843315 w 3083161"/>
              <a:gd name="connsiteY65" fmla="*/ 2380343 h 2569028"/>
              <a:gd name="connsiteX66" fmla="*/ 1640115 w 3083161"/>
              <a:gd name="connsiteY66" fmla="*/ 2394857 h 2569028"/>
              <a:gd name="connsiteX67" fmla="*/ 1582057 w 3083161"/>
              <a:gd name="connsiteY67" fmla="*/ 2481943 h 2569028"/>
              <a:gd name="connsiteX68" fmla="*/ 1509486 w 3083161"/>
              <a:gd name="connsiteY68" fmla="*/ 2569028 h 2569028"/>
              <a:gd name="connsiteX69" fmla="*/ 1422400 w 3083161"/>
              <a:gd name="connsiteY69" fmla="*/ 2554514 h 2569028"/>
              <a:gd name="connsiteX70" fmla="*/ 1349829 w 3083161"/>
              <a:gd name="connsiteY70" fmla="*/ 2467428 h 2569028"/>
              <a:gd name="connsiteX71" fmla="*/ 1335315 w 3083161"/>
              <a:gd name="connsiteY71" fmla="*/ 2423885 h 2569028"/>
              <a:gd name="connsiteX72" fmla="*/ 1306286 w 3083161"/>
              <a:gd name="connsiteY72" fmla="*/ 2380343 h 2569028"/>
              <a:gd name="connsiteX73" fmla="*/ 1291772 w 3083161"/>
              <a:gd name="connsiteY73" fmla="*/ 2322285 h 2569028"/>
              <a:gd name="connsiteX74" fmla="*/ 1175657 w 3083161"/>
              <a:gd name="connsiteY74" fmla="*/ 2148114 h 2569028"/>
              <a:gd name="connsiteX75" fmla="*/ 1045029 w 3083161"/>
              <a:gd name="connsiteY75" fmla="*/ 2090057 h 2569028"/>
              <a:gd name="connsiteX76" fmla="*/ 1001486 w 3083161"/>
              <a:gd name="connsiteY76" fmla="*/ 2075543 h 2569028"/>
              <a:gd name="connsiteX77" fmla="*/ 711200 w 3083161"/>
              <a:gd name="connsiteY77" fmla="*/ 2032000 h 2569028"/>
              <a:gd name="connsiteX78" fmla="*/ 580572 w 3083161"/>
              <a:gd name="connsiteY78" fmla="*/ 2017485 h 2569028"/>
              <a:gd name="connsiteX79" fmla="*/ 377372 w 3083161"/>
              <a:gd name="connsiteY79" fmla="*/ 1973943 h 2569028"/>
              <a:gd name="connsiteX80" fmla="*/ 217715 w 3083161"/>
              <a:gd name="connsiteY80" fmla="*/ 2017485 h 2569028"/>
              <a:gd name="connsiteX81" fmla="*/ 203200 w 3083161"/>
              <a:gd name="connsiteY81" fmla="*/ 2061028 h 2569028"/>
              <a:gd name="connsiteX82" fmla="*/ 72572 w 3083161"/>
              <a:gd name="connsiteY82" fmla="*/ 2046514 h 2569028"/>
              <a:gd name="connsiteX83" fmla="*/ 14515 w 3083161"/>
              <a:gd name="connsiteY83" fmla="*/ 1959428 h 2569028"/>
              <a:gd name="connsiteX84" fmla="*/ 0 w 3083161"/>
              <a:gd name="connsiteY84" fmla="*/ 1915885 h 2569028"/>
              <a:gd name="connsiteX85" fmla="*/ 101600 w 3083161"/>
              <a:gd name="connsiteY85" fmla="*/ 1814285 h 2569028"/>
              <a:gd name="connsiteX86" fmla="*/ 188686 w 3083161"/>
              <a:gd name="connsiteY86" fmla="*/ 1785257 h 2569028"/>
              <a:gd name="connsiteX87" fmla="*/ 232229 w 3083161"/>
              <a:gd name="connsiteY87" fmla="*/ 1770743 h 2569028"/>
              <a:gd name="connsiteX88" fmla="*/ 275772 w 3083161"/>
              <a:gd name="connsiteY88" fmla="*/ 1741714 h 2569028"/>
              <a:gd name="connsiteX89" fmla="*/ 319315 w 3083161"/>
              <a:gd name="connsiteY89" fmla="*/ 1727200 h 2569028"/>
              <a:gd name="connsiteX90" fmla="*/ 391886 w 3083161"/>
              <a:gd name="connsiteY90" fmla="*/ 1625600 h 2569028"/>
              <a:gd name="connsiteX91" fmla="*/ 377372 w 3083161"/>
              <a:gd name="connsiteY91" fmla="*/ 1422400 h 2569028"/>
              <a:gd name="connsiteX92" fmla="*/ 333829 w 3083161"/>
              <a:gd name="connsiteY92" fmla="*/ 1378857 h 2569028"/>
              <a:gd name="connsiteX93" fmla="*/ 203200 w 3083161"/>
              <a:gd name="connsiteY93" fmla="*/ 1277257 h 2569028"/>
              <a:gd name="connsiteX94" fmla="*/ 116115 w 3083161"/>
              <a:gd name="connsiteY94" fmla="*/ 1146628 h 2569028"/>
              <a:gd name="connsiteX95" fmla="*/ 87086 w 3083161"/>
              <a:gd name="connsiteY95" fmla="*/ 1103085 h 2569028"/>
              <a:gd name="connsiteX96" fmla="*/ 58057 w 3083161"/>
              <a:gd name="connsiteY96" fmla="*/ 1059543 h 2569028"/>
              <a:gd name="connsiteX97" fmla="*/ 29029 w 3083161"/>
              <a:gd name="connsiteY97" fmla="*/ 972457 h 2569028"/>
              <a:gd name="connsiteX98" fmla="*/ 14515 w 3083161"/>
              <a:gd name="connsiteY98" fmla="*/ 928914 h 2569028"/>
              <a:gd name="connsiteX99" fmla="*/ 101600 w 3083161"/>
              <a:gd name="connsiteY99" fmla="*/ 899885 h 256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083161" h="2569028">
                <a:moveTo>
                  <a:pt x="72572" y="943428"/>
                </a:moveTo>
                <a:cubicBezTo>
                  <a:pt x="106439" y="948266"/>
                  <a:pt x="141404" y="948113"/>
                  <a:pt x="174172" y="957943"/>
                </a:cubicBezTo>
                <a:cubicBezTo>
                  <a:pt x="190880" y="962955"/>
                  <a:pt x="201775" y="979886"/>
                  <a:pt x="217715" y="986971"/>
                </a:cubicBezTo>
                <a:cubicBezTo>
                  <a:pt x="245676" y="999398"/>
                  <a:pt x="279340" y="999027"/>
                  <a:pt x="304800" y="1016000"/>
                </a:cubicBezTo>
                <a:cubicBezTo>
                  <a:pt x="352506" y="1047803"/>
                  <a:pt x="339308" y="1044520"/>
                  <a:pt x="391886" y="1059543"/>
                </a:cubicBezTo>
                <a:cubicBezTo>
                  <a:pt x="502393" y="1091117"/>
                  <a:pt x="496072" y="1074844"/>
                  <a:pt x="667657" y="1088571"/>
                </a:cubicBezTo>
                <a:cubicBezTo>
                  <a:pt x="716124" y="1092448"/>
                  <a:pt x="764419" y="1098247"/>
                  <a:pt x="812800" y="1103085"/>
                </a:cubicBezTo>
                <a:cubicBezTo>
                  <a:pt x="931785" y="1098127"/>
                  <a:pt x="1156600" y="1197481"/>
                  <a:pt x="1175657" y="1045028"/>
                </a:cubicBezTo>
                <a:cubicBezTo>
                  <a:pt x="1183481" y="982434"/>
                  <a:pt x="1172842" y="916997"/>
                  <a:pt x="1190172" y="856343"/>
                </a:cubicBezTo>
                <a:cubicBezTo>
                  <a:pt x="1194375" y="841632"/>
                  <a:pt x="1220031" y="848670"/>
                  <a:pt x="1233715" y="841828"/>
                </a:cubicBezTo>
                <a:cubicBezTo>
                  <a:pt x="1249317" y="834027"/>
                  <a:pt x="1261317" y="819885"/>
                  <a:pt x="1277257" y="812800"/>
                </a:cubicBezTo>
                <a:cubicBezTo>
                  <a:pt x="1277267" y="812795"/>
                  <a:pt x="1386109" y="776516"/>
                  <a:pt x="1407886" y="769257"/>
                </a:cubicBezTo>
                <a:lnTo>
                  <a:pt x="1451429" y="754743"/>
                </a:lnTo>
                <a:lnTo>
                  <a:pt x="1494972" y="740228"/>
                </a:lnTo>
                <a:cubicBezTo>
                  <a:pt x="1504648" y="725714"/>
                  <a:pt x="1511665" y="709020"/>
                  <a:pt x="1524000" y="696685"/>
                </a:cubicBezTo>
                <a:cubicBezTo>
                  <a:pt x="1552136" y="668549"/>
                  <a:pt x="1575672" y="664947"/>
                  <a:pt x="1611086" y="653143"/>
                </a:cubicBezTo>
                <a:cubicBezTo>
                  <a:pt x="1665510" y="659190"/>
                  <a:pt x="1755471" y="682551"/>
                  <a:pt x="1814286" y="653143"/>
                </a:cubicBezTo>
                <a:cubicBezTo>
                  <a:pt x="1842226" y="639173"/>
                  <a:pt x="1870186" y="591065"/>
                  <a:pt x="1886857" y="566057"/>
                </a:cubicBezTo>
                <a:cubicBezTo>
                  <a:pt x="1889521" y="542081"/>
                  <a:pt x="1892247" y="434436"/>
                  <a:pt x="1915886" y="391885"/>
                </a:cubicBezTo>
                <a:cubicBezTo>
                  <a:pt x="1932829" y="361388"/>
                  <a:pt x="1973943" y="304800"/>
                  <a:pt x="1973943" y="304800"/>
                </a:cubicBezTo>
                <a:cubicBezTo>
                  <a:pt x="1969105" y="285448"/>
                  <a:pt x="1967287" y="265078"/>
                  <a:pt x="1959429" y="246743"/>
                </a:cubicBezTo>
                <a:cubicBezTo>
                  <a:pt x="1952557" y="230709"/>
                  <a:pt x="1926979" y="220305"/>
                  <a:pt x="1930400" y="203200"/>
                </a:cubicBezTo>
                <a:cubicBezTo>
                  <a:pt x="1933821" y="186095"/>
                  <a:pt x="1957020" y="178402"/>
                  <a:pt x="1973943" y="174171"/>
                </a:cubicBezTo>
                <a:cubicBezTo>
                  <a:pt x="2016446" y="163545"/>
                  <a:pt x="2061029" y="164495"/>
                  <a:pt x="2104572" y="159657"/>
                </a:cubicBezTo>
                <a:cubicBezTo>
                  <a:pt x="2119086" y="154819"/>
                  <a:pt x="2136168" y="154700"/>
                  <a:pt x="2148115" y="145143"/>
                </a:cubicBezTo>
                <a:cubicBezTo>
                  <a:pt x="2182778" y="117413"/>
                  <a:pt x="2174128" y="93115"/>
                  <a:pt x="2191657" y="58057"/>
                </a:cubicBezTo>
                <a:cubicBezTo>
                  <a:pt x="2199458" y="42455"/>
                  <a:pt x="2206172" y="24190"/>
                  <a:pt x="2220686" y="14514"/>
                </a:cubicBezTo>
                <a:cubicBezTo>
                  <a:pt x="2237284" y="3449"/>
                  <a:pt x="2259391" y="4838"/>
                  <a:pt x="2278743" y="0"/>
                </a:cubicBezTo>
                <a:cubicBezTo>
                  <a:pt x="2544838" y="4838"/>
                  <a:pt x="2811387" y="-1750"/>
                  <a:pt x="3077029" y="14514"/>
                </a:cubicBezTo>
                <a:cubicBezTo>
                  <a:pt x="3107571" y="16384"/>
                  <a:pt x="3015403" y="26570"/>
                  <a:pt x="2989943" y="43543"/>
                </a:cubicBezTo>
                <a:cubicBezTo>
                  <a:pt x="2975429" y="53219"/>
                  <a:pt x="2962002" y="64770"/>
                  <a:pt x="2946400" y="72571"/>
                </a:cubicBezTo>
                <a:cubicBezTo>
                  <a:pt x="2923204" y="84169"/>
                  <a:pt x="2866496" y="95401"/>
                  <a:pt x="2844800" y="101600"/>
                </a:cubicBezTo>
                <a:cubicBezTo>
                  <a:pt x="2830089" y="105803"/>
                  <a:pt x="2815771" y="111276"/>
                  <a:pt x="2801257" y="116114"/>
                </a:cubicBezTo>
                <a:cubicBezTo>
                  <a:pt x="2753807" y="258469"/>
                  <a:pt x="2774770" y="172707"/>
                  <a:pt x="2757715" y="377371"/>
                </a:cubicBezTo>
                <a:cubicBezTo>
                  <a:pt x="2762553" y="406400"/>
                  <a:pt x="2759068" y="438135"/>
                  <a:pt x="2772229" y="464457"/>
                </a:cubicBezTo>
                <a:cubicBezTo>
                  <a:pt x="2783483" y="486964"/>
                  <a:pt x="2838708" y="501131"/>
                  <a:pt x="2859315" y="508000"/>
                </a:cubicBezTo>
                <a:cubicBezTo>
                  <a:pt x="2972525" y="621213"/>
                  <a:pt x="2827187" y="485051"/>
                  <a:pt x="2960915" y="580571"/>
                </a:cubicBezTo>
                <a:cubicBezTo>
                  <a:pt x="2996471" y="605968"/>
                  <a:pt x="3010341" y="632940"/>
                  <a:pt x="3033486" y="667657"/>
                </a:cubicBezTo>
                <a:cubicBezTo>
                  <a:pt x="3028648" y="687009"/>
                  <a:pt x="3030037" y="709116"/>
                  <a:pt x="3018972" y="725714"/>
                </a:cubicBezTo>
                <a:cubicBezTo>
                  <a:pt x="2998173" y="756912"/>
                  <a:pt x="2960865" y="754768"/>
                  <a:pt x="2931886" y="769257"/>
                </a:cubicBezTo>
                <a:cubicBezTo>
                  <a:pt x="2916284" y="777058"/>
                  <a:pt x="2902857" y="788609"/>
                  <a:pt x="2888343" y="798285"/>
                </a:cubicBezTo>
                <a:lnTo>
                  <a:pt x="2801257" y="928914"/>
                </a:lnTo>
                <a:cubicBezTo>
                  <a:pt x="2791581" y="943428"/>
                  <a:pt x="2777745" y="955908"/>
                  <a:pt x="2772229" y="972457"/>
                </a:cubicBezTo>
                <a:cubicBezTo>
                  <a:pt x="2723452" y="1118792"/>
                  <a:pt x="2797875" y="891807"/>
                  <a:pt x="2743200" y="1074057"/>
                </a:cubicBezTo>
                <a:cubicBezTo>
                  <a:pt x="2734407" y="1103365"/>
                  <a:pt x="2723848" y="1132114"/>
                  <a:pt x="2714172" y="1161143"/>
                </a:cubicBezTo>
                <a:cubicBezTo>
                  <a:pt x="2709334" y="1175657"/>
                  <a:pt x="2712387" y="1196198"/>
                  <a:pt x="2699657" y="1204685"/>
                </a:cubicBezTo>
                <a:lnTo>
                  <a:pt x="2656115" y="1233714"/>
                </a:lnTo>
                <a:cubicBezTo>
                  <a:pt x="2646439" y="1248228"/>
                  <a:pt x="2638253" y="1263856"/>
                  <a:pt x="2627086" y="1277257"/>
                </a:cubicBezTo>
                <a:cubicBezTo>
                  <a:pt x="2613945" y="1293026"/>
                  <a:pt x="2594929" y="1303721"/>
                  <a:pt x="2583543" y="1320800"/>
                </a:cubicBezTo>
                <a:cubicBezTo>
                  <a:pt x="2527458" y="1404928"/>
                  <a:pt x="2622867" y="1328452"/>
                  <a:pt x="2525486" y="1393371"/>
                </a:cubicBezTo>
                <a:cubicBezTo>
                  <a:pt x="2492644" y="1491898"/>
                  <a:pt x="2540338" y="1378519"/>
                  <a:pt x="2423886" y="1494971"/>
                </a:cubicBezTo>
                <a:lnTo>
                  <a:pt x="2336800" y="1582057"/>
                </a:lnTo>
                <a:cubicBezTo>
                  <a:pt x="2322286" y="1596571"/>
                  <a:pt x="2310336" y="1614214"/>
                  <a:pt x="2293257" y="1625600"/>
                </a:cubicBezTo>
                <a:cubicBezTo>
                  <a:pt x="2278743" y="1635276"/>
                  <a:pt x="2267034" y="1652550"/>
                  <a:pt x="2249715" y="1654628"/>
                </a:cubicBezTo>
                <a:cubicBezTo>
                  <a:pt x="2143926" y="1667323"/>
                  <a:pt x="2036838" y="1664305"/>
                  <a:pt x="1930400" y="1669143"/>
                </a:cubicBezTo>
                <a:cubicBezTo>
                  <a:pt x="1895856" y="1772777"/>
                  <a:pt x="1926831" y="1739255"/>
                  <a:pt x="1857829" y="1785257"/>
                </a:cubicBezTo>
                <a:cubicBezTo>
                  <a:pt x="1852991" y="1799771"/>
                  <a:pt x="1843315" y="1813501"/>
                  <a:pt x="1843315" y="1828800"/>
                </a:cubicBezTo>
                <a:cubicBezTo>
                  <a:pt x="1843315" y="1875539"/>
                  <a:pt x="1867937" y="1879081"/>
                  <a:pt x="1901372" y="1901371"/>
                </a:cubicBezTo>
                <a:cubicBezTo>
                  <a:pt x="1906210" y="1940076"/>
                  <a:pt x="1898442" y="1982597"/>
                  <a:pt x="1915886" y="2017485"/>
                </a:cubicBezTo>
                <a:cubicBezTo>
                  <a:pt x="1934245" y="2054204"/>
                  <a:pt x="1973943" y="2075542"/>
                  <a:pt x="2002972" y="2104571"/>
                </a:cubicBezTo>
                <a:lnTo>
                  <a:pt x="2046515" y="2148114"/>
                </a:lnTo>
                <a:lnTo>
                  <a:pt x="2075543" y="2235200"/>
                </a:lnTo>
                <a:lnTo>
                  <a:pt x="2090057" y="2278743"/>
                </a:lnTo>
                <a:cubicBezTo>
                  <a:pt x="2085219" y="2327124"/>
                  <a:pt x="2113174" y="2393096"/>
                  <a:pt x="2075543" y="2423885"/>
                </a:cubicBezTo>
                <a:cubicBezTo>
                  <a:pt x="2037911" y="2454674"/>
                  <a:pt x="1978190" y="2418331"/>
                  <a:pt x="1930400" y="2409371"/>
                </a:cubicBezTo>
                <a:cubicBezTo>
                  <a:pt x="1900326" y="2403732"/>
                  <a:pt x="1843315" y="2380343"/>
                  <a:pt x="1843315" y="2380343"/>
                </a:cubicBezTo>
                <a:lnTo>
                  <a:pt x="1640115" y="2394857"/>
                </a:lnTo>
                <a:cubicBezTo>
                  <a:pt x="1607599" y="2407502"/>
                  <a:pt x="1601410" y="2452914"/>
                  <a:pt x="1582057" y="2481943"/>
                </a:cubicBezTo>
                <a:cubicBezTo>
                  <a:pt x="1541642" y="2542565"/>
                  <a:pt x="1565365" y="2513149"/>
                  <a:pt x="1509486" y="2569028"/>
                </a:cubicBezTo>
                <a:cubicBezTo>
                  <a:pt x="1480457" y="2564190"/>
                  <a:pt x="1450319" y="2563820"/>
                  <a:pt x="1422400" y="2554514"/>
                </a:cubicBezTo>
                <a:cubicBezTo>
                  <a:pt x="1376061" y="2539068"/>
                  <a:pt x="1367797" y="2509354"/>
                  <a:pt x="1349829" y="2467428"/>
                </a:cubicBezTo>
                <a:cubicBezTo>
                  <a:pt x="1343802" y="2453366"/>
                  <a:pt x="1342157" y="2437569"/>
                  <a:pt x="1335315" y="2423885"/>
                </a:cubicBezTo>
                <a:cubicBezTo>
                  <a:pt x="1327514" y="2408283"/>
                  <a:pt x="1315962" y="2394857"/>
                  <a:pt x="1306286" y="2380343"/>
                </a:cubicBezTo>
                <a:cubicBezTo>
                  <a:pt x="1301448" y="2360990"/>
                  <a:pt x="1297504" y="2341392"/>
                  <a:pt x="1291772" y="2322285"/>
                </a:cubicBezTo>
                <a:cubicBezTo>
                  <a:pt x="1265142" y="2233519"/>
                  <a:pt x="1263743" y="2206840"/>
                  <a:pt x="1175657" y="2148114"/>
                </a:cubicBezTo>
                <a:cubicBezTo>
                  <a:pt x="1106656" y="2102111"/>
                  <a:pt x="1148664" y="2124601"/>
                  <a:pt x="1045029" y="2090057"/>
                </a:cubicBezTo>
                <a:lnTo>
                  <a:pt x="1001486" y="2075543"/>
                </a:lnTo>
                <a:cubicBezTo>
                  <a:pt x="887674" y="1999667"/>
                  <a:pt x="983465" y="2052944"/>
                  <a:pt x="711200" y="2032000"/>
                </a:cubicBezTo>
                <a:cubicBezTo>
                  <a:pt x="667518" y="2028640"/>
                  <a:pt x="624115" y="2022323"/>
                  <a:pt x="580572" y="2017485"/>
                </a:cubicBezTo>
                <a:cubicBezTo>
                  <a:pt x="456482" y="1976123"/>
                  <a:pt x="523849" y="1992252"/>
                  <a:pt x="377372" y="1973943"/>
                </a:cubicBezTo>
                <a:cubicBezTo>
                  <a:pt x="332064" y="1979606"/>
                  <a:pt x="254306" y="1971746"/>
                  <a:pt x="217715" y="2017485"/>
                </a:cubicBezTo>
                <a:cubicBezTo>
                  <a:pt x="208157" y="2029432"/>
                  <a:pt x="208038" y="2046514"/>
                  <a:pt x="203200" y="2061028"/>
                </a:cubicBezTo>
                <a:cubicBezTo>
                  <a:pt x="159657" y="2056190"/>
                  <a:pt x="115075" y="2057140"/>
                  <a:pt x="72572" y="2046514"/>
                </a:cubicBezTo>
                <a:cubicBezTo>
                  <a:pt x="17619" y="2032776"/>
                  <a:pt x="27327" y="2004269"/>
                  <a:pt x="14515" y="1959428"/>
                </a:cubicBezTo>
                <a:cubicBezTo>
                  <a:pt x="10312" y="1944717"/>
                  <a:pt x="4838" y="1930399"/>
                  <a:pt x="0" y="1915885"/>
                </a:cubicBezTo>
                <a:cubicBezTo>
                  <a:pt x="20076" y="1855661"/>
                  <a:pt x="14264" y="1843396"/>
                  <a:pt x="101600" y="1814285"/>
                </a:cubicBezTo>
                <a:lnTo>
                  <a:pt x="188686" y="1785257"/>
                </a:lnTo>
                <a:lnTo>
                  <a:pt x="232229" y="1770743"/>
                </a:lnTo>
                <a:cubicBezTo>
                  <a:pt x="246743" y="1761067"/>
                  <a:pt x="260170" y="1749515"/>
                  <a:pt x="275772" y="1741714"/>
                </a:cubicBezTo>
                <a:cubicBezTo>
                  <a:pt x="289456" y="1734872"/>
                  <a:pt x="306585" y="1735687"/>
                  <a:pt x="319315" y="1727200"/>
                </a:cubicBezTo>
                <a:cubicBezTo>
                  <a:pt x="363445" y="1697780"/>
                  <a:pt x="369185" y="1671002"/>
                  <a:pt x="391886" y="1625600"/>
                </a:cubicBezTo>
                <a:cubicBezTo>
                  <a:pt x="387048" y="1557867"/>
                  <a:pt x="392925" y="1488501"/>
                  <a:pt x="377372" y="1422400"/>
                </a:cubicBezTo>
                <a:cubicBezTo>
                  <a:pt x="372671" y="1402419"/>
                  <a:pt x="350032" y="1391459"/>
                  <a:pt x="333829" y="1378857"/>
                </a:cubicBezTo>
                <a:cubicBezTo>
                  <a:pt x="272094" y="1330841"/>
                  <a:pt x="246449" y="1332863"/>
                  <a:pt x="203200" y="1277257"/>
                </a:cubicBezTo>
                <a:cubicBezTo>
                  <a:pt x="203188" y="1277242"/>
                  <a:pt x="130635" y="1168407"/>
                  <a:pt x="116115" y="1146628"/>
                </a:cubicBezTo>
                <a:lnTo>
                  <a:pt x="87086" y="1103085"/>
                </a:lnTo>
                <a:lnTo>
                  <a:pt x="58057" y="1059543"/>
                </a:lnTo>
                <a:lnTo>
                  <a:pt x="29029" y="972457"/>
                </a:lnTo>
                <a:lnTo>
                  <a:pt x="14515" y="928914"/>
                </a:lnTo>
                <a:cubicBezTo>
                  <a:pt x="70134" y="891834"/>
                  <a:pt x="40613" y="899885"/>
                  <a:pt x="101600" y="899885"/>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8038357" y="3474356"/>
            <a:ext cx="1178214" cy="1320800"/>
          </a:xfrm>
          <a:custGeom>
            <a:avLst/>
            <a:gdLst>
              <a:gd name="connsiteX0" fmla="*/ 176729 w 1178214"/>
              <a:gd name="connsiteY0" fmla="*/ 0 h 1320800"/>
              <a:gd name="connsiteX1" fmla="*/ 205757 w 1178214"/>
              <a:gd name="connsiteY1" fmla="*/ 72572 h 1320800"/>
              <a:gd name="connsiteX2" fmla="*/ 292843 w 1178214"/>
              <a:gd name="connsiteY2" fmla="*/ 116114 h 1320800"/>
              <a:gd name="connsiteX3" fmla="*/ 336386 w 1178214"/>
              <a:gd name="connsiteY3" fmla="*/ 145143 h 1320800"/>
              <a:gd name="connsiteX4" fmla="*/ 394443 w 1178214"/>
              <a:gd name="connsiteY4" fmla="*/ 174172 h 1320800"/>
              <a:gd name="connsiteX5" fmla="*/ 408957 w 1178214"/>
              <a:gd name="connsiteY5" fmla="*/ 217714 h 1320800"/>
              <a:gd name="connsiteX6" fmla="*/ 496043 w 1178214"/>
              <a:gd name="connsiteY6" fmla="*/ 246743 h 1320800"/>
              <a:gd name="connsiteX7" fmla="*/ 510557 w 1178214"/>
              <a:gd name="connsiteY7" fmla="*/ 290286 h 1320800"/>
              <a:gd name="connsiteX8" fmla="*/ 510557 w 1178214"/>
              <a:gd name="connsiteY8" fmla="*/ 391886 h 1320800"/>
              <a:gd name="connsiteX9" fmla="*/ 597643 w 1178214"/>
              <a:gd name="connsiteY9" fmla="*/ 420914 h 1320800"/>
              <a:gd name="connsiteX10" fmla="*/ 641186 w 1178214"/>
              <a:gd name="connsiteY10" fmla="*/ 435429 h 1320800"/>
              <a:gd name="connsiteX11" fmla="*/ 815357 w 1178214"/>
              <a:gd name="connsiteY11" fmla="*/ 464457 h 1320800"/>
              <a:gd name="connsiteX12" fmla="*/ 1047586 w 1178214"/>
              <a:gd name="connsiteY12" fmla="*/ 478972 h 1320800"/>
              <a:gd name="connsiteX13" fmla="*/ 1076614 w 1178214"/>
              <a:gd name="connsiteY13" fmla="*/ 522514 h 1320800"/>
              <a:gd name="connsiteX14" fmla="*/ 1062100 w 1178214"/>
              <a:gd name="connsiteY14" fmla="*/ 580572 h 1320800"/>
              <a:gd name="connsiteX15" fmla="*/ 1004043 w 1178214"/>
              <a:gd name="connsiteY15" fmla="*/ 667657 h 1320800"/>
              <a:gd name="connsiteX16" fmla="*/ 916957 w 1178214"/>
              <a:gd name="connsiteY16" fmla="*/ 740229 h 1320800"/>
              <a:gd name="connsiteX17" fmla="*/ 858900 w 1178214"/>
              <a:gd name="connsiteY17" fmla="*/ 827314 h 1320800"/>
              <a:gd name="connsiteX18" fmla="*/ 887929 w 1178214"/>
              <a:gd name="connsiteY18" fmla="*/ 870857 h 1320800"/>
              <a:gd name="connsiteX19" fmla="*/ 975014 w 1178214"/>
              <a:gd name="connsiteY19" fmla="*/ 827314 h 1320800"/>
              <a:gd name="connsiteX20" fmla="*/ 1004043 w 1178214"/>
              <a:gd name="connsiteY20" fmla="*/ 783772 h 1320800"/>
              <a:gd name="connsiteX21" fmla="*/ 1105643 w 1178214"/>
              <a:gd name="connsiteY21" fmla="*/ 798286 h 1320800"/>
              <a:gd name="connsiteX22" fmla="*/ 1149186 w 1178214"/>
              <a:gd name="connsiteY22" fmla="*/ 841829 h 1320800"/>
              <a:gd name="connsiteX23" fmla="*/ 1178214 w 1178214"/>
              <a:gd name="connsiteY23" fmla="*/ 885372 h 1320800"/>
              <a:gd name="connsiteX24" fmla="*/ 1163700 w 1178214"/>
              <a:gd name="connsiteY24" fmla="*/ 1016000 h 1320800"/>
              <a:gd name="connsiteX25" fmla="*/ 1149186 w 1178214"/>
              <a:gd name="connsiteY25" fmla="*/ 1074057 h 1320800"/>
              <a:gd name="connsiteX26" fmla="*/ 1120157 w 1178214"/>
              <a:gd name="connsiteY26" fmla="*/ 1320800 h 1320800"/>
              <a:gd name="connsiteX27" fmla="*/ 975014 w 1178214"/>
              <a:gd name="connsiteY27" fmla="*/ 1306286 h 1320800"/>
              <a:gd name="connsiteX28" fmla="*/ 960500 w 1178214"/>
              <a:gd name="connsiteY28" fmla="*/ 1262743 h 1320800"/>
              <a:gd name="connsiteX29" fmla="*/ 916957 w 1178214"/>
              <a:gd name="connsiteY29" fmla="*/ 1146629 h 1320800"/>
              <a:gd name="connsiteX30" fmla="*/ 800843 w 1178214"/>
              <a:gd name="connsiteY30" fmla="*/ 1103086 h 1320800"/>
              <a:gd name="connsiteX31" fmla="*/ 742786 w 1178214"/>
              <a:gd name="connsiteY31" fmla="*/ 1088572 h 1320800"/>
              <a:gd name="connsiteX32" fmla="*/ 670214 w 1178214"/>
              <a:gd name="connsiteY32" fmla="*/ 1103086 h 1320800"/>
              <a:gd name="connsiteX33" fmla="*/ 626672 w 1178214"/>
              <a:gd name="connsiteY33" fmla="*/ 1117600 h 1320800"/>
              <a:gd name="connsiteX34" fmla="*/ 568614 w 1178214"/>
              <a:gd name="connsiteY34" fmla="*/ 1132114 h 1320800"/>
              <a:gd name="connsiteX35" fmla="*/ 437986 w 1178214"/>
              <a:gd name="connsiteY35" fmla="*/ 1190172 h 1320800"/>
              <a:gd name="connsiteX36" fmla="*/ 394443 w 1178214"/>
              <a:gd name="connsiteY36" fmla="*/ 1204686 h 1320800"/>
              <a:gd name="connsiteX37" fmla="*/ 350900 w 1178214"/>
              <a:gd name="connsiteY37" fmla="*/ 1219200 h 1320800"/>
              <a:gd name="connsiteX38" fmla="*/ 220272 w 1178214"/>
              <a:gd name="connsiteY38" fmla="*/ 1291772 h 1320800"/>
              <a:gd name="connsiteX39" fmla="*/ 147700 w 1178214"/>
              <a:gd name="connsiteY39" fmla="*/ 783772 h 1320800"/>
              <a:gd name="connsiteX40" fmla="*/ 104157 w 1178214"/>
              <a:gd name="connsiteY40" fmla="*/ 754743 h 1320800"/>
              <a:gd name="connsiteX41" fmla="*/ 17072 w 1178214"/>
              <a:gd name="connsiteY41" fmla="*/ 667657 h 1320800"/>
              <a:gd name="connsiteX42" fmla="*/ 17072 w 1178214"/>
              <a:gd name="connsiteY42" fmla="*/ 551543 h 1320800"/>
              <a:gd name="connsiteX43" fmla="*/ 60614 w 1178214"/>
              <a:gd name="connsiteY43" fmla="*/ 522514 h 1320800"/>
              <a:gd name="connsiteX44" fmla="*/ 147700 w 1178214"/>
              <a:gd name="connsiteY44" fmla="*/ 493486 h 1320800"/>
              <a:gd name="connsiteX45" fmla="*/ 176729 w 1178214"/>
              <a:gd name="connsiteY45" fmla="*/ 449943 h 1320800"/>
              <a:gd name="connsiteX46" fmla="*/ 147700 w 1178214"/>
              <a:gd name="connsiteY46" fmla="*/ 406400 h 1320800"/>
              <a:gd name="connsiteX47" fmla="*/ 60614 w 1178214"/>
              <a:gd name="connsiteY47" fmla="*/ 333829 h 1320800"/>
              <a:gd name="connsiteX48" fmla="*/ 31586 w 1178214"/>
              <a:gd name="connsiteY48" fmla="*/ 290286 h 1320800"/>
              <a:gd name="connsiteX49" fmla="*/ 75129 w 1178214"/>
              <a:gd name="connsiteY49" fmla="*/ 203200 h 1320800"/>
              <a:gd name="connsiteX50" fmla="*/ 104157 w 1178214"/>
              <a:gd name="connsiteY50" fmla="*/ 116114 h 1320800"/>
              <a:gd name="connsiteX51" fmla="*/ 220272 w 1178214"/>
              <a:gd name="connsiteY51" fmla="*/ 72572 h 132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178214" h="1320800">
                <a:moveTo>
                  <a:pt x="176729" y="0"/>
                </a:moveTo>
                <a:cubicBezTo>
                  <a:pt x="186405" y="24191"/>
                  <a:pt x="190613" y="51371"/>
                  <a:pt x="205757" y="72572"/>
                </a:cubicBezTo>
                <a:cubicBezTo>
                  <a:pt x="223342" y="97191"/>
                  <a:pt x="266683" y="107394"/>
                  <a:pt x="292843" y="116114"/>
                </a:cubicBezTo>
                <a:cubicBezTo>
                  <a:pt x="307357" y="125790"/>
                  <a:pt x="321240" y="136488"/>
                  <a:pt x="336386" y="145143"/>
                </a:cubicBezTo>
                <a:cubicBezTo>
                  <a:pt x="355172" y="155878"/>
                  <a:pt x="379144" y="158873"/>
                  <a:pt x="394443" y="174172"/>
                </a:cubicBezTo>
                <a:cubicBezTo>
                  <a:pt x="405261" y="184990"/>
                  <a:pt x="396508" y="208822"/>
                  <a:pt x="408957" y="217714"/>
                </a:cubicBezTo>
                <a:cubicBezTo>
                  <a:pt x="433856" y="235499"/>
                  <a:pt x="496043" y="246743"/>
                  <a:pt x="496043" y="246743"/>
                </a:cubicBezTo>
                <a:cubicBezTo>
                  <a:pt x="500881" y="261257"/>
                  <a:pt x="510557" y="274987"/>
                  <a:pt x="510557" y="290286"/>
                </a:cubicBezTo>
                <a:cubicBezTo>
                  <a:pt x="510557" y="314148"/>
                  <a:pt x="475757" y="367029"/>
                  <a:pt x="510557" y="391886"/>
                </a:cubicBezTo>
                <a:cubicBezTo>
                  <a:pt x="535456" y="409671"/>
                  <a:pt x="568614" y="411238"/>
                  <a:pt x="597643" y="420914"/>
                </a:cubicBezTo>
                <a:cubicBezTo>
                  <a:pt x="612157" y="425752"/>
                  <a:pt x="626184" y="432429"/>
                  <a:pt x="641186" y="435429"/>
                </a:cubicBezTo>
                <a:cubicBezTo>
                  <a:pt x="702367" y="447665"/>
                  <a:pt x="751652" y="458917"/>
                  <a:pt x="815357" y="464457"/>
                </a:cubicBezTo>
                <a:cubicBezTo>
                  <a:pt x="892626" y="471176"/>
                  <a:pt x="970176" y="474134"/>
                  <a:pt x="1047586" y="478972"/>
                </a:cubicBezTo>
                <a:cubicBezTo>
                  <a:pt x="1057262" y="493486"/>
                  <a:pt x="1074147" y="505246"/>
                  <a:pt x="1076614" y="522514"/>
                </a:cubicBezTo>
                <a:cubicBezTo>
                  <a:pt x="1079435" y="542262"/>
                  <a:pt x="1071021" y="562730"/>
                  <a:pt x="1062100" y="580572"/>
                </a:cubicBezTo>
                <a:cubicBezTo>
                  <a:pt x="1046498" y="611777"/>
                  <a:pt x="1033071" y="648305"/>
                  <a:pt x="1004043" y="667657"/>
                </a:cubicBezTo>
                <a:cubicBezTo>
                  <a:pt x="965338" y="693460"/>
                  <a:pt x="947045" y="701545"/>
                  <a:pt x="916957" y="740229"/>
                </a:cubicBezTo>
                <a:cubicBezTo>
                  <a:pt x="895538" y="767768"/>
                  <a:pt x="858900" y="827314"/>
                  <a:pt x="858900" y="827314"/>
                </a:cubicBezTo>
                <a:cubicBezTo>
                  <a:pt x="868576" y="841828"/>
                  <a:pt x="871733" y="864378"/>
                  <a:pt x="887929" y="870857"/>
                </a:cubicBezTo>
                <a:cubicBezTo>
                  <a:pt x="906709" y="878369"/>
                  <a:pt x="965844" y="833427"/>
                  <a:pt x="975014" y="827314"/>
                </a:cubicBezTo>
                <a:cubicBezTo>
                  <a:pt x="984690" y="812800"/>
                  <a:pt x="990422" y="794669"/>
                  <a:pt x="1004043" y="783772"/>
                </a:cubicBezTo>
                <a:cubicBezTo>
                  <a:pt x="1041190" y="754055"/>
                  <a:pt x="1071975" y="774237"/>
                  <a:pt x="1105643" y="798286"/>
                </a:cubicBezTo>
                <a:cubicBezTo>
                  <a:pt x="1122346" y="810217"/>
                  <a:pt x="1136045" y="826060"/>
                  <a:pt x="1149186" y="841829"/>
                </a:cubicBezTo>
                <a:cubicBezTo>
                  <a:pt x="1160353" y="855230"/>
                  <a:pt x="1168538" y="870858"/>
                  <a:pt x="1178214" y="885372"/>
                </a:cubicBezTo>
                <a:cubicBezTo>
                  <a:pt x="1173376" y="928915"/>
                  <a:pt x="1170362" y="972699"/>
                  <a:pt x="1163700" y="1016000"/>
                </a:cubicBezTo>
                <a:cubicBezTo>
                  <a:pt x="1160667" y="1035716"/>
                  <a:pt x="1151389" y="1054231"/>
                  <a:pt x="1149186" y="1074057"/>
                </a:cubicBezTo>
                <a:cubicBezTo>
                  <a:pt x="1120579" y="1331525"/>
                  <a:pt x="1159076" y="1204048"/>
                  <a:pt x="1120157" y="1320800"/>
                </a:cubicBezTo>
                <a:cubicBezTo>
                  <a:pt x="1071776" y="1315962"/>
                  <a:pt x="1020709" y="1322902"/>
                  <a:pt x="975014" y="1306286"/>
                </a:cubicBezTo>
                <a:cubicBezTo>
                  <a:pt x="960636" y="1301058"/>
                  <a:pt x="964703" y="1277454"/>
                  <a:pt x="960500" y="1262743"/>
                </a:cubicBezTo>
                <a:cubicBezTo>
                  <a:pt x="948612" y="1221132"/>
                  <a:pt x="946367" y="1181921"/>
                  <a:pt x="916957" y="1146629"/>
                </a:cubicBezTo>
                <a:cubicBezTo>
                  <a:pt x="886393" y="1109952"/>
                  <a:pt x="843137" y="1112485"/>
                  <a:pt x="800843" y="1103086"/>
                </a:cubicBezTo>
                <a:cubicBezTo>
                  <a:pt x="781370" y="1098759"/>
                  <a:pt x="762138" y="1093410"/>
                  <a:pt x="742786" y="1088572"/>
                </a:cubicBezTo>
                <a:cubicBezTo>
                  <a:pt x="718595" y="1093410"/>
                  <a:pt x="694147" y="1097103"/>
                  <a:pt x="670214" y="1103086"/>
                </a:cubicBezTo>
                <a:cubicBezTo>
                  <a:pt x="655372" y="1106797"/>
                  <a:pt x="641382" y="1113397"/>
                  <a:pt x="626672" y="1117600"/>
                </a:cubicBezTo>
                <a:cubicBezTo>
                  <a:pt x="607491" y="1123080"/>
                  <a:pt x="587967" y="1127276"/>
                  <a:pt x="568614" y="1132114"/>
                </a:cubicBezTo>
                <a:cubicBezTo>
                  <a:pt x="499613" y="1178116"/>
                  <a:pt x="541619" y="1155628"/>
                  <a:pt x="437986" y="1190172"/>
                </a:cubicBezTo>
                <a:lnTo>
                  <a:pt x="394443" y="1204686"/>
                </a:lnTo>
                <a:lnTo>
                  <a:pt x="350900" y="1219200"/>
                </a:lnTo>
                <a:cubicBezTo>
                  <a:pt x="251084" y="1285743"/>
                  <a:pt x="296911" y="1266224"/>
                  <a:pt x="220272" y="1291772"/>
                </a:cubicBezTo>
                <a:cubicBezTo>
                  <a:pt x="190345" y="783013"/>
                  <a:pt x="347567" y="850393"/>
                  <a:pt x="147700" y="783772"/>
                </a:cubicBezTo>
                <a:cubicBezTo>
                  <a:pt x="133186" y="774096"/>
                  <a:pt x="117195" y="766332"/>
                  <a:pt x="104157" y="754743"/>
                </a:cubicBezTo>
                <a:cubicBezTo>
                  <a:pt x="73474" y="727469"/>
                  <a:pt x="17072" y="667657"/>
                  <a:pt x="17072" y="667657"/>
                </a:cubicBezTo>
                <a:cubicBezTo>
                  <a:pt x="2188" y="623006"/>
                  <a:pt x="-12427" y="603167"/>
                  <a:pt x="17072" y="551543"/>
                </a:cubicBezTo>
                <a:cubicBezTo>
                  <a:pt x="25727" y="536397"/>
                  <a:pt x="44674" y="529599"/>
                  <a:pt x="60614" y="522514"/>
                </a:cubicBezTo>
                <a:cubicBezTo>
                  <a:pt x="88576" y="510087"/>
                  <a:pt x="147700" y="493486"/>
                  <a:pt x="147700" y="493486"/>
                </a:cubicBezTo>
                <a:cubicBezTo>
                  <a:pt x="157376" y="478972"/>
                  <a:pt x="176729" y="467387"/>
                  <a:pt x="176729" y="449943"/>
                </a:cubicBezTo>
                <a:cubicBezTo>
                  <a:pt x="176729" y="432499"/>
                  <a:pt x="158867" y="419801"/>
                  <a:pt x="147700" y="406400"/>
                </a:cubicBezTo>
                <a:cubicBezTo>
                  <a:pt x="112775" y="364491"/>
                  <a:pt x="103429" y="362372"/>
                  <a:pt x="60614" y="333829"/>
                </a:cubicBezTo>
                <a:cubicBezTo>
                  <a:pt x="50938" y="319315"/>
                  <a:pt x="34454" y="307493"/>
                  <a:pt x="31586" y="290286"/>
                </a:cubicBezTo>
                <a:cubicBezTo>
                  <a:pt x="27580" y="266248"/>
                  <a:pt x="65019" y="218364"/>
                  <a:pt x="75129" y="203200"/>
                </a:cubicBezTo>
                <a:cubicBezTo>
                  <a:pt x="84805" y="174171"/>
                  <a:pt x="75128" y="125790"/>
                  <a:pt x="104157" y="116114"/>
                </a:cubicBezTo>
                <a:cubicBezTo>
                  <a:pt x="201506" y="83665"/>
                  <a:pt x="163874" y="100770"/>
                  <a:pt x="220272" y="72572"/>
                </a:cubicBez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652681" y="2408691"/>
            <a:ext cx="1409697" cy="791709"/>
          </a:xfrm>
          <a:prstGeom prst="wedgeEllipseCallout">
            <a:avLst>
              <a:gd name="adj1" fmla="val 81098"/>
              <a:gd name="adj2" fmla="val 4315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err="1">
                <a:solidFill>
                  <a:schemeClr val="tx1"/>
                </a:solidFill>
                <a:latin typeface="NikoshBAN" panose="02000000000000000000" pitchFamily="2" charset="0"/>
                <a:cs typeface="NikoshBAN" panose="02000000000000000000" pitchFamily="2" charset="0"/>
              </a:rPr>
              <a:t>পশ্চিম</a:t>
            </a:r>
            <a:r>
              <a:rPr lang="en-US" sz="2000" b="1" dirty="0">
                <a:solidFill>
                  <a:schemeClr val="tx1"/>
                </a:solidFill>
                <a:latin typeface="NikoshBAN" panose="02000000000000000000" pitchFamily="2" charset="0"/>
                <a:cs typeface="NikoshBAN" panose="02000000000000000000" pitchFamily="2" charset="0"/>
              </a:rPr>
              <a:t> </a:t>
            </a:r>
            <a:r>
              <a:rPr lang="en-US" sz="2000" b="1" dirty="0" err="1">
                <a:solidFill>
                  <a:schemeClr val="tx1"/>
                </a:solidFill>
                <a:latin typeface="NikoshBAN" panose="02000000000000000000" pitchFamily="2" charset="0"/>
                <a:cs typeface="NikoshBAN" panose="02000000000000000000" pitchFamily="2" charset="0"/>
              </a:rPr>
              <a:t>পাকিস্তান</a:t>
            </a:r>
            <a:r>
              <a:rPr lang="en-US" sz="2000" b="1" dirty="0">
                <a:solidFill>
                  <a:schemeClr val="tx1"/>
                </a:solidFill>
                <a:latin typeface="NikoshBAN" panose="02000000000000000000" pitchFamily="2" charset="0"/>
                <a:cs typeface="NikoshBAN" panose="02000000000000000000" pitchFamily="2" charset="0"/>
              </a:rPr>
              <a:t> </a:t>
            </a:r>
          </a:p>
        </p:txBody>
      </p:sp>
      <p:sp>
        <p:nvSpPr>
          <p:cNvPr id="12" name="Oval Callout 11"/>
          <p:cNvSpPr/>
          <p:nvPr/>
        </p:nvSpPr>
        <p:spPr>
          <a:xfrm>
            <a:off x="9957007" y="3457687"/>
            <a:ext cx="1409697" cy="791709"/>
          </a:xfrm>
          <a:prstGeom prst="wedgeEllipseCallout">
            <a:avLst>
              <a:gd name="adj1" fmla="val -95275"/>
              <a:gd name="adj2" fmla="val 6810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2000" b="1" dirty="0" smtClean="0">
                <a:solidFill>
                  <a:schemeClr val="tx1"/>
                </a:solidFill>
                <a:latin typeface="NikoshBAN" panose="02000000000000000000" pitchFamily="2" charset="0"/>
                <a:cs typeface="NikoshBAN" panose="02000000000000000000" pitchFamily="2" charset="0"/>
              </a:rPr>
              <a:t>পূর্ব</a:t>
            </a:r>
            <a:r>
              <a:rPr lang="en-US" sz="2000" b="1" dirty="0" smtClean="0">
                <a:solidFill>
                  <a:schemeClr val="tx1"/>
                </a:solidFill>
                <a:latin typeface="NikoshBAN" panose="02000000000000000000" pitchFamily="2" charset="0"/>
                <a:cs typeface="NikoshBAN" panose="02000000000000000000" pitchFamily="2" charset="0"/>
              </a:rPr>
              <a:t> </a:t>
            </a:r>
            <a:r>
              <a:rPr lang="en-US" sz="2000" b="1" dirty="0" err="1">
                <a:solidFill>
                  <a:schemeClr val="tx1"/>
                </a:solidFill>
                <a:latin typeface="NikoshBAN" panose="02000000000000000000" pitchFamily="2" charset="0"/>
                <a:cs typeface="NikoshBAN" panose="02000000000000000000" pitchFamily="2" charset="0"/>
              </a:rPr>
              <a:t>পাকিস্তান</a:t>
            </a:r>
            <a:r>
              <a:rPr lang="en-US" sz="2000" b="1" dirty="0">
                <a:solidFill>
                  <a:schemeClr val="tx1"/>
                </a:solidFill>
                <a:latin typeface="NikoshBAN" panose="02000000000000000000" pitchFamily="2" charset="0"/>
                <a:cs typeface="NikoshBAN" panose="02000000000000000000" pitchFamily="2" charset="0"/>
              </a:rPr>
              <a:t> </a:t>
            </a:r>
          </a:p>
        </p:txBody>
      </p:sp>
      <p:sp>
        <p:nvSpPr>
          <p:cNvPr id="10" name="TextBox 9"/>
          <p:cNvSpPr txBox="1"/>
          <p:nvPr/>
        </p:nvSpPr>
        <p:spPr>
          <a:xfrm>
            <a:off x="3825716" y="5791200"/>
            <a:ext cx="4480084"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তৎকালে পাকিস্তান দুইটি অংশে </a:t>
            </a:r>
            <a:r>
              <a:rPr lang="en-US" sz="2400" dirty="0" err="1" smtClean="0">
                <a:latin typeface="NikoshBAN" panose="02000000000000000000" pitchFamily="2" charset="0"/>
                <a:cs typeface="NikoshBAN" panose="02000000000000000000" pitchFamily="2" charset="0"/>
              </a:rPr>
              <a:t>বিভ</a:t>
            </a:r>
            <a:r>
              <a:rPr lang="bn-IN" sz="2400" dirty="0" smtClean="0">
                <a:latin typeface="NikoshBAN" panose="02000000000000000000" pitchFamily="2" charset="0"/>
                <a:cs typeface="NikoshBAN" panose="02000000000000000000" pitchFamily="2" charset="0"/>
              </a:rPr>
              <a:t>ক্ত ছিল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98706991"/>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up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repeatCount="indefinite"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repeatCount="indefinite"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edg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grpId="0" nodeType="clickEffect">
                                  <p:stCondLst>
                                    <p:cond delay="0"/>
                                  </p:stCondLst>
                                  <p:iterate type="lt">
                                    <p:tmPct val="10000"/>
                                  </p:iterate>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10"/>
                                        </p:tgtEl>
                                        <p:attrNameLst>
                                          <p:attrName>ppt_y</p:attrName>
                                        </p:attrNameLst>
                                      </p:cBhvr>
                                      <p:tavLst>
                                        <p:tav tm="0">
                                          <p:val>
                                            <p:strVal val="#ppt_y"/>
                                          </p:val>
                                        </p:tav>
                                        <p:tav tm="100000">
                                          <p:val>
                                            <p:strVal val="#ppt_y"/>
                                          </p:val>
                                        </p:tav>
                                      </p:tavLst>
                                    </p:anim>
                                    <p:anim calcmode="lin" valueType="num">
                                      <p:cBhvr>
                                        <p:cTn id="2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1)">
                                      <p:cBhvr>
                                        <p:cTn id="36" dur="1000"/>
                                        <p:tgtEl>
                                          <p:spTgt spid="12"/>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heel(1)">
                                      <p:cBhvr>
                                        <p:cTn id="3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P spid="9" grpId="0" animBg="1"/>
      <p:bldP spid="12"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132996"/>
            <a:ext cx="6172200" cy="4592008"/>
          </a:xfrm>
          <a:prstGeom prst="rect">
            <a:avLst/>
          </a:prstGeom>
        </p:spPr>
      </p:pic>
      <p:sp>
        <p:nvSpPr>
          <p:cNvPr id="6" name="Oval Callout 5"/>
          <p:cNvSpPr/>
          <p:nvPr/>
        </p:nvSpPr>
        <p:spPr>
          <a:xfrm>
            <a:off x="9398925" y="2057400"/>
            <a:ext cx="1828800" cy="990600"/>
          </a:xfrm>
          <a:prstGeom prst="wedgeEllipseCallout">
            <a:avLst>
              <a:gd name="adj1" fmla="val -94302"/>
              <a:gd name="adj2" fmla="val 46382"/>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2400" b="1" dirty="0" smtClean="0">
                <a:solidFill>
                  <a:schemeClr val="tx1"/>
                </a:solidFill>
                <a:latin typeface="NikoshBAN" panose="02000000000000000000" pitchFamily="2" charset="0"/>
                <a:cs typeface="NikoshBAN" panose="02000000000000000000" pitchFamily="2" charset="0"/>
              </a:rPr>
              <a:t>বর্তমানে বাংলাদেশ </a:t>
            </a:r>
            <a:endParaRPr lang="en-US" sz="2400" b="1" dirty="0">
              <a:solidFill>
                <a:schemeClr val="tx1"/>
              </a:solidFill>
              <a:latin typeface="NikoshBAN" panose="02000000000000000000" pitchFamily="2" charset="0"/>
              <a:cs typeface="NikoshBAN" panose="02000000000000000000" pitchFamily="2" charset="0"/>
            </a:endParaRPr>
          </a:p>
        </p:txBody>
      </p:sp>
      <p:sp>
        <p:nvSpPr>
          <p:cNvPr id="7" name="Freeform 6"/>
          <p:cNvSpPr/>
          <p:nvPr/>
        </p:nvSpPr>
        <p:spPr>
          <a:xfrm>
            <a:off x="7387771" y="2650190"/>
            <a:ext cx="859422" cy="841894"/>
          </a:xfrm>
          <a:custGeom>
            <a:avLst/>
            <a:gdLst>
              <a:gd name="connsiteX0" fmla="*/ 116115 w 859422"/>
              <a:gd name="connsiteY0" fmla="*/ 20439 h 841894"/>
              <a:gd name="connsiteX1" fmla="*/ 232229 w 859422"/>
              <a:gd name="connsiteY1" fmla="*/ 34953 h 841894"/>
              <a:gd name="connsiteX2" fmla="*/ 246743 w 859422"/>
              <a:gd name="connsiteY2" fmla="*/ 78496 h 841894"/>
              <a:gd name="connsiteX3" fmla="*/ 290286 w 859422"/>
              <a:gd name="connsiteY3" fmla="*/ 93010 h 841894"/>
              <a:gd name="connsiteX4" fmla="*/ 362858 w 859422"/>
              <a:gd name="connsiteY4" fmla="*/ 78496 h 841894"/>
              <a:gd name="connsiteX5" fmla="*/ 391886 w 859422"/>
              <a:gd name="connsiteY5" fmla="*/ 122039 h 841894"/>
              <a:gd name="connsiteX6" fmla="*/ 406400 w 859422"/>
              <a:gd name="connsiteY6" fmla="*/ 194610 h 841894"/>
              <a:gd name="connsiteX7" fmla="*/ 754743 w 859422"/>
              <a:gd name="connsiteY7" fmla="*/ 209124 h 841894"/>
              <a:gd name="connsiteX8" fmla="*/ 856343 w 859422"/>
              <a:gd name="connsiteY8" fmla="*/ 281696 h 841894"/>
              <a:gd name="connsiteX9" fmla="*/ 783772 w 859422"/>
              <a:gd name="connsiteY9" fmla="*/ 383296 h 841894"/>
              <a:gd name="connsiteX10" fmla="*/ 711200 w 859422"/>
              <a:gd name="connsiteY10" fmla="*/ 441353 h 841894"/>
              <a:gd name="connsiteX11" fmla="*/ 638629 w 859422"/>
              <a:gd name="connsiteY11" fmla="*/ 499410 h 841894"/>
              <a:gd name="connsiteX12" fmla="*/ 682172 w 859422"/>
              <a:gd name="connsiteY12" fmla="*/ 513924 h 841894"/>
              <a:gd name="connsiteX13" fmla="*/ 725715 w 859422"/>
              <a:gd name="connsiteY13" fmla="*/ 484896 h 841894"/>
              <a:gd name="connsiteX14" fmla="*/ 769258 w 859422"/>
              <a:gd name="connsiteY14" fmla="*/ 470381 h 841894"/>
              <a:gd name="connsiteX15" fmla="*/ 812800 w 859422"/>
              <a:gd name="connsiteY15" fmla="*/ 659067 h 841894"/>
              <a:gd name="connsiteX16" fmla="*/ 856343 w 859422"/>
              <a:gd name="connsiteY16" fmla="*/ 833239 h 841894"/>
              <a:gd name="connsiteX17" fmla="*/ 667658 w 859422"/>
              <a:gd name="connsiteY17" fmla="*/ 818724 h 841894"/>
              <a:gd name="connsiteX18" fmla="*/ 638629 w 859422"/>
              <a:gd name="connsiteY18" fmla="*/ 775181 h 841894"/>
              <a:gd name="connsiteX19" fmla="*/ 333829 w 859422"/>
              <a:gd name="connsiteY19" fmla="*/ 760667 h 841894"/>
              <a:gd name="connsiteX20" fmla="*/ 188686 w 859422"/>
              <a:gd name="connsiteY20" fmla="*/ 760667 h 841894"/>
              <a:gd name="connsiteX21" fmla="*/ 159658 w 859422"/>
              <a:gd name="connsiteY21" fmla="*/ 673581 h 841894"/>
              <a:gd name="connsiteX22" fmla="*/ 130629 w 859422"/>
              <a:gd name="connsiteY22" fmla="*/ 571981 h 841894"/>
              <a:gd name="connsiteX23" fmla="*/ 116115 w 859422"/>
              <a:gd name="connsiteY23" fmla="*/ 499410 h 841894"/>
              <a:gd name="connsiteX24" fmla="*/ 87086 w 859422"/>
              <a:gd name="connsiteY24" fmla="*/ 455867 h 841894"/>
              <a:gd name="connsiteX25" fmla="*/ 0 w 859422"/>
              <a:gd name="connsiteY25" fmla="*/ 397810 h 841894"/>
              <a:gd name="connsiteX26" fmla="*/ 43543 w 859422"/>
              <a:gd name="connsiteY26" fmla="*/ 296210 h 841894"/>
              <a:gd name="connsiteX27" fmla="*/ 87086 w 859422"/>
              <a:gd name="connsiteY27" fmla="*/ 267181 h 841894"/>
              <a:gd name="connsiteX28" fmla="*/ 58058 w 859422"/>
              <a:gd name="connsiteY28" fmla="*/ 136553 h 841894"/>
              <a:gd name="connsiteX29" fmla="*/ 29029 w 859422"/>
              <a:gd name="connsiteY29" fmla="*/ 49467 h 841894"/>
              <a:gd name="connsiteX30" fmla="*/ 43543 w 859422"/>
              <a:gd name="connsiteY30" fmla="*/ 5924 h 841894"/>
              <a:gd name="connsiteX31" fmla="*/ 116115 w 859422"/>
              <a:gd name="connsiteY31" fmla="*/ 20439 h 841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59422" h="841894">
                <a:moveTo>
                  <a:pt x="116115" y="20439"/>
                </a:moveTo>
                <a:cubicBezTo>
                  <a:pt x="147563" y="25277"/>
                  <a:pt x="196585" y="19111"/>
                  <a:pt x="232229" y="34953"/>
                </a:cubicBezTo>
                <a:cubicBezTo>
                  <a:pt x="246210" y="41167"/>
                  <a:pt x="235925" y="67678"/>
                  <a:pt x="246743" y="78496"/>
                </a:cubicBezTo>
                <a:cubicBezTo>
                  <a:pt x="257561" y="89314"/>
                  <a:pt x="275772" y="88172"/>
                  <a:pt x="290286" y="93010"/>
                </a:cubicBezTo>
                <a:cubicBezTo>
                  <a:pt x="314477" y="88172"/>
                  <a:pt x="339138" y="71719"/>
                  <a:pt x="362858" y="78496"/>
                </a:cubicBezTo>
                <a:cubicBezTo>
                  <a:pt x="379631" y="83288"/>
                  <a:pt x="385761" y="105706"/>
                  <a:pt x="391886" y="122039"/>
                </a:cubicBezTo>
                <a:cubicBezTo>
                  <a:pt x="400548" y="145138"/>
                  <a:pt x="382412" y="188853"/>
                  <a:pt x="406400" y="194610"/>
                </a:cubicBezTo>
                <a:cubicBezTo>
                  <a:pt x="519406" y="221731"/>
                  <a:pt x="638629" y="204286"/>
                  <a:pt x="754743" y="209124"/>
                </a:cubicBezTo>
                <a:cubicBezTo>
                  <a:pt x="856343" y="242991"/>
                  <a:pt x="832153" y="209124"/>
                  <a:pt x="856343" y="281696"/>
                </a:cubicBezTo>
                <a:cubicBezTo>
                  <a:pt x="822477" y="383295"/>
                  <a:pt x="856343" y="359105"/>
                  <a:pt x="783772" y="383296"/>
                </a:cubicBezTo>
                <a:cubicBezTo>
                  <a:pt x="700577" y="508087"/>
                  <a:pt x="811355" y="361228"/>
                  <a:pt x="711200" y="441353"/>
                </a:cubicBezTo>
                <a:cubicBezTo>
                  <a:pt x="617413" y="516383"/>
                  <a:pt x="748076" y="462929"/>
                  <a:pt x="638629" y="499410"/>
                </a:cubicBezTo>
                <a:cubicBezTo>
                  <a:pt x="653143" y="504248"/>
                  <a:pt x="667081" y="516439"/>
                  <a:pt x="682172" y="513924"/>
                </a:cubicBezTo>
                <a:cubicBezTo>
                  <a:pt x="699379" y="511056"/>
                  <a:pt x="710113" y="492697"/>
                  <a:pt x="725715" y="484896"/>
                </a:cubicBezTo>
                <a:cubicBezTo>
                  <a:pt x="739399" y="478054"/>
                  <a:pt x="754744" y="475219"/>
                  <a:pt x="769258" y="470381"/>
                </a:cubicBezTo>
                <a:cubicBezTo>
                  <a:pt x="832354" y="565027"/>
                  <a:pt x="776767" y="466891"/>
                  <a:pt x="812800" y="659067"/>
                </a:cubicBezTo>
                <a:cubicBezTo>
                  <a:pt x="812901" y="659605"/>
                  <a:pt x="873571" y="826061"/>
                  <a:pt x="856343" y="833239"/>
                </a:cubicBezTo>
                <a:cubicBezTo>
                  <a:pt x="798115" y="857501"/>
                  <a:pt x="730553" y="823562"/>
                  <a:pt x="667658" y="818724"/>
                </a:cubicBezTo>
                <a:cubicBezTo>
                  <a:pt x="657982" y="804210"/>
                  <a:pt x="650964" y="787516"/>
                  <a:pt x="638629" y="775181"/>
                </a:cubicBezTo>
                <a:cubicBezTo>
                  <a:pt x="559183" y="695736"/>
                  <a:pt x="429160" y="755371"/>
                  <a:pt x="333829" y="760667"/>
                </a:cubicBezTo>
                <a:cubicBezTo>
                  <a:pt x="292786" y="770927"/>
                  <a:pt x="228227" y="795265"/>
                  <a:pt x="188686" y="760667"/>
                </a:cubicBezTo>
                <a:cubicBezTo>
                  <a:pt x="165658" y="740518"/>
                  <a:pt x="169334" y="702610"/>
                  <a:pt x="159658" y="673581"/>
                </a:cubicBezTo>
                <a:cubicBezTo>
                  <a:pt x="143490" y="625078"/>
                  <a:pt x="142783" y="626675"/>
                  <a:pt x="130629" y="571981"/>
                </a:cubicBezTo>
                <a:cubicBezTo>
                  <a:pt x="125278" y="547899"/>
                  <a:pt x="124777" y="522509"/>
                  <a:pt x="116115" y="499410"/>
                </a:cubicBezTo>
                <a:cubicBezTo>
                  <a:pt x="109990" y="483077"/>
                  <a:pt x="100214" y="467354"/>
                  <a:pt x="87086" y="455867"/>
                </a:cubicBezTo>
                <a:cubicBezTo>
                  <a:pt x="60830" y="432893"/>
                  <a:pt x="0" y="397810"/>
                  <a:pt x="0" y="397810"/>
                </a:cubicBezTo>
                <a:cubicBezTo>
                  <a:pt x="11104" y="353397"/>
                  <a:pt x="10133" y="329621"/>
                  <a:pt x="43543" y="296210"/>
                </a:cubicBezTo>
                <a:cubicBezTo>
                  <a:pt x="55878" y="283875"/>
                  <a:pt x="72572" y="276857"/>
                  <a:pt x="87086" y="267181"/>
                </a:cubicBezTo>
                <a:cubicBezTo>
                  <a:pt x="146756" y="177678"/>
                  <a:pt x="103214" y="272018"/>
                  <a:pt x="58058" y="136553"/>
                </a:cubicBezTo>
                <a:lnTo>
                  <a:pt x="29029" y="49467"/>
                </a:lnTo>
                <a:cubicBezTo>
                  <a:pt x="33867" y="34953"/>
                  <a:pt x="31093" y="14817"/>
                  <a:pt x="43543" y="5924"/>
                </a:cubicBezTo>
                <a:cubicBezTo>
                  <a:pt x="68442" y="-11861"/>
                  <a:pt x="84667" y="15601"/>
                  <a:pt x="116115" y="20439"/>
                </a:cubicBezTo>
                <a:close/>
              </a:path>
            </a:pathLst>
          </a:custGeom>
          <a:solidFill>
            <a:srgbClr val="14620A"/>
          </a:solidFill>
          <a:ln>
            <a:solidFill>
              <a:srgbClr val="1462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04254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repeatCount="indefinite"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downLeft)">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533898" y="762000"/>
            <a:ext cx="3352802" cy="609600"/>
          </a:xfrm>
          <a:prstGeom prst="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বাংলাদেশ  </a:t>
            </a:r>
            <a:endParaRPr lang="en-US" sz="4000" b="1" dirty="0">
              <a:solidFill>
                <a:schemeClr val="tx1"/>
              </a:solidFill>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8819" y="1435122"/>
            <a:ext cx="3702959" cy="4749778"/>
          </a:xfrm>
          <a:prstGeom prst="rect">
            <a:avLst/>
          </a:prstGeom>
          <a:ln>
            <a:noFill/>
          </a:ln>
          <a:effectLst>
            <a:softEdge rad="112500"/>
          </a:effectLst>
        </p:spPr>
      </p:pic>
      <p:sp>
        <p:nvSpPr>
          <p:cNvPr id="9" name="Rectangle 8"/>
          <p:cNvSpPr/>
          <p:nvPr/>
        </p:nvSpPr>
        <p:spPr>
          <a:xfrm>
            <a:off x="1143000" y="1600200"/>
            <a:ext cx="2286000" cy="4114800"/>
          </a:xfrm>
          <a:prstGeom prst="rect">
            <a:avLst/>
          </a:prstGeom>
          <a:noFill/>
          <a:ln w="38100"/>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১৯৭১ সালের ২৬ শে মার্চ আমরা পাই স্বাধীনতা </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0" name="Rectangle 9"/>
          <p:cNvSpPr/>
          <p:nvPr/>
        </p:nvSpPr>
        <p:spPr>
          <a:xfrm>
            <a:off x="8732165" y="1676400"/>
            <a:ext cx="2286000" cy="4114800"/>
          </a:xfrm>
          <a:prstGeom prst="rect">
            <a:avLst/>
          </a:prstGeom>
          <a:noFill/>
          <a:ln w="38100"/>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এবং পাকিস্তান থেকে আলাদা হয়ে আমরা পাই স্বাধীন বাংলাদেশ  </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36332031"/>
      </p:ext>
    </p:extLst>
  </p:cSld>
  <p:clrMapOvr>
    <a:masterClrMapping/>
  </p:clrMapOvr>
  <mc:AlternateContent xmlns:mc="http://schemas.openxmlformats.org/markup-compatibility/2006" xmlns:p14="http://schemas.microsoft.com/office/powerpoint/2010/main">
    <mc:Choice Requires="p14">
      <p:transition spd="slow" p14:dur="1500">
        <p:newsflash/>
      </p:transition>
    </mc:Choice>
    <mc:Fallback xmlns="">
      <p:transition spd="slow">
        <p:newsfla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900" decel="100000" fill="hold"/>
                                        <p:tgtEl>
                                          <p:spTgt spid="9"/>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 presetClass="entr" presetSubtype="5"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heckerboard(down)">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038599" y="647700"/>
            <a:ext cx="4038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chemeClr val="tx1"/>
                </a:solidFill>
                <a:latin typeface="NikoshBAN" panose="02000000000000000000" pitchFamily="2" charset="0"/>
                <a:cs typeface="NikoshBAN" panose="02000000000000000000" pitchFamily="2" charset="0"/>
              </a:rPr>
              <a:t>মূল্যায়ন</a:t>
            </a:r>
            <a:endParaRPr lang="en-US" sz="4400" b="1" dirty="0">
              <a:solidFill>
                <a:schemeClr val="tx1"/>
              </a:solidFill>
              <a:latin typeface="NikoshBAN" panose="02000000000000000000" pitchFamily="2" charset="0"/>
              <a:cs typeface="NikoshBAN" panose="02000000000000000000" pitchFamily="2" charset="0"/>
            </a:endParaRPr>
          </a:p>
        </p:txBody>
      </p:sp>
      <p:sp>
        <p:nvSpPr>
          <p:cNvPr id="6" name="TextBox 5"/>
          <p:cNvSpPr txBox="1"/>
          <p:nvPr/>
        </p:nvSpPr>
        <p:spPr>
          <a:xfrm>
            <a:off x="1295400" y="1418282"/>
            <a:ext cx="8839200" cy="461665"/>
          </a:xfrm>
          <a:prstGeom prst="rect">
            <a:avLst/>
          </a:prstGeom>
          <a:noFill/>
        </p:spPr>
        <p:txBody>
          <a:bodyPr wrap="square" rtlCol="0">
            <a:spAutoFit/>
          </a:bodyPr>
          <a:lstStyle/>
          <a:p>
            <a:r>
              <a:rPr lang="bn-IN" sz="2400" dirty="0" smtClean="0">
                <a:solidFill>
                  <a:srgbClr val="00B050"/>
                </a:solidFill>
                <a:latin typeface="NikoshBAN" panose="02000000000000000000" pitchFamily="2" charset="0"/>
                <a:cs typeface="NikoshBAN" panose="02000000000000000000" pitchFamily="2" charset="0"/>
              </a:rPr>
              <a:t>১। ছাত্ররা ছয় দফার পাশাপাশি কত দফা আন্দোলন নিয়ে মাঠে নামে ? </a:t>
            </a:r>
            <a:endParaRPr lang="en-US" sz="2400" dirty="0">
              <a:solidFill>
                <a:srgbClr val="00B050"/>
              </a:solidFill>
              <a:latin typeface="NikoshBAN" panose="02000000000000000000" pitchFamily="2" charset="0"/>
              <a:cs typeface="NikoshBAN" panose="02000000000000000000" pitchFamily="2" charset="0"/>
            </a:endParaRPr>
          </a:p>
        </p:txBody>
      </p:sp>
      <p:sp>
        <p:nvSpPr>
          <p:cNvPr id="7" name="TextBox 6"/>
          <p:cNvSpPr txBox="1"/>
          <p:nvPr/>
        </p:nvSpPr>
        <p:spPr>
          <a:xfrm>
            <a:off x="1787070" y="1905000"/>
            <a:ext cx="1260929"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২১ দফা  </a:t>
            </a:r>
            <a:endParaRPr lang="en-US" sz="2400" dirty="0">
              <a:latin typeface="NikoshBAN" panose="02000000000000000000" pitchFamily="2" charset="0"/>
              <a:cs typeface="NikoshBAN" panose="02000000000000000000" pitchFamily="2" charset="0"/>
            </a:endParaRPr>
          </a:p>
        </p:txBody>
      </p:sp>
      <p:sp>
        <p:nvSpPr>
          <p:cNvPr id="8" name="TextBox 7"/>
          <p:cNvSpPr txBox="1"/>
          <p:nvPr/>
        </p:nvSpPr>
        <p:spPr>
          <a:xfrm>
            <a:off x="3437147" y="1905001"/>
            <a:ext cx="1363453"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৮ দফা  </a:t>
            </a:r>
            <a:endParaRPr lang="en-US" sz="2400" dirty="0">
              <a:latin typeface="NikoshBAN" panose="02000000000000000000" pitchFamily="2" charset="0"/>
              <a:cs typeface="NikoshBAN" panose="02000000000000000000" pitchFamily="2" charset="0"/>
            </a:endParaRPr>
          </a:p>
        </p:txBody>
      </p:sp>
      <p:sp>
        <p:nvSpPr>
          <p:cNvPr id="10" name="TextBox 9"/>
          <p:cNvSpPr txBox="1"/>
          <p:nvPr/>
        </p:nvSpPr>
        <p:spPr>
          <a:xfrm>
            <a:off x="7010400" y="1905003"/>
            <a:ext cx="1166124"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ঘ) ৬ দফা  </a:t>
            </a:r>
            <a:endParaRPr lang="en-US" sz="2400" dirty="0">
              <a:latin typeface="NikoshBAN" panose="02000000000000000000" pitchFamily="2" charset="0"/>
              <a:cs typeface="NikoshBAN" panose="02000000000000000000" pitchFamily="2" charset="0"/>
            </a:endParaRPr>
          </a:p>
        </p:txBody>
      </p:sp>
      <p:sp>
        <p:nvSpPr>
          <p:cNvPr id="11" name="TextBox 10"/>
          <p:cNvSpPr txBox="1"/>
          <p:nvPr/>
        </p:nvSpPr>
        <p:spPr>
          <a:xfrm>
            <a:off x="1295400" y="2438400"/>
            <a:ext cx="8839200" cy="461665"/>
          </a:xfrm>
          <a:prstGeom prst="rect">
            <a:avLst/>
          </a:prstGeom>
          <a:noFill/>
        </p:spPr>
        <p:txBody>
          <a:bodyPr wrap="square" rtlCol="0">
            <a:spAutoFit/>
          </a:bodyPr>
          <a:lstStyle/>
          <a:p>
            <a:r>
              <a:rPr lang="bn-IN" sz="2400" dirty="0" smtClean="0">
                <a:solidFill>
                  <a:srgbClr val="00B050"/>
                </a:solidFill>
                <a:latin typeface="NikoshBAN" panose="02000000000000000000" pitchFamily="2" charset="0"/>
                <a:cs typeface="NikoshBAN" panose="02000000000000000000" pitchFamily="2" charset="0"/>
              </a:rPr>
              <a:t>২। পাকিস্তানের কোন শহরে ছয় দফা পেশ করেছিলেন ? </a:t>
            </a:r>
            <a:endParaRPr lang="en-US" sz="2400" dirty="0">
              <a:solidFill>
                <a:srgbClr val="00B050"/>
              </a:solidFill>
              <a:latin typeface="NikoshBAN" panose="02000000000000000000" pitchFamily="2" charset="0"/>
              <a:cs typeface="NikoshBAN" panose="02000000000000000000" pitchFamily="2" charset="0"/>
            </a:endParaRPr>
          </a:p>
        </p:txBody>
      </p:sp>
      <p:sp>
        <p:nvSpPr>
          <p:cNvPr id="12" name="TextBox 11"/>
          <p:cNvSpPr txBox="1"/>
          <p:nvPr/>
        </p:nvSpPr>
        <p:spPr>
          <a:xfrm>
            <a:off x="1827220" y="2895600"/>
            <a:ext cx="1543926"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করাচিতে    </a:t>
            </a:r>
            <a:endParaRPr lang="en-US" sz="2400" dirty="0">
              <a:latin typeface="NikoshBAN" panose="02000000000000000000" pitchFamily="2" charset="0"/>
              <a:cs typeface="NikoshBAN" panose="02000000000000000000" pitchFamily="2" charset="0"/>
            </a:endParaRPr>
          </a:p>
        </p:txBody>
      </p:sp>
      <p:sp>
        <p:nvSpPr>
          <p:cNvPr id="13" name="TextBox 12"/>
          <p:cNvSpPr txBox="1"/>
          <p:nvPr/>
        </p:nvSpPr>
        <p:spPr>
          <a:xfrm>
            <a:off x="3657600" y="2895602"/>
            <a:ext cx="2205285"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রাওয়ালপিণ্ডিতে  </a:t>
            </a:r>
            <a:endParaRPr lang="en-US" sz="2400" dirty="0">
              <a:latin typeface="NikoshBAN" panose="02000000000000000000" pitchFamily="2" charset="0"/>
              <a:cs typeface="NikoshBAN" panose="02000000000000000000" pitchFamily="2" charset="0"/>
            </a:endParaRPr>
          </a:p>
        </p:txBody>
      </p:sp>
      <p:sp>
        <p:nvSpPr>
          <p:cNvPr id="14" name="TextBox 13"/>
          <p:cNvSpPr txBox="1"/>
          <p:nvPr/>
        </p:nvSpPr>
        <p:spPr>
          <a:xfrm>
            <a:off x="5706851" y="2895601"/>
            <a:ext cx="1608349" cy="461665"/>
          </a:xfrm>
          <a:prstGeom prst="rect">
            <a:avLst/>
          </a:prstGeom>
          <a:noFill/>
          <a:ln w="28575">
            <a:noFill/>
          </a:ln>
        </p:spPr>
        <p:txBody>
          <a:bodyPr wrap="square" rtlCol="0">
            <a:spAutoFit/>
          </a:bodyPr>
          <a:lstStyle/>
          <a:p>
            <a:r>
              <a:rPr lang="bn-IN" sz="2400" dirty="0">
                <a:latin typeface="NikoshBAN" panose="02000000000000000000" pitchFamily="2" charset="0"/>
                <a:cs typeface="NikoshBAN" panose="02000000000000000000" pitchFamily="2" charset="0"/>
              </a:rPr>
              <a:t>গ</a:t>
            </a:r>
            <a:r>
              <a:rPr lang="bn-IN" sz="2400" dirty="0" smtClean="0">
                <a:latin typeface="NikoshBAN" panose="02000000000000000000" pitchFamily="2" charset="0"/>
                <a:cs typeface="NikoshBAN" panose="02000000000000000000" pitchFamily="2" charset="0"/>
              </a:rPr>
              <a:t>) পেশোয়ারে   </a:t>
            </a:r>
            <a:endParaRPr lang="en-US" sz="2400" dirty="0">
              <a:latin typeface="NikoshBAN" panose="02000000000000000000" pitchFamily="2" charset="0"/>
              <a:cs typeface="NikoshBAN" panose="02000000000000000000" pitchFamily="2" charset="0"/>
            </a:endParaRPr>
          </a:p>
        </p:txBody>
      </p:sp>
      <p:sp>
        <p:nvSpPr>
          <p:cNvPr id="15" name="TextBox 14"/>
          <p:cNvSpPr txBox="1"/>
          <p:nvPr/>
        </p:nvSpPr>
        <p:spPr>
          <a:xfrm>
            <a:off x="7421351" y="2895599"/>
            <a:ext cx="1341649"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ঘ) লাহোরে   </a:t>
            </a:r>
            <a:endParaRPr lang="en-US" sz="2400" dirty="0">
              <a:latin typeface="NikoshBAN" panose="02000000000000000000" pitchFamily="2" charset="0"/>
              <a:cs typeface="NikoshBAN" panose="02000000000000000000" pitchFamily="2" charset="0"/>
            </a:endParaRPr>
          </a:p>
        </p:txBody>
      </p:sp>
      <p:sp>
        <p:nvSpPr>
          <p:cNvPr id="16" name="TextBox 15"/>
          <p:cNvSpPr txBox="1"/>
          <p:nvPr/>
        </p:nvSpPr>
        <p:spPr>
          <a:xfrm>
            <a:off x="1295400" y="3348335"/>
            <a:ext cx="8839200" cy="461665"/>
          </a:xfrm>
          <a:prstGeom prst="rect">
            <a:avLst/>
          </a:prstGeom>
          <a:noFill/>
        </p:spPr>
        <p:txBody>
          <a:bodyPr wrap="square" rtlCol="0">
            <a:spAutoFit/>
          </a:bodyPr>
          <a:lstStyle/>
          <a:p>
            <a:r>
              <a:rPr lang="bn-IN" sz="2400" dirty="0" smtClean="0">
                <a:solidFill>
                  <a:srgbClr val="00B050"/>
                </a:solidFill>
                <a:latin typeface="NikoshBAN" panose="02000000000000000000" pitchFamily="2" charset="0"/>
                <a:cs typeface="NikoshBAN" panose="02000000000000000000" pitchFamily="2" charset="0"/>
              </a:rPr>
              <a:t>৩। কোন কর্মসূচি দেখে আইয়ুব খান শঙ্কিত হয়ে যান? </a:t>
            </a:r>
            <a:endParaRPr lang="en-US" sz="2400" dirty="0">
              <a:solidFill>
                <a:srgbClr val="00B050"/>
              </a:solidFill>
              <a:latin typeface="NikoshBAN" panose="02000000000000000000" pitchFamily="2" charset="0"/>
              <a:cs typeface="NikoshBAN" panose="02000000000000000000" pitchFamily="2" charset="0"/>
            </a:endParaRPr>
          </a:p>
        </p:txBody>
      </p:sp>
      <p:sp>
        <p:nvSpPr>
          <p:cNvPr id="18" name="TextBox 17"/>
          <p:cNvSpPr txBox="1"/>
          <p:nvPr/>
        </p:nvSpPr>
        <p:spPr>
          <a:xfrm>
            <a:off x="1869636" y="3838749"/>
            <a:ext cx="1543926"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৬ দফা     </a:t>
            </a:r>
            <a:endParaRPr lang="en-US" sz="2400" dirty="0">
              <a:latin typeface="NikoshBAN" panose="02000000000000000000" pitchFamily="2" charset="0"/>
              <a:cs typeface="NikoshBAN" panose="02000000000000000000" pitchFamily="2" charset="0"/>
            </a:endParaRPr>
          </a:p>
        </p:txBody>
      </p:sp>
      <p:sp>
        <p:nvSpPr>
          <p:cNvPr id="19" name="TextBox 18"/>
          <p:cNvSpPr txBox="1"/>
          <p:nvPr/>
        </p:nvSpPr>
        <p:spPr>
          <a:xfrm>
            <a:off x="3643495" y="3838749"/>
            <a:ext cx="1832931"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১১ দফা  </a:t>
            </a:r>
            <a:endParaRPr lang="en-US" sz="2400" dirty="0">
              <a:latin typeface="NikoshBAN" panose="02000000000000000000" pitchFamily="2" charset="0"/>
              <a:cs typeface="NikoshBAN" panose="02000000000000000000" pitchFamily="2" charset="0"/>
            </a:endParaRPr>
          </a:p>
        </p:txBody>
      </p:sp>
      <p:sp>
        <p:nvSpPr>
          <p:cNvPr id="20" name="TextBox 19"/>
          <p:cNvSpPr txBox="1"/>
          <p:nvPr/>
        </p:nvSpPr>
        <p:spPr>
          <a:xfrm>
            <a:off x="5562600" y="3881735"/>
            <a:ext cx="205740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গ) ২১ দফা    </a:t>
            </a:r>
            <a:endParaRPr lang="en-US" sz="2400" dirty="0">
              <a:latin typeface="NikoshBAN" panose="02000000000000000000" pitchFamily="2" charset="0"/>
              <a:cs typeface="NikoshBAN" panose="02000000000000000000" pitchFamily="2" charset="0"/>
            </a:endParaRPr>
          </a:p>
        </p:txBody>
      </p:sp>
      <p:sp>
        <p:nvSpPr>
          <p:cNvPr id="21" name="TextBox 20"/>
          <p:cNvSpPr txBox="1"/>
          <p:nvPr/>
        </p:nvSpPr>
        <p:spPr>
          <a:xfrm>
            <a:off x="1885508" y="3881735"/>
            <a:ext cx="1427349"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22" name="TextBox 21"/>
          <p:cNvSpPr txBox="1"/>
          <p:nvPr/>
        </p:nvSpPr>
        <p:spPr>
          <a:xfrm>
            <a:off x="7543800" y="3869382"/>
            <a:ext cx="205740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ঘ) ছাত্র আন্দোলন    </a:t>
            </a:r>
            <a:endParaRPr lang="en-US" sz="2400" dirty="0">
              <a:latin typeface="NikoshBAN" panose="02000000000000000000" pitchFamily="2" charset="0"/>
              <a:cs typeface="NikoshBAN" panose="02000000000000000000" pitchFamily="2" charset="0"/>
            </a:endParaRPr>
          </a:p>
        </p:txBody>
      </p:sp>
      <p:sp>
        <p:nvSpPr>
          <p:cNvPr id="23" name="TextBox 22"/>
          <p:cNvSpPr txBox="1"/>
          <p:nvPr/>
        </p:nvSpPr>
        <p:spPr>
          <a:xfrm>
            <a:off x="4996129" y="1905972"/>
            <a:ext cx="1140265"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24" name="TextBox 23"/>
          <p:cNvSpPr txBox="1"/>
          <p:nvPr/>
        </p:nvSpPr>
        <p:spPr>
          <a:xfrm>
            <a:off x="1390151" y="4452967"/>
            <a:ext cx="8839200" cy="461665"/>
          </a:xfrm>
          <a:prstGeom prst="rect">
            <a:avLst/>
          </a:prstGeom>
          <a:noFill/>
        </p:spPr>
        <p:txBody>
          <a:bodyPr wrap="square" rtlCol="0">
            <a:spAutoFit/>
          </a:bodyPr>
          <a:lstStyle/>
          <a:p>
            <a:r>
              <a:rPr lang="bn-IN" sz="2400" dirty="0" smtClean="0">
                <a:solidFill>
                  <a:srgbClr val="00B050"/>
                </a:solidFill>
                <a:latin typeface="NikoshBAN" panose="02000000000000000000" pitchFamily="2" charset="0"/>
                <a:cs typeface="NikoshBAN" panose="02000000000000000000" pitchFamily="2" charset="0"/>
              </a:rPr>
              <a:t>৪। কার বিরুদ্ধে পাকিস্তান সরকার নানা জেলায় মামলা দিয়েছিল ? </a:t>
            </a:r>
            <a:endParaRPr lang="en-US" sz="2400" dirty="0">
              <a:solidFill>
                <a:srgbClr val="00B050"/>
              </a:solidFill>
              <a:latin typeface="NikoshBAN" panose="02000000000000000000" pitchFamily="2" charset="0"/>
              <a:cs typeface="NikoshBAN" panose="02000000000000000000" pitchFamily="2" charset="0"/>
            </a:endParaRPr>
          </a:p>
        </p:txBody>
      </p:sp>
      <p:sp>
        <p:nvSpPr>
          <p:cNvPr id="25" name="TextBox 24"/>
          <p:cNvSpPr txBox="1"/>
          <p:nvPr/>
        </p:nvSpPr>
        <p:spPr>
          <a:xfrm>
            <a:off x="1745190" y="5066546"/>
            <a:ext cx="3207810"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26" name="TextBox 25"/>
          <p:cNvSpPr txBox="1"/>
          <p:nvPr/>
        </p:nvSpPr>
        <p:spPr>
          <a:xfrm>
            <a:off x="7391400" y="2886177"/>
            <a:ext cx="1295400"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27" name="TextBox 26"/>
          <p:cNvSpPr txBox="1"/>
          <p:nvPr/>
        </p:nvSpPr>
        <p:spPr>
          <a:xfrm>
            <a:off x="1665425" y="5067250"/>
            <a:ext cx="3496273"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বঙ্গবন্ধু শেখ মুজিবুর রহমানের     </a:t>
            </a:r>
            <a:endParaRPr lang="en-US" sz="2400" dirty="0">
              <a:latin typeface="NikoshBAN" panose="02000000000000000000" pitchFamily="2" charset="0"/>
              <a:cs typeface="NikoshBAN" panose="02000000000000000000" pitchFamily="2" charset="0"/>
            </a:endParaRPr>
          </a:p>
        </p:txBody>
      </p:sp>
      <p:sp>
        <p:nvSpPr>
          <p:cNvPr id="28" name="TextBox 27"/>
          <p:cNvSpPr txBox="1"/>
          <p:nvPr/>
        </p:nvSpPr>
        <p:spPr>
          <a:xfrm>
            <a:off x="6003147" y="5036552"/>
            <a:ext cx="2401977"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ড. শামসুজ্জোহার  </a:t>
            </a:r>
            <a:endParaRPr lang="en-US" sz="2400" dirty="0">
              <a:latin typeface="NikoshBAN" panose="02000000000000000000" pitchFamily="2" charset="0"/>
              <a:cs typeface="NikoshBAN" panose="02000000000000000000" pitchFamily="2" charset="0"/>
            </a:endParaRPr>
          </a:p>
        </p:txBody>
      </p:sp>
      <p:sp>
        <p:nvSpPr>
          <p:cNvPr id="29" name="TextBox 28"/>
          <p:cNvSpPr txBox="1"/>
          <p:nvPr/>
        </p:nvSpPr>
        <p:spPr>
          <a:xfrm>
            <a:off x="1665425" y="5562600"/>
            <a:ext cx="243840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গ) তাজউদ্দিন আহমদের    </a:t>
            </a:r>
            <a:endParaRPr lang="en-US" sz="2400" dirty="0">
              <a:latin typeface="NikoshBAN" panose="02000000000000000000" pitchFamily="2" charset="0"/>
              <a:cs typeface="NikoshBAN" panose="02000000000000000000" pitchFamily="2" charset="0"/>
            </a:endParaRPr>
          </a:p>
        </p:txBody>
      </p:sp>
      <p:sp>
        <p:nvSpPr>
          <p:cNvPr id="30" name="TextBox 29"/>
          <p:cNvSpPr txBox="1"/>
          <p:nvPr/>
        </p:nvSpPr>
        <p:spPr>
          <a:xfrm>
            <a:off x="6019800" y="5486400"/>
            <a:ext cx="2683653"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ঘ) সৈয়দ নজরুল ইসলাম    </a:t>
            </a:r>
            <a:endParaRPr lang="en-US" sz="2400" dirty="0">
              <a:latin typeface="NikoshBAN" panose="02000000000000000000" pitchFamily="2" charset="0"/>
              <a:cs typeface="NikoshBAN" panose="02000000000000000000" pitchFamily="2" charset="0"/>
            </a:endParaRPr>
          </a:p>
        </p:txBody>
      </p:sp>
      <p:sp>
        <p:nvSpPr>
          <p:cNvPr id="32" name="TextBox 31"/>
          <p:cNvSpPr txBox="1"/>
          <p:nvPr/>
        </p:nvSpPr>
        <p:spPr>
          <a:xfrm>
            <a:off x="4953000" y="1905000"/>
            <a:ext cx="1399699"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গ) ১১ দফা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264782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p:tgtEl>
                                          <p:spTgt spid="8"/>
                                        </p:tgtEl>
                                        <p:attrNameLst>
                                          <p:attrName>ppt_y</p:attrName>
                                        </p:attrNameLst>
                                      </p:cBhvr>
                                      <p:tavLst>
                                        <p:tav tm="0">
                                          <p:val>
                                            <p:strVal val="#ppt_y+#ppt_h*1.125000"/>
                                          </p:val>
                                        </p:tav>
                                        <p:tav tm="100000">
                                          <p:val>
                                            <p:strVal val="#ppt_y"/>
                                          </p:val>
                                        </p:tav>
                                      </p:tavLst>
                                    </p:anim>
                                    <p:animEffect transition="in" filter="wipe(u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barn(inVertical)">
                                      <p:cBhvr>
                                        <p:cTn id="31" dur="500"/>
                                        <p:tgtEl>
                                          <p:spTgt spid="32"/>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strips(downLeft)">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left)">
                                      <p:cBhvr>
                                        <p:cTn id="61" dur="5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left)">
                                      <p:cBhvr>
                                        <p:cTn id="66" dur="5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3"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strips(upRight)">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4"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wheel(4)">
                                      <p:cBhvr>
                                        <p:cTn id="76" dur="1000"/>
                                        <p:tgtEl>
                                          <p:spTgt spid="19"/>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wipe(right)">
                                      <p:cBhvr>
                                        <p:cTn id="81" dur="500"/>
                                        <p:tgtEl>
                                          <p:spTgt spid="20"/>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grpId="0" nodeType="click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wipe(right)">
                                      <p:cBhvr>
                                        <p:cTn id="86" dur="500"/>
                                        <p:tgtEl>
                                          <p:spTgt spid="22"/>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p:cTn id="98" dur="500" fill="hold"/>
                                        <p:tgtEl>
                                          <p:spTgt spid="27"/>
                                        </p:tgtEl>
                                        <p:attrNameLst>
                                          <p:attrName>ppt_w</p:attrName>
                                        </p:attrNameLst>
                                      </p:cBhvr>
                                      <p:tavLst>
                                        <p:tav tm="0">
                                          <p:val>
                                            <p:fltVal val="0"/>
                                          </p:val>
                                        </p:tav>
                                        <p:tav tm="100000">
                                          <p:val>
                                            <p:strVal val="#ppt_w"/>
                                          </p:val>
                                        </p:tav>
                                      </p:tavLst>
                                    </p:anim>
                                    <p:anim calcmode="lin" valueType="num">
                                      <p:cBhvr>
                                        <p:cTn id="99" dur="500" fill="hold"/>
                                        <p:tgtEl>
                                          <p:spTgt spid="27"/>
                                        </p:tgtEl>
                                        <p:attrNameLst>
                                          <p:attrName>ppt_h</p:attrName>
                                        </p:attrNameLst>
                                      </p:cBhvr>
                                      <p:tavLst>
                                        <p:tav tm="0">
                                          <p:val>
                                            <p:fltVal val="0"/>
                                          </p:val>
                                        </p:tav>
                                        <p:tav tm="100000">
                                          <p:val>
                                            <p:strVal val="#ppt_h"/>
                                          </p:val>
                                        </p:tav>
                                      </p:tavLst>
                                    </p:anim>
                                    <p:animEffect transition="in" filter="fade">
                                      <p:cBhvr>
                                        <p:cTn id="100" dur="500"/>
                                        <p:tgtEl>
                                          <p:spTgt spid="27"/>
                                        </p:tgtEl>
                                      </p:cBhvr>
                                    </p:animEffect>
                                  </p:childTnLst>
                                </p:cTn>
                              </p:par>
                            </p:childTnLst>
                          </p:cTn>
                        </p:par>
                      </p:childTnLst>
                    </p:cTn>
                  </p:par>
                  <p:par>
                    <p:cTn id="101" fill="hold">
                      <p:stCondLst>
                        <p:cond delay="indefinite"/>
                      </p:stCondLst>
                      <p:childTnLst>
                        <p:par>
                          <p:cTn id="102" fill="hold">
                            <p:stCondLst>
                              <p:cond delay="0"/>
                            </p:stCondLst>
                            <p:childTnLst>
                              <p:par>
                                <p:cTn id="103" presetID="37" presetClass="entr" presetSubtype="0" fill="hold" grpId="0" nodeType="click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fade">
                                      <p:cBhvr>
                                        <p:cTn id="105" dur="1000"/>
                                        <p:tgtEl>
                                          <p:spTgt spid="28"/>
                                        </p:tgtEl>
                                      </p:cBhvr>
                                    </p:animEffect>
                                    <p:anim calcmode="lin" valueType="num">
                                      <p:cBhvr>
                                        <p:cTn id="106" dur="1000" fill="hold"/>
                                        <p:tgtEl>
                                          <p:spTgt spid="28"/>
                                        </p:tgtEl>
                                        <p:attrNameLst>
                                          <p:attrName>ppt_x</p:attrName>
                                        </p:attrNameLst>
                                      </p:cBhvr>
                                      <p:tavLst>
                                        <p:tav tm="0">
                                          <p:val>
                                            <p:strVal val="#ppt_x"/>
                                          </p:val>
                                        </p:tav>
                                        <p:tav tm="100000">
                                          <p:val>
                                            <p:strVal val="#ppt_x"/>
                                          </p:val>
                                        </p:tav>
                                      </p:tavLst>
                                    </p:anim>
                                    <p:anim calcmode="lin" valueType="num">
                                      <p:cBhvr>
                                        <p:cTn id="107" dur="900" decel="100000" fill="hold"/>
                                        <p:tgtEl>
                                          <p:spTgt spid="28"/>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9" presetClass="entr" presetSubtype="0" decel="100000" fill="hold" grpId="0" nodeType="click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500" fill="hold"/>
                                        <p:tgtEl>
                                          <p:spTgt spid="29"/>
                                        </p:tgtEl>
                                        <p:attrNameLst>
                                          <p:attrName>ppt_w</p:attrName>
                                        </p:attrNameLst>
                                      </p:cBhvr>
                                      <p:tavLst>
                                        <p:tav tm="0">
                                          <p:val>
                                            <p:fltVal val="0"/>
                                          </p:val>
                                        </p:tav>
                                        <p:tav tm="100000">
                                          <p:val>
                                            <p:strVal val="#ppt_w"/>
                                          </p:val>
                                        </p:tav>
                                      </p:tavLst>
                                    </p:anim>
                                    <p:anim calcmode="lin" valueType="num">
                                      <p:cBhvr>
                                        <p:cTn id="114" dur="500" fill="hold"/>
                                        <p:tgtEl>
                                          <p:spTgt spid="29"/>
                                        </p:tgtEl>
                                        <p:attrNameLst>
                                          <p:attrName>ppt_h</p:attrName>
                                        </p:attrNameLst>
                                      </p:cBhvr>
                                      <p:tavLst>
                                        <p:tav tm="0">
                                          <p:val>
                                            <p:fltVal val="0"/>
                                          </p:val>
                                        </p:tav>
                                        <p:tav tm="100000">
                                          <p:val>
                                            <p:strVal val="#ppt_h"/>
                                          </p:val>
                                        </p:tav>
                                      </p:tavLst>
                                    </p:anim>
                                    <p:anim calcmode="lin" valueType="num">
                                      <p:cBhvr>
                                        <p:cTn id="115" dur="500" fill="hold"/>
                                        <p:tgtEl>
                                          <p:spTgt spid="29"/>
                                        </p:tgtEl>
                                        <p:attrNameLst>
                                          <p:attrName>style.rotation</p:attrName>
                                        </p:attrNameLst>
                                      </p:cBhvr>
                                      <p:tavLst>
                                        <p:tav tm="0">
                                          <p:val>
                                            <p:fltVal val="360"/>
                                          </p:val>
                                        </p:tav>
                                        <p:tav tm="100000">
                                          <p:val>
                                            <p:fltVal val="0"/>
                                          </p:val>
                                        </p:tav>
                                      </p:tavLst>
                                    </p:anim>
                                    <p:animEffect transition="in" filter="fade">
                                      <p:cBhvr>
                                        <p:cTn id="116" dur="500"/>
                                        <p:tgtEl>
                                          <p:spTgt spid="29"/>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wipe(down)">
                                      <p:cBhvr>
                                        <p:cTn id="121" dur="500"/>
                                        <p:tgtEl>
                                          <p:spTgt spid="30"/>
                                        </p:tgtEl>
                                      </p:cBhvr>
                                    </p:animEffect>
                                  </p:childTnLst>
                                </p:cTn>
                              </p:par>
                            </p:childTnLst>
                          </p:cTn>
                        </p:par>
                      </p:childTnLst>
                    </p:cTn>
                  </p:par>
                  <p:par>
                    <p:cTn id="122" fill="hold">
                      <p:stCondLst>
                        <p:cond delay="indefinite"/>
                      </p:stCondLst>
                      <p:childTnLst>
                        <p:par>
                          <p:cTn id="123" fill="hold">
                            <p:stCondLst>
                              <p:cond delay="0"/>
                            </p:stCondLst>
                            <p:childTnLst>
                              <p:par>
                                <p:cTn id="124" presetID="18" presetClass="entr" presetSubtype="12"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animEffect transition="in" filter="strips(downLeft)">
                                      <p:cBhvr>
                                        <p:cTn id="126" dur="500"/>
                                        <p:tgtEl>
                                          <p:spTgt spid="25"/>
                                        </p:tgtEl>
                                      </p:cBhvr>
                                    </p:animEffect>
                                  </p:childTnLst>
                                </p:cTn>
                              </p:par>
                              <p:par>
                                <p:cTn id="127" presetID="18" presetClass="entr" presetSubtype="12" fill="hold" grpId="0" nodeType="withEffect">
                                  <p:stCondLst>
                                    <p:cond delay="0"/>
                                  </p:stCondLst>
                                  <p:childTnLst>
                                    <p:set>
                                      <p:cBhvr>
                                        <p:cTn id="128" dur="1" fill="hold">
                                          <p:stCondLst>
                                            <p:cond delay="0"/>
                                          </p:stCondLst>
                                        </p:cTn>
                                        <p:tgtEl>
                                          <p:spTgt spid="21"/>
                                        </p:tgtEl>
                                        <p:attrNameLst>
                                          <p:attrName>style.visibility</p:attrName>
                                        </p:attrNameLst>
                                      </p:cBhvr>
                                      <p:to>
                                        <p:strVal val="visible"/>
                                      </p:to>
                                    </p:set>
                                    <p:animEffect transition="in" filter="strips(downLeft)">
                                      <p:cBhvr>
                                        <p:cTn id="129" dur="500"/>
                                        <p:tgtEl>
                                          <p:spTgt spid="21"/>
                                        </p:tgtEl>
                                      </p:cBhvr>
                                    </p:animEffect>
                                  </p:childTnLst>
                                </p:cTn>
                              </p:par>
                              <p:par>
                                <p:cTn id="130" presetID="18" presetClass="entr" presetSubtype="12" fill="hold" grpId="0" nodeType="withEffect">
                                  <p:stCondLst>
                                    <p:cond delay="0"/>
                                  </p:stCondLst>
                                  <p:childTnLst>
                                    <p:set>
                                      <p:cBhvr>
                                        <p:cTn id="131" dur="1" fill="hold">
                                          <p:stCondLst>
                                            <p:cond delay="0"/>
                                          </p:stCondLst>
                                        </p:cTn>
                                        <p:tgtEl>
                                          <p:spTgt spid="26"/>
                                        </p:tgtEl>
                                        <p:attrNameLst>
                                          <p:attrName>style.visibility</p:attrName>
                                        </p:attrNameLst>
                                      </p:cBhvr>
                                      <p:to>
                                        <p:strVal val="visible"/>
                                      </p:to>
                                    </p:set>
                                    <p:animEffect transition="in" filter="strips(downLeft)">
                                      <p:cBhvr>
                                        <p:cTn id="132" dur="500"/>
                                        <p:tgtEl>
                                          <p:spTgt spid="26"/>
                                        </p:tgtEl>
                                      </p:cBhvr>
                                    </p:animEffect>
                                  </p:childTnLst>
                                </p:cTn>
                              </p:par>
                              <p:par>
                                <p:cTn id="133" presetID="18" presetClass="entr" presetSubtype="12" fill="hold" grpId="0" nodeType="withEffect">
                                  <p:stCondLst>
                                    <p:cond delay="0"/>
                                  </p:stCondLst>
                                  <p:childTnLst>
                                    <p:set>
                                      <p:cBhvr>
                                        <p:cTn id="134" dur="1" fill="hold">
                                          <p:stCondLst>
                                            <p:cond delay="0"/>
                                          </p:stCondLst>
                                        </p:cTn>
                                        <p:tgtEl>
                                          <p:spTgt spid="23"/>
                                        </p:tgtEl>
                                        <p:attrNameLst>
                                          <p:attrName>style.visibility</p:attrName>
                                        </p:attrNameLst>
                                      </p:cBhvr>
                                      <p:to>
                                        <p:strVal val="visible"/>
                                      </p:to>
                                    </p:set>
                                    <p:animEffect transition="in" filter="strips(downLeft)">
                                      <p:cBhvr>
                                        <p:cTn id="13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P spid="16" grpId="0"/>
      <p:bldP spid="18" grpId="0"/>
      <p:bldP spid="19" grpId="0"/>
      <p:bldP spid="20" grpId="0"/>
      <p:bldP spid="21" grpId="0" animBg="1"/>
      <p:bldP spid="22" grpId="0"/>
      <p:bldP spid="23" grpId="0" animBg="1"/>
      <p:bldP spid="24" grpId="0"/>
      <p:bldP spid="25" grpId="0" animBg="1"/>
      <p:bldP spid="26" grpId="0" animBg="1"/>
      <p:bldP spid="27" grpId="0"/>
      <p:bldP spid="28" grpId="0"/>
      <p:bldP spid="29" grpId="0"/>
      <p:bldP spid="30"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038599" y="647700"/>
            <a:ext cx="4038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chemeClr val="tx1"/>
                </a:solidFill>
                <a:latin typeface="NikoshBAN" panose="02000000000000000000" pitchFamily="2" charset="0"/>
                <a:cs typeface="NikoshBAN" panose="02000000000000000000" pitchFamily="2" charset="0"/>
              </a:rPr>
              <a:t>মূল্যায়ন</a:t>
            </a:r>
            <a:endParaRPr lang="en-US" sz="4400" b="1" dirty="0">
              <a:solidFill>
                <a:schemeClr val="tx1"/>
              </a:solidFill>
              <a:latin typeface="NikoshBAN" panose="02000000000000000000" pitchFamily="2" charset="0"/>
              <a:cs typeface="NikoshBAN" panose="02000000000000000000" pitchFamily="2" charset="0"/>
            </a:endParaRPr>
          </a:p>
        </p:txBody>
      </p:sp>
      <p:sp>
        <p:nvSpPr>
          <p:cNvPr id="6" name="TextBox 5"/>
          <p:cNvSpPr txBox="1"/>
          <p:nvPr/>
        </p:nvSpPr>
        <p:spPr>
          <a:xfrm>
            <a:off x="1295400" y="1595735"/>
            <a:ext cx="8839200" cy="523220"/>
          </a:xfrm>
          <a:prstGeom prst="rect">
            <a:avLst/>
          </a:prstGeom>
          <a:noFill/>
        </p:spPr>
        <p:txBody>
          <a:bodyPr wrap="square" rtlCol="0">
            <a:spAutoFit/>
          </a:bodyPr>
          <a:lstStyle/>
          <a:p>
            <a:r>
              <a:rPr lang="bn-IN" sz="2800" b="1" dirty="0">
                <a:solidFill>
                  <a:srgbClr val="00B050"/>
                </a:solidFill>
                <a:latin typeface="NikoshBAN" panose="02000000000000000000" pitchFamily="2" charset="0"/>
                <a:cs typeface="NikoshBAN" panose="02000000000000000000" pitchFamily="2" charset="0"/>
              </a:rPr>
              <a:t>৫</a:t>
            </a:r>
            <a:r>
              <a:rPr lang="bn-IN" sz="2800" b="1" dirty="0" smtClean="0">
                <a:solidFill>
                  <a:srgbClr val="00B050"/>
                </a:solidFill>
                <a:latin typeface="NikoshBAN" panose="02000000000000000000" pitchFamily="2" charset="0"/>
                <a:cs typeface="NikoshBAN" panose="02000000000000000000" pitchFamily="2" charset="0"/>
              </a:rPr>
              <a:t>। ১৯৬৬ সালের ৬ দফা মূলত কীসের দাবি ছিল?  </a:t>
            </a:r>
            <a:endParaRPr lang="en-US" sz="2800" b="1" dirty="0">
              <a:solidFill>
                <a:srgbClr val="00B050"/>
              </a:solidFill>
              <a:latin typeface="NikoshBAN" panose="02000000000000000000" pitchFamily="2" charset="0"/>
              <a:cs typeface="NikoshBAN" panose="02000000000000000000" pitchFamily="2" charset="0"/>
            </a:endParaRPr>
          </a:p>
        </p:txBody>
      </p:sp>
      <p:sp>
        <p:nvSpPr>
          <p:cNvPr id="7" name="TextBox 6"/>
          <p:cNvSpPr txBox="1"/>
          <p:nvPr/>
        </p:nvSpPr>
        <p:spPr>
          <a:xfrm>
            <a:off x="1954634" y="2057400"/>
            <a:ext cx="6899729"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সংসদীয় পদ্ধতির সরকার গঠনের    </a:t>
            </a:r>
            <a:endParaRPr lang="en-US" sz="2400" dirty="0">
              <a:latin typeface="NikoshBAN" panose="02000000000000000000" pitchFamily="2" charset="0"/>
              <a:cs typeface="NikoshBAN" panose="02000000000000000000" pitchFamily="2" charset="0"/>
            </a:endParaRPr>
          </a:p>
        </p:txBody>
      </p:sp>
      <p:sp>
        <p:nvSpPr>
          <p:cNvPr id="8" name="TextBox 7"/>
          <p:cNvSpPr txBox="1"/>
          <p:nvPr/>
        </p:nvSpPr>
        <p:spPr>
          <a:xfrm>
            <a:off x="1981200" y="2510135"/>
            <a:ext cx="4096549"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বৈদেশিক আয়ের ন্যায্য হিস্যা লাভের   </a:t>
            </a:r>
            <a:endParaRPr lang="en-US" sz="2400" dirty="0">
              <a:latin typeface="NikoshBAN" panose="02000000000000000000" pitchFamily="2" charset="0"/>
              <a:cs typeface="NikoshBAN" panose="02000000000000000000" pitchFamily="2" charset="0"/>
            </a:endParaRPr>
          </a:p>
        </p:txBody>
      </p:sp>
      <p:sp>
        <p:nvSpPr>
          <p:cNvPr id="14" name="TextBox 13"/>
          <p:cNvSpPr txBox="1"/>
          <p:nvPr/>
        </p:nvSpPr>
        <p:spPr>
          <a:xfrm>
            <a:off x="1981200" y="2895600"/>
            <a:ext cx="473847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গ) নিজস্ব বাহিনী গঠনের  </a:t>
            </a:r>
            <a:endParaRPr lang="en-US" sz="2400" dirty="0">
              <a:latin typeface="NikoshBAN" panose="02000000000000000000" pitchFamily="2" charset="0"/>
              <a:cs typeface="NikoshBAN" panose="02000000000000000000" pitchFamily="2" charset="0"/>
            </a:endParaRPr>
          </a:p>
        </p:txBody>
      </p:sp>
      <p:sp>
        <p:nvSpPr>
          <p:cNvPr id="16" name="TextBox 15"/>
          <p:cNvSpPr txBox="1"/>
          <p:nvPr/>
        </p:nvSpPr>
        <p:spPr>
          <a:xfrm>
            <a:off x="1295400" y="3805535"/>
            <a:ext cx="9753600" cy="523220"/>
          </a:xfrm>
          <a:prstGeom prst="rect">
            <a:avLst/>
          </a:prstGeom>
          <a:noFill/>
        </p:spPr>
        <p:txBody>
          <a:bodyPr wrap="square" rtlCol="0">
            <a:spAutoFit/>
          </a:bodyPr>
          <a:lstStyle/>
          <a:p>
            <a:r>
              <a:rPr lang="bn-IN" sz="2800" b="1" dirty="0">
                <a:solidFill>
                  <a:srgbClr val="00B050"/>
                </a:solidFill>
                <a:latin typeface="NikoshBAN" panose="02000000000000000000" pitchFamily="2" charset="0"/>
                <a:cs typeface="NikoshBAN" panose="02000000000000000000" pitchFamily="2" charset="0"/>
              </a:rPr>
              <a:t>৬</a:t>
            </a:r>
            <a:r>
              <a:rPr lang="bn-IN" sz="2800" b="1" dirty="0" smtClean="0">
                <a:solidFill>
                  <a:srgbClr val="00B050"/>
                </a:solidFill>
                <a:latin typeface="NikoshBAN" panose="02000000000000000000" pitchFamily="2" charset="0"/>
                <a:cs typeface="NikoshBAN" panose="02000000000000000000" pitchFamily="2" charset="0"/>
              </a:rPr>
              <a:t>। ছয় দফা প্রস্তাবে কর ধার্য করার ক্ষমতা কার নিকট ন্যস্ত করার কথা বলা হয়েছে?  ? </a:t>
            </a:r>
            <a:endParaRPr lang="en-US" sz="2800" b="1" dirty="0">
              <a:solidFill>
                <a:srgbClr val="00B050"/>
              </a:solidFill>
              <a:latin typeface="NikoshBAN" panose="02000000000000000000" pitchFamily="2" charset="0"/>
              <a:cs typeface="NikoshBAN" panose="02000000000000000000" pitchFamily="2" charset="0"/>
            </a:endParaRPr>
          </a:p>
        </p:txBody>
      </p:sp>
      <p:sp>
        <p:nvSpPr>
          <p:cNvPr id="17" name="TextBox 16"/>
          <p:cNvSpPr txBox="1"/>
          <p:nvPr/>
        </p:nvSpPr>
        <p:spPr>
          <a:xfrm>
            <a:off x="1981199" y="3285682"/>
            <a:ext cx="2812146"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18" name="TextBox 17"/>
          <p:cNvSpPr txBox="1"/>
          <p:nvPr/>
        </p:nvSpPr>
        <p:spPr>
          <a:xfrm>
            <a:off x="1981200" y="4262735"/>
            <a:ext cx="2971800"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কেন্দ্রীয় সরকার      </a:t>
            </a:r>
            <a:endParaRPr lang="en-US" sz="2400" dirty="0">
              <a:latin typeface="NikoshBAN" panose="02000000000000000000" pitchFamily="2" charset="0"/>
              <a:cs typeface="NikoshBAN" panose="02000000000000000000" pitchFamily="2" charset="0"/>
            </a:endParaRPr>
          </a:p>
        </p:txBody>
      </p:sp>
      <p:sp>
        <p:nvSpPr>
          <p:cNvPr id="28" name="TextBox 27"/>
          <p:cNvSpPr txBox="1"/>
          <p:nvPr/>
        </p:nvSpPr>
        <p:spPr>
          <a:xfrm>
            <a:off x="1981200" y="4643735"/>
            <a:ext cx="2812145"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কেন্দ্রীয় অর্থমন্ত্রী।  </a:t>
            </a:r>
            <a:endParaRPr lang="en-US" sz="2400" dirty="0">
              <a:latin typeface="NikoshBAN" panose="02000000000000000000" pitchFamily="2" charset="0"/>
              <a:cs typeface="NikoshBAN" panose="02000000000000000000" pitchFamily="2" charset="0"/>
            </a:endParaRPr>
          </a:p>
        </p:txBody>
      </p:sp>
      <p:sp>
        <p:nvSpPr>
          <p:cNvPr id="30" name="TextBox 29"/>
          <p:cNvSpPr txBox="1"/>
          <p:nvPr/>
        </p:nvSpPr>
        <p:spPr>
          <a:xfrm>
            <a:off x="1981199" y="5405735"/>
            <a:ext cx="3091511"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ঘ) জাতীয় রাজস্ব বোর্ড     </a:t>
            </a:r>
            <a:endParaRPr lang="en-US" sz="2400" dirty="0">
              <a:latin typeface="NikoshBAN" panose="02000000000000000000" pitchFamily="2" charset="0"/>
              <a:cs typeface="NikoshBAN" panose="02000000000000000000" pitchFamily="2" charset="0"/>
            </a:endParaRPr>
          </a:p>
        </p:txBody>
      </p:sp>
      <p:sp>
        <p:nvSpPr>
          <p:cNvPr id="31" name="TextBox 30"/>
          <p:cNvSpPr txBox="1"/>
          <p:nvPr/>
        </p:nvSpPr>
        <p:spPr>
          <a:xfrm>
            <a:off x="1981200" y="3276600"/>
            <a:ext cx="473847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ঘ) বাংলার স্বায়ত্তশাসনের    </a:t>
            </a:r>
            <a:endParaRPr lang="en-US" sz="2400" dirty="0">
              <a:latin typeface="NikoshBAN" panose="02000000000000000000" pitchFamily="2" charset="0"/>
              <a:cs typeface="NikoshBAN" panose="02000000000000000000" pitchFamily="2" charset="0"/>
            </a:endParaRPr>
          </a:p>
        </p:txBody>
      </p:sp>
      <p:sp>
        <p:nvSpPr>
          <p:cNvPr id="32" name="TextBox 31"/>
          <p:cNvSpPr txBox="1"/>
          <p:nvPr/>
        </p:nvSpPr>
        <p:spPr>
          <a:xfrm>
            <a:off x="1972073" y="5024735"/>
            <a:ext cx="3065307"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গ) আঞ্চলিক সরকার     </a:t>
            </a:r>
            <a:endParaRPr lang="en-US" sz="2400" dirty="0">
              <a:latin typeface="NikoshBAN" panose="02000000000000000000" pitchFamily="2" charset="0"/>
              <a:cs typeface="NikoshBAN" panose="02000000000000000000" pitchFamily="2" charset="0"/>
            </a:endParaRPr>
          </a:p>
        </p:txBody>
      </p:sp>
      <p:sp>
        <p:nvSpPr>
          <p:cNvPr id="33" name="TextBox 32"/>
          <p:cNvSpPr txBox="1"/>
          <p:nvPr/>
        </p:nvSpPr>
        <p:spPr>
          <a:xfrm>
            <a:off x="1954634" y="5024734"/>
            <a:ext cx="2599927"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39844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
                                        <p:tgtEl>
                                          <p:spTgt spid="6"/>
                                        </p:tgtEl>
                                      </p:cBhvr>
                                    </p:animEffect>
                                    <p:anim calcmode="lin" valueType="num">
                                      <p:cBhvr>
                                        <p:cTn id="15" dur="400" fill="hold"/>
                                        <p:tgtEl>
                                          <p:spTgt spid="6"/>
                                        </p:tgtEl>
                                        <p:attrNameLst>
                                          <p:attrName>ppt_x</p:attrName>
                                        </p:attrNameLst>
                                      </p:cBhvr>
                                      <p:tavLst>
                                        <p:tav tm="0">
                                          <p:val>
                                            <p:strVal val="#ppt_x"/>
                                          </p:val>
                                        </p:tav>
                                        <p:tav tm="100000">
                                          <p:val>
                                            <p:strVal val="#ppt_x"/>
                                          </p:val>
                                        </p:tav>
                                      </p:tavLst>
                                    </p:anim>
                                    <p:anim calcmode="lin" valueType="num">
                                      <p:cBhvr>
                                        <p:cTn id="16" dur="400" fill="hold"/>
                                        <p:tgtEl>
                                          <p:spTgt spid="6"/>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800" decel="100000"/>
                                        <p:tgtEl>
                                          <p:spTgt spid="7"/>
                                        </p:tgtEl>
                                      </p:cBhvr>
                                    </p:animEffect>
                                    <p:anim calcmode="lin" valueType="num">
                                      <p:cBhvr>
                                        <p:cTn id="24" dur="800" decel="100000" fill="hold"/>
                                        <p:tgtEl>
                                          <p:spTgt spid="7"/>
                                        </p:tgtEl>
                                        <p:attrNameLst>
                                          <p:attrName>style.rotation</p:attrName>
                                        </p:attrNameLst>
                                      </p:cBhvr>
                                      <p:tavLst>
                                        <p:tav tm="0">
                                          <p:val>
                                            <p:fltVal val="-90"/>
                                          </p:val>
                                        </p:tav>
                                        <p:tav tm="100000">
                                          <p:val>
                                            <p:fltVal val="0"/>
                                          </p:val>
                                        </p:tav>
                                      </p:tavLst>
                                    </p:anim>
                                    <p:anim calcmode="lin" valueType="num">
                                      <p:cBhvr>
                                        <p:cTn id="25" dur="800" decel="100000" fill="hold"/>
                                        <p:tgtEl>
                                          <p:spTgt spid="7"/>
                                        </p:tgtEl>
                                        <p:attrNameLst>
                                          <p:attrName>ppt_x</p:attrName>
                                        </p:attrNameLst>
                                      </p:cBhvr>
                                      <p:tavLst>
                                        <p:tav tm="0">
                                          <p:val>
                                            <p:strVal val="#ppt_x+0.4"/>
                                          </p:val>
                                        </p:tav>
                                        <p:tav tm="100000">
                                          <p:val>
                                            <p:strVal val="#ppt_x-0.05"/>
                                          </p:val>
                                        </p:tav>
                                      </p:tavLst>
                                    </p:anim>
                                    <p:anim calcmode="lin" valueType="num">
                                      <p:cBhvr>
                                        <p:cTn id="26" dur="800" decel="100000" fill="hold"/>
                                        <p:tgtEl>
                                          <p:spTgt spid="7"/>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800" decel="100000"/>
                                        <p:tgtEl>
                                          <p:spTgt spid="8"/>
                                        </p:tgtEl>
                                      </p:cBhvr>
                                    </p:animEffect>
                                    <p:anim calcmode="lin" valueType="num">
                                      <p:cBhvr>
                                        <p:cTn id="34" dur="800" decel="100000" fill="hold"/>
                                        <p:tgtEl>
                                          <p:spTgt spid="8"/>
                                        </p:tgtEl>
                                        <p:attrNameLst>
                                          <p:attrName>style.rotation</p:attrName>
                                        </p:attrNameLst>
                                      </p:cBhvr>
                                      <p:tavLst>
                                        <p:tav tm="0">
                                          <p:val>
                                            <p:fltVal val="-90"/>
                                          </p:val>
                                        </p:tav>
                                        <p:tav tm="100000">
                                          <p:val>
                                            <p:fltVal val="0"/>
                                          </p:val>
                                        </p:tav>
                                      </p:tavLst>
                                    </p:anim>
                                    <p:anim calcmode="lin" valueType="num">
                                      <p:cBhvr>
                                        <p:cTn id="35" dur="800" decel="100000" fill="hold"/>
                                        <p:tgtEl>
                                          <p:spTgt spid="8"/>
                                        </p:tgtEl>
                                        <p:attrNameLst>
                                          <p:attrName>ppt_x</p:attrName>
                                        </p:attrNameLst>
                                      </p:cBhvr>
                                      <p:tavLst>
                                        <p:tav tm="0">
                                          <p:val>
                                            <p:strVal val="#ppt_x+0.4"/>
                                          </p:val>
                                        </p:tav>
                                        <p:tav tm="100000">
                                          <p:val>
                                            <p:strVal val="#ppt_x-0.05"/>
                                          </p:val>
                                        </p:tav>
                                      </p:tavLst>
                                    </p:anim>
                                    <p:anim calcmode="lin" valueType="num">
                                      <p:cBhvr>
                                        <p:cTn id="36" dur="800" decel="100000" fill="hold"/>
                                        <p:tgtEl>
                                          <p:spTgt spid="8"/>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800" decel="100000"/>
                                        <p:tgtEl>
                                          <p:spTgt spid="14"/>
                                        </p:tgtEl>
                                      </p:cBhvr>
                                    </p:animEffect>
                                    <p:anim calcmode="lin" valueType="num">
                                      <p:cBhvr>
                                        <p:cTn id="44" dur="800" decel="100000" fill="hold"/>
                                        <p:tgtEl>
                                          <p:spTgt spid="14"/>
                                        </p:tgtEl>
                                        <p:attrNameLst>
                                          <p:attrName>style.rotation</p:attrName>
                                        </p:attrNameLst>
                                      </p:cBhvr>
                                      <p:tavLst>
                                        <p:tav tm="0">
                                          <p:val>
                                            <p:fltVal val="-90"/>
                                          </p:val>
                                        </p:tav>
                                        <p:tav tm="100000">
                                          <p:val>
                                            <p:fltVal val="0"/>
                                          </p:val>
                                        </p:tav>
                                      </p:tavLst>
                                    </p:anim>
                                    <p:anim calcmode="lin" valueType="num">
                                      <p:cBhvr>
                                        <p:cTn id="45" dur="800" decel="100000" fill="hold"/>
                                        <p:tgtEl>
                                          <p:spTgt spid="14"/>
                                        </p:tgtEl>
                                        <p:attrNameLst>
                                          <p:attrName>ppt_x</p:attrName>
                                        </p:attrNameLst>
                                      </p:cBhvr>
                                      <p:tavLst>
                                        <p:tav tm="0">
                                          <p:val>
                                            <p:strVal val="#ppt_x+0.4"/>
                                          </p:val>
                                        </p:tav>
                                        <p:tav tm="100000">
                                          <p:val>
                                            <p:strVal val="#ppt_x-0.05"/>
                                          </p:val>
                                        </p:tav>
                                      </p:tavLst>
                                    </p:anim>
                                    <p:anim calcmode="lin" valueType="num">
                                      <p:cBhvr>
                                        <p:cTn id="46" dur="800" decel="100000" fill="hold"/>
                                        <p:tgtEl>
                                          <p:spTgt spid="14"/>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0" presetClass="entr" presetSubtype="0"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800" decel="100000"/>
                                        <p:tgtEl>
                                          <p:spTgt spid="31"/>
                                        </p:tgtEl>
                                      </p:cBhvr>
                                    </p:animEffect>
                                    <p:anim calcmode="lin" valueType="num">
                                      <p:cBhvr>
                                        <p:cTn id="54" dur="800" decel="100000" fill="hold"/>
                                        <p:tgtEl>
                                          <p:spTgt spid="31"/>
                                        </p:tgtEl>
                                        <p:attrNameLst>
                                          <p:attrName>style.rotation</p:attrName>
                                        </p:attrNameLst>
                                      </p:cBhvr>
                                      <p:tavLst>
                                        <p:tav tm="0">
                                          <p:val>
                                            <p:fltVal val="-90"/>
                                          </p:val>
                                        </p:tav>
                                        <p:tav tm="100000">
                                          <p:val>
                                            <p:fltVal val="0"/>
                                          </p:val>
                                        </p:tav>
                                      </p:tavLst>
                                    </p:anim>
                                    <p:anim calcmode="lin" valueType="num">
                                      <p:cBhvr>
                                        <p:cTn id="55" dur="800" decel="100000" fill="hold"/>
                                        <p:tgtEl>
                                          <p:spTgt spid="31"/>
                                        </p:tgtEl>
                                        <p:attrNameLst>
                                          <p:attrName>ppt_x</p:attrName>
                                        </p:attrNameLst>
                                      </p:cBhvr>
                                      <p:tavLst>
                                        <p:tav tm="0">
                                          <p:val>
                                            <p:strVal val="#ppt_x+0.4"/>
                                          </p:val>
                                        </p:tav>
                                        <p:tav tm="100000">
                                          <p:val>
                                            <p:strVal val="#ppt_x-0.05"/>
                                          </p:val>
                                        </p:tav>
                                      </p:tavLst>
                                    </p:anim>
                                    <p:anim calcmode="lin" valueType="num">
                                      <p:cBhvr>
                                        <p:cTn id="56" dur="800" decel="100000" fill="hold"/>
                                        <p:tgtEl>
                                          <p:spTgt spid="31"/>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31"/>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31"/>
                                        </p:tgtEl>
                                        <p:attrNameLst>
                                          <p:attrName>ppt_y</p:attrName>
                                        </p:attrNameLst>
                                      </p:cBhvr>
                                      <p:tavLst>
                                        <p:tav tm="0">
                                          <p:val>
                                            <p:strVal val="#ppt_y+0.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800" decel="100000"/>
                                        <p:tgtEl>
                                          <p:spTgt spid="16"/>
                                        </p:tgtEl>
                                      </p:cBhvr>
                                    </p:animEffect>
                                    <p:anim calcmode="lin" valueType="num">
                                      <p:cBhvr>
                                        <p:cTn id="64" dur="800" decel="100000" fill="hold"/>
                                        <p:tgtEl>
                                          <p:spTgt spid="16"/>
                                        </p:tgtEl>
                                        <p:attrNameLst>
                                          <p:attrName>style.rotation</p:attrName>
                                        </p:attrNameLst>
                                      </p:cBhvr>
                                      <p:tavLst>
                                        <p:tav tm="0">
                                          <p:val>
                                            <p:fltVal val="-90"/>
                                          </p:val>
                                        </p:tav>
                                        <p:tav tm="100000">
                                          <p:val>
                                            <p:fltVal val="0"/>
                                          </p:val>
                                        </p:tav>
                                      </p:tavLst>
                                    </p:anim>
                                    <p:anim calcmode="lin" valueType="num">
                                      <p:cBhvr>
                                        <p:cTn id="65" dur="800" decel="100000" fill="hold"/>
                                        <p:tgtEl>
                                          <p:spTgt spid="16"/>
                                        </p:tgtEl>
                                        <p:attrNameLst>
                                          <p:attrName>ppt_x</p:attrName>
                                        </p:attrNameLst>
                                      </p:cBhvr>
                                      <p:tavLst>
                                        <p:tav tm="0">
                                          <p:val>
                                            <p:strVal val="#ppt_x+0.4"/>
                                          </p:val>
                                        </p:tav>
                                        <p:tav tm="100000">
                                          <p:val>
                                            <p:strVal val="#ppt_x-0.05"/>
                                          </p:val>
                                        </p:tav>
                                      </p:tavLst>
                                    </p:anim>
                                    <p:anim calcmode="lin" valueType="num">
                                      <p:cBhvr>
                                        <p:cTn id="66" dur="800" decel="100000" fill="hold"/>
                                        <p:tgtEl>
                                          <p:spTgt spid="16"/>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0" presetClass="entr"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800" decel="100000"/>
                                        <p:tgtEl>
                                          <p:spTgt spid="18"/>
                                        </p:tgtEl>
                                      </p:cBhvr>
                                    </p:animEffect>
                                    <p:anim calcmode="lin" valueType="num">
                                      <p:cBhvr>
                                        <p:cTn id="74" dur="800" decel="100000" fill="hold"/>
                                        <p:tgtEl>
                                          <p:spTgt spid="18"/>
                                        </p:tgtEl>
                                        <p:attrNameLst>
                                          <p:attrName>style.rotation</p:attrName>
                                        </p:attrNameLst>
                                      </p:cBhvr>
                                      <p:tavLst>
                                        <p:tav tm="0">
                                          <p:val>
                                            <p:fltVal val="-90"/>
                                          </p:val>
                                        </p:tav>
                                        <p:tav tm="100000">
                                          <p:val>
                                            <p:fltVal val="0"/>
                                          </p:val>
                                        </p:tav>
                                      </p:tavLst>
                                    </p:anim>
                                    <p:anim calcmode="lin" valueType="num">
                                      <p:cBhvr>
                                        <p:cTn id="75" dur="800" decel="100000" fill="hold"/>
                                        <p:tgtEl>
                                          <p:spTgt spid="18"/>
                                        </p:tgtEl>
                                        <p:attrNameLst>
                                          <p:attrName>ppt_x</p:attrName>
                                        </p:attrNameLst>
                                      </p:cBhvr>
                                      <p:tavLst>
                                        <p:tav tm="0">
                                          <p:val>
                                            <p:strVal val="#ppt_x+0.4"/>
                                          </p:val>
                                        </p:tav>
                                        <p:tav tm="100000">
                                          <p:val>
                                            <p:strVal val="#ppt_x-0.05"/>
                                          </p:val>
                                        </p:tav>
                                      </p:tavLst>
                                    </p:anim>
                                    <p:anim calcmode="lin" valueType="num">
                                      <p:cBhvr>
                                        <p:cTn id="76" dur="800" decel="100000" fill="hold"/>
                                        <p:tgtEl>
                                          <p:spTgt spid="18"/>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1" presetClass="entr" presetSubtype="0" fill="hold" grpId="0" nodeType="clickEffect">
                                  <p:stCondLst>
                                    <p:cond delay="0"/>
                                  </p:stCondLst>
                                  <p:iterate type="lt">
                                    <p:tmPct val="10000"/>
                                  </p:iterate>
                                  <p:childTnLst>
                                    <p:set>
                                      <p:cBhvr>
                                        <p:cTn id="82" dur="1" fill="hold">
                                          <p:stCondLst>
                                            <p:cond delay="0"/>
                                          </p:stCondLst>
                                        </p:cTn>
                                        <p:tgtEl>
                                          <p:spTgt spid="28"/>
                                        </p:tgtEl>
                                        <p:attrNameLst>
                                          <p:attrName>style.visibility</p:attrName>
                                        </p:attrNameLst>
                                      </p:cBhvr>
                                      <p:to>
                                        <p:strVal val="visible"/>
                                      </p:to>
                                    </p:set>
                                    <p:anim calcmode="lin" valueType="num">
                                      <p:cBhvr>
                                        <p:cTn id="83"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4" dur="500" fill="hold"/>
                                        <p:tgtEl>
                                          <p:spTgt spid="28"/>
                                        </p:tgtEl>
                                        <p:attrNameLst>
                                          <p:attrName>ppt_y</p:attrName>
                                        </p:attrNameLst>
                                      </p:cBhvr>
                                      <p:tavLst>
                                        <p:tav tm="0">
                                          <p:val>
                                            <p:strVal val="#ppt_y"/>
                                          </p:val>
                                        </p:tav>
                                        <p:tav tm="100000">
                                          <p:val>
                                            <p:strVal val="#ppt_y"/>
                                          </p:val>
                                        </p:tav>
                                      </p:tavLst>
                                    </p:anim>
                                    <p:anim calcmode="lin" valueType="num">
                                      <p:cBhvr>
                                        <p:cTn id="85"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86"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87" dur="500" tmFilter="0,0; .5, 1; 1, 1"/>
                                        <p:tgtEl>
                                          <p:spTgt spid="28"/>
                                        </p:tgtEl>
                                      </p:cBhvr>
                                    </p:animEffect>
                                  </p:childTnLst>
                                </p:cTn>
                              </p:par>
                            </p:childTnLst>
                          </p:cTn>
                        </p:par>
                      </p:childTnLst>
                    </p:cTn>
                  </p:par>
                  <p:par>
                    <p:cTn id="88" fill="hold">
                      <p:stCondLst>
                        <p:cond delay="indefinite"/>
                      </p:stCondLst>
                      <p:childTnLst>
                        <p:par>
                          <p:cTn id="89" fill="hold">
                            <p:stCondLst>
                              <p:cond delay="0"/>
                            </p:stCondLst>
                            <p:childTnLst>
                              <p:par>
                                <p:cTn id="90" presetID="30" presetClass="entr" presetSubtype="0" fill="hold" grpId="0" nodeType="click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fade">
                                      <p:cBhvr>
                                        <p:cTn id="92" dur="800" decel="100000"/>
                                        <p:tgtEl>
                                          <p:spTgt spid="32"/>
                                        </p:tgtEl>
                                      </p:cBhvr>
                                    </p:animEffect>
                                    <p:anim calcmode="lin" valueType="num">
                                      <p:cBhvr>
                                        <p:cTn id="93" dur="800" decel="100000" fill="hold"/>
                                        <p:tgtEl>
                                          <p:spTgt spid="32"/>
                                        </p:tgtEl>
                                        <p:attrNameLst>
                                          <p:attrName>style.rotation</p:attrName>
                                        </p:attrNameLst>
                                      </p:cBhvr>
                                      <p:tavLst>
                                        <p:tav tm="0">
                                          <p:val>
                                            <p:fltVal val="-90"/>
                                          </p:val>
                                        </p:tav>
                                        <p:tav tm="100000">
                                          <p:val>
                                            <p:fltVal val="0"/>
                                          </p:val>
                                        </p:tav>
                                      </p:tavLst>
                                    </p:anim>
                                    <p:anim calcmode="lin" valueType="num">
                                      <p:cBhvr>
                                        <p:cTn id="94" dur="800" decel="100000" fill="hold"/>
                                        <p:tgtEl>
                                          <p:spTgt spid="32"/>
                                        </p:tgtEl>
                                        <p:attrNameLst>
                                          <p:attrName>ppt_x</p:attrName>
                                        </p:attrNameLst>
                                      </p:cBhvr>
                                      <p:tavLst>
                                        <p:tav tm="0">
                                          <p:val>
                                            <p:strVal val="#ppt_x+0.4"/>
                                          </p:val>
                                        </p:tav>
                                        <p:tav tm="100000">
                                          <p:val>
                                            <p:strVal val="#ppt_x-0.05"/>
                                          </p:val>
                                        </p:tav>
                                      </p:tavLst>
                                    </p:anim>
                                    <p:anim calcmode="lin" valueType="num">
                                      <p:cBhvr>
                                        <p:cTn id="95" dur="800" decel="100000" fill="hold"/>
                                        <p:tgtEl>
                                          <p:spTgt spid="32"/>
                                        </p:tgtEl>
                                        <p:attrNameLst>
                                          <p:attrName>ppt_y</p:attrName>
                                        </p:attrNameLst>
                                      </p:cBhvr>
                                      <p:tavLst>
                                        <p:tav tm="0">
                                          <p:val>
                                            <p:strVal val="#ppt_y-0.4"/>
                                          </p:val>
                                        </p:tav>
                                        <p:tav tm="100000">
                                          <p:val>
                                            <p:strVal val="#ppt_y+0.1"/>
                                          </p:val>
                                        </p:tav>
                                      </p:tavLst>
                                    </p:anim>
                                    <p:anim calcmode="lin" valueType="num">
                                      <p:cBhvr>
                                        <p:cTn id="96" dur="200" accel="100000" fill="hold">
                                          <p:stCondLst>
                                            <p:cond delay="800"/>
                                          </p:stCondLst>
                                        </p:cTn>
                                        <p:tgtEl>
                                          <p:spTgt spid="32"/>
                                        </p:tgtEl>
                                        <p:attrNameLst>
                                          <p:attrName>ppt_x</p:attrName>
                                        </p:attrNameLst>
                                      </p:cBhvr>
                                      <p:tavLst>
                                        <p:tav tm="0">
                                          <p:val>
                                            <p:strVal val="#ppt_x-0.05"/>
                                          </p:val>
                                        </p:tav>
                                        <p:tav tm="100000">
                                          <p:val>
                                            <p:strVal val="#ppt_x"/>
                                          </p:val>
                                        </p:tav>
                                      </p:tavLst>
                                    </p:anim>
                                    <p:anim calcmode="lin" valueType="num">
                                      <p:cBhvr>
                                        <p:cTn id="97" dur="200" accel="100000" fill="hold">
                                          <p:stCondLst>
                                            <p:cond delay="800"/>
                                          </p:stCondLst>
                                        </p:cTn>
                                        <p:tgtEl>
                                          <p:spTgt spid="32"/>
                                        </p:tgtEl>
                                        <p:attrNameLst>
                                          <p:attrName>ppt_y</p:attrName>
                                        </p:attrNameLst>
                                      </p:cBhvr>
                                      <p:tavLst>
                                        <p:tav tm="0">
                                          <p:val>
                                            <p:strVal val="#ppt_y+0.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37"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fade">
                                      <p:cBhvr>
                                        <p:cTn id="102" dur="1000"/>
                                        <p:tgtEl>
                                          <p:spTgt spid="30"/>
                                        </p:tgtEl>
                                      </p:cBhvr>
                                    </p:animEffect>
                                    <p:anim calcmode="lin" valueType="num">
                                      <p:cBhvr>
                                        <p:cTn id="103" dur="1000" fill="hold"/>
                                        <p:tgtEl>
                                          <p:spTgt spid="30"/>
                                        </p:tgtEl>
                                        <p:attrNameLst>
                                          <p:attrName>ppt_x</p:attrName>
                                        </p:attrNameLst>
                                      </p:cBhvr>
                                      <p:tavLst>
                                        <p:tav tm="0">
                                          <p:val>
                                            <p:strVal val="#ppt_x"/>
                                          </p:val>
                                        </p:tav>
                                        <p:tav tm="100000">
                                          <p:val>
                                            <p:strVal val="#ppt_x"/>
                                          </p:val>
                                        </p:tav>
                                      </p:tavLst>
                                    </p:anim>
                                    <p:anim calcmode="lin" valueType="num">
                                      <p:cBhvr>
                                        <p:cTn id="104" dur="900" decel="100000" fill="hold"/>
                                        <p:tgtEl>
                                          <p:spTgt spid="30"/>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33"/>
                                        </p:tgtEl>
                                        <p:attrNameLst>
                                          <p:attrName>style.visibility</p:attrName>
                                        </p:attrNameLst>
                                      </p:cBhvr>
                                      <p:to>
                                        <p:strVal val="visible"/>
                                      </p:to>
                                    </p:set>
                                    <p:animEffect transition="in" filter="wipe(down)">
                                      <p:cBhvr>
                                        <p:cTn id="110" dur="500"/>
                                        <p:tgtEl>
                                          <p:spTgt spid="33"/>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17"/>
                                        </p:tgtEl>
                                        <p:attrNameLst>
                                          <p:attrName>style.visibility</p:attrName>
                                        </p:attrNameLst>
                                      </p:cBhvr>
                                      <p:to>
                                        <p:strVal val="visible"/>
                                      </p:to>
                                    </p:set>
                                    <p:animEffect transition="in" filter="wipe(down)">
                                      <p:cBhvr>
                                        <p:cTn id="1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4" grpId="0"/>
      <p:bldP spid="16" grpId="0"/>
      <p:bldP spid="17" grpId="0" animBg="1"/>
      <p:bldP spid="18" grpId="0"/>
      <p:bldP spid="28" grpId="0"/>
      <p:bldP spid="30" grpId="0"/>
      <p:bldP spid="31" grpId="0"/>
      <p:bldP spid="32" grpId="0"/>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gr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6539" t="7768" r="5178" b="6777"/>
          <a:stretch/>
        </p:blipFill>
        <p:spPr>
          <a:xfrm>
            <a:off x="1752599" y="900786"/>
            <a:ext cx="8610600" cy="5216894"/>
          </a:xfrm>
          <a:prstGeom prst="rect">
            <a:avLst/>
          </a:prstGeom>
        </p:spPr>
      </p:pic>
      <p:sp>
        <p:nvSpPr>
          <p:cNvPr id="12" name="Rectangle 11"/>
          <p:cNvSpPr/>
          <p:nvPr/>
        </p:nvSpPr>
        <p:spPr>
          <a:xfrm>
            <a:off x="2209800" y="990600"/>
            <a:ext cx="3048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u="sng"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শিক্ষক পরিচিতি</a:t>
            </a:r>
            <a:endParaRPr lang="en-US" sz="3200" b="1" u="sng"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3" name="Rectangle 12"/>
          <p:cNvSpPr/>
          <p:nvPr/>
        </p:nvSpPr>
        <p:spPr>
          <a:xfrm>
            <a:off x="6705600" y="990600"/>
            <a:ext cx="3048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u="sng"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 পরিচিতি</a:t>
            </a:r>
            <a:endParaRPr lang="en-US" sz="3200" b="1" u="sng"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4" name="TextBox 13"/>
          <p:cNvSpPr txBox="1"/>
          <p:nvPr/>
        </p:nvSpPr>
        <p:spPr>
          <a:xfrm>
            <a:off x="1943100" y="3186068"/>
            <a:ext cx="3581400" cy="646331"/>
          </a:xfrm>
          <a:prstGeom prst="rect">
            <a:avLst/>
          </a:prstGeom>
          <a:noFill/>
        </p:spPr>
        <p:txBody>
          <a:bodyPr wrap="square" rtlCol="0">
            <a:spAutoFit/>
          </a:bodyPr>
          <a:lstStyle/>
          <a:p>
            <a:pPr marL="457200" indent="-457200">
              <a:buFont typeface="Wingdings" panose="05000000000000000000" pitchFamily="2" charset="2"/>
              <a:buChar char="v"/>
            </a:pPr>
            <a:r>
              <a:rPr lang="bn-IN" sz="3600" b="1" dirty="0" smtClean="0">
                <a:latin typeface="NikoshBAN" panose="02000000000000000000" pitchFamily="2" charset="0"/>
                <a:cs typeface="NikoshBAN" panose="02000000000000000000" pitchFamily="2" charset="0"/>
              </a:rPr>
              <a:t>মোঃ গোলাম কাহ্‌হার </a:t>
            </a:r>
          </a:p>
        </p:txBody>
      </p:sp>
      <p:sp>
        <p:nvSpPr>
          <p:cNvPr id="15" name="TextBox 14"/>
          <p:cNvSpPr txBox="1"/>
          <p:nvPr/>
        </p:nvSpPr>
        <p:spPr>
          <a:xfrm>
            <a:off x="2309124" y="3739103"/>
            <a:ext cx="3253476"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সহকারী শিক্ষক (আইসিটি)  </a:t>
            </a:r>
          </a:p>
        </p:txBody>
      </p:sp>
      <p:sp>
        <p:nvSpPr>
          <p:cNvPr id="16" name="TextBox 15"/>
          <p:cNvSpPr txBox="1"/>
          <p:nvPr/>
        </p:nvSpPr>
        <p:spPr>
          <a:xfrm>
            <a:off x="2701686" y="4173494"/>
            <a:ext cx="2468352"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বাইছারা উচ্চ বিদ্যালয়।  </a:t>
            </a:r>
          </a:p>
        </p:txBody>
      </p:sp>
      <p:sp>
        <p:nvSpPr>
          <p:cNvPr id="17" name="TextBox 16"/>
          <p:cNvSpPr txBox="1"/>
          <p:nvPr/>
        </p:nvSpPr>
        <p:spPr>
          <a:xfrm>
            <a:off x="3072173" y="4561820"/>
            <a:ext cx="1482485" cy="400110"/>
          </a:xfrm>
          <a:prstGeom prst="rect">
            <a:avLst/>
          </a:prstGeom>
          <a:noFill/>
        </p:spPr>
        <p:txBody>
          <a:bodyPr wrap="square" rtlCol="0">
            <a:spAutoFit/>
          </a:bodyPr>
          <a:lstStyle/>
          <a:p>
            <a:r>
              <a:rPr lang="bn-IN" sz="2000" dirty="0" smtClean="0">
                <a:latin typeface="NikoshBAN" panose="02000000000000000000" pitchFamily="2" charset="0"/>
                <a:cs typeface="NikoshBAN" panose="02000000000000000000" pitchFamily="2" charset="0"/>
              </a:rPr>
              <a:t>কচুয়া, চাঁদপুর।  </a:t>
            </a:r>
          </a:p>
        </p:txBody>
      </p:sp>
      <p:sp>
        <p:nvSpPr>
          <p:cNvPr id="19" name="TextBox 18"/>
          <p:cNvSpPr txBox="1"/>
          <p:nvPr/>
        </p:nvSpPr>
        <p:spPr>
          <a:xfrm>
            <a:off x="2499624" y="4881073"/>
            <a:ext cx="2468352"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হ্যালো- ০১৮১২৯৪৯৪৯২  </a:t>
            </a:r>
          </a:p>
        </p:txBody>
      </p:sp>
      <p:sp>
        <p:nvSpPr>
          <p:cNvPr id="20" name="TextBox 19"/>
          <p:cNvSpPr txBox="1"/>
          <p:nvPr/>
        </p:nvSpPr>
        <p:spPr>
          <a:xfrm>
            <a:off x="2057400" y="5241899"/>
            <a:ext cx="4114801" cy="461665"/>
          </a:xfrm>
          <a:prstGeom prst="rect">
            <a:avLst/>
          </a:prstGeom>
          <a:noFill/>
        </p:spPr>
        <p:txBody>
          <a:bodyPr wrap="square" rtlCol="0">
            <a:spAutoFit/>
          </a:bodyPr>
          <a:lstStyle/>
          <a:p>
            <a:r>
              <a:rPr lang="bn-IN" dirty="0" smtClean="0">
                <a:latin typeface="Times New Roman" panose="02020603050405020304" pitchFamily="18" charset="0"/>
                <a:cs typeface="NikoshBAN" panose="02000000000000000000" pitchFamily="2" charset="0"/>
              </a:rPr>
              <a:t>ই-মেইলঃ</a:t>
            </a:r>
            <a:r>
              <a:rPr lang="bn-IN" sz="2400" dirty="0" smtClean="0">
                <a:latin typeface="Times New Roman" panose="02020603050405020304" pitchFamily="18" charset="0"/>
                <a:cs typeface="NikoshBAN" panose="02000000000000000000" pitchFamily="2" charset="0"/>
              </a:rPr>
              <a:t> </a:t>
            </a:r>
            <a:r>
              <a:rPr lang="en-US" sz="1600" dirty="0" smtClean="0">
                <a:latin typeface="Times New Roman" panose="02020603050405020304" pitchFamily="18" charset="0"/>
                <a:cs typeface="NikoshBAN" panose="02000000000000000000" pitchFamily="2" charset="0"/>
              </a:rPr>
              <a:t>golamkahhar16@gmail.com</a:t>
            </a:r>
            <a:r>
              <a:rPr lang="bn-IN" sz="2400" dirty="0" smtClean="0">
                <a:latin typeface="Times New Roman" panose="02020603050405020304" pitchFamily="18" charset="0"/>
                <a:cs typeface="NikoshBAN" panose="02000000000000000000" pitchFamily="2" charset="0"/>
              </a:rPr>
              <a:t>  </a:t>
            </a: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6171" y="1447800"/>
            <a:ext cx="1735258" cy="1738268"/>
          </a:xfrm>
          <a:prstGeom prst="rect">
            <a:avLst/>
          </a:prstGeom>
        </p:spPr>
      </p:pic>
      <p:sp>
        <p:nvSpPr>
          <p:cNvPr id="25" name="Rectangle 24"/>
          <p:cNvSpPr/>
          <p:nvPr/>
        </p:nvSpPr>
        <p:spPr>
          <a:xfrm>
            <a:off x="6477000" y="3242533"/>
            <a:ext cx="32385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chemeClr val="tx1"/>
                </a:solidFill>
                <a:latin typeface="NikoshBAN" panose="02000000000000000000" pitchFamily="2" charset="0"/>
                <a:cs typeface="NikoshBAN" panose="02000000000000000000" pitchFamily="2" charset="0"/>
              </a:rPr>
              <a:t>শ্রেণি</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সপ্তম</a:t>
            </a:r>
            <a:r>
              <a:rPr lang="en-US" sz="3200" b="1" dirty="0" smtClean="0">
                <a:solidFill>
                  <a:schemeClr val="tx1"/>
                </a:solidFill>
                <a:latin typeface="NikoshBAN" panose="02000000000000000000" pitchFamily="2" charset="0"/>
                <a:cs typeface="NikoshBAN" panose="02000000000000000000" pitchFamily="2" charset="0"/>
              </a:rPr>
              <a:t> </a:t>
            </a:r>
            <a:endParaRPr lang="en-US" sz="3200" b="1" dirty="0">
              <a:solidFill>
                <a:schemeClr val="tx1"/>
              </a:solidFill>
              <a:latin typeface="NikoshBAN" panose="02000000000000000000" pitchFamily="2" charset="0"/>
              <a:cs typeface="NikoshBAN" panose="02000000000000000000" pitchFamily="2" charset="0"/>
            </a:endParaRPr>
          </a:p>
        </p:txBody>
      </p:sp>
      <p:sp>
        <p:nvSpPr>
          <p:cNvPr id="27" name="TextBox 26"/>
          <p:cNvSpPr txBox="1"/>
          <p:nvPr/>
        </p:nvSpPr>
        <p:spPr>
          <a:xfrm>
            <a:off x="6339362" y="3687176"/>
            <a:ext cx="3811706"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বিষয়: বাংলাদেশ ও বিশ্বপরিচয়।</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7315200" y="4038600"/>
            <a:ext cx="1899219" cy="523220"/>
          </a:xfrm>
          <a:prstGeom prst="rect">
            <a:avLst/>
          </a:prstGeom>
          <a:noFill/>
        </p:spPr>
        <p:txBody>
          <a:bodyPr wrap="square" rtlCol="0">
            <a:spAutoFit/>
          </a:bodyPr>
          <a:lstStyle/>
          <a:p>
            <a:r>
              <a:rPr lang="bn-IN" sz="2800" b="1" dirty="0" smtClean="0">
                <a:solidFill>
                  <a:srgbClr val="00B050"/>
                </a:solidFill>
                <a:latin typeface="NikoshBAN" panose="02000000000000000000" pitchFamily="2" charset="0"/>
                <a:cs typeface="NikoshBAN" panose="02000000000000000000" pitchFamily="2" charset="0"/>
              </a:rPr>
              <a:t>অধ্যায়</a:t>
            </a:r>
            <a:r>
              <a:rPr lang="en-US" sz="2800" b="1" dirty="0" smtClean="0">
                <a:solidFill>
                  <a:srgbClr val="00B050"/>
                </a:solidFill>
                <a:latin typeface="NikoshBAN" panose="02000000000000000000" pitchFamily="2" charset="0"/>
                <a:cs typeface="NikoshBAN" panose="02000000000000000000" pitchFamily="2" charset="0"/>
              </a:rPr>
              <a:t>: </a:t>
            </a:r>
            <a:r>
              <a:rPr lang="en-US" sz="2800" b="1" dirty="0" err="1" smtClean="0">
                <a:solidFill>
                  <a:srgbClr val="00B050"/>
                </a:solidFill>
                <a:latin typeface="NikoshBAN" panose="02000000000000000000" pitchFamily="2" charset="0"/>
                <a:cs typeface="NikoshBAN" panose="02000000000000000000" pitchFamily="2" charset="0"/>
              </a:rPr>
              <a:t>প্রথম</a:t>
            </a:r>
            <a:r>
              <a:rPr lang="en-US" sz="2800" b="1" dirty="0" smtClean="0">
                <a:solidFill>
                  <a:srgbClr val="00B050"/>
                </a:solidFill>
                <a:latin typeface="NikoshBAN" panose="02000000000000000000" pitchFamily="2" charset="0"/>
                <a:cs typeface="NikoshBAN" panose="02000000000000000000" pitchFamily="2" charset="0"/>
              </a:rPr>
              <a:t> </a:t>
            </a:r>
            <a:endParaRPr lang="en-US" sz="2800" b="1" dirty="0">
              <a:solidFill>
                <a:srgbClr val="00B050"/>
              </a:solidFill>
              <a:latin typeface="NikoshBAN" panose="02000000000000000000" pitchFamily="2" charset="0"/>
              <a:cs typeface="NikoshBAN" panose="02000000000000000000" pitchFamily="2" charset="0"/>
            </a:endParaRPr>
          </a:p>
        </p:txBody>
      </p:sp>
      <p:sp>
        <p:nvSpPr>
          <p:cNvPr id="18" name="TextBox 17"/>
          <p:cNvSpPr txBox="1"/>
          <p:nvPr/>
        </p:nvSpPr>
        <p:spPr>
          <a:xfrm>
            <a:off x="6396941" y="4419600"/>
            <a:ext cx="3588888"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পাঠ: বাংলাদেশের স্বাধীনতা সংগ্রাম। </a:t>
            </a:r>
          </a:p>
        </p:txBody>
      </p:sp>
      <p:sp>
        <p:nvSpPr>
          <p:cNvPr id="22" name="TextBox 21"/>
          <p:cNvSpPr txBox="1"/>
          <p:nvPr/>
        </p:nvSpPr>
        <p:spPr>
          <a:xfrm>
            <a:off x="7235141" y="4796135"/>
            <a:ext cx="1908859"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সময়: ৫০ মিনিট </a:t>
            </a:r>
          </a:p>
        </p:txBody>
      </p:sp>
      <p:sp>
        <p:nvSpPr>
          <p:cNvPr id="26" name="TextBox 25"/>
          <p:cNvSpPr txBox="1"/>
          <p:nvPr/>
        </p:nvSpPr>
        <p:spPr>
          <a:xfrm>
            <a:off x="6858000" y="5181972"/>
            <a:ext cx="2992127"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তারিখ: ১</a:t>
            </a:r>
            <a:r>
              <a:rPr lang="en-US" sz="2400" dirty="0" smtClean="0">
                <a:latin typeface="NikoshBAN" panose="02000000000000000000" pitchFamily="2" charset="0"/>
                <a:cs typeface="NikoshBAN" panose="02000000000000000000" pitchFamily="2" charset="0"/>
              </a:rPr>
              <a:t>6</a:t>
            </a:r>
            <a:r>
              <a:rPr lang="bn-IN" sz="2400" dirty="0" smtClean="0">
                <a:latin typeface="NikoshBAN" panose="02000000000000000000" pitchFamily="2" charset="0"/>
                <a:cs typeface="NikoshBAN" panose="02000000000000000000" pitchFamily="2" charset="0"/>
              </a:rPr>
              <a:t>-০২-২০২০ খ্রি.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7600" y="1464343"/>
            <a:ext cx="1517655" cy="1761646"/>
          </a:xfrm>
          <a:prstGeom prst="rect">
            <a:avLst/>
          </a:prstGeom>
        </p:spPr>
      </p:pic>
    </p:spTree>
    <p:extLst>
      <p:ext uri="{BB962C8B-B14F-4D97-AF65-F5344CB8AC3E}">
        <p14:creationId xmlns:p14="http://schemas.microsoft.com/office/powerpoint/2010/main" val="4085423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upRigh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Scale>
                                      <p:cBhvr>
                                        <p:cTn id="1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1"/>
                                        </p:tgtEl>
                                        <p:attrNameLst>
                                          <p:attrName>ppt_x</p:attrName>
                                          <p:attrName>ppt_y</p:attrName>
                                        </p:attrNameLst>
                                      </p:cBhvr>
                                    </p:animMotion>
                                    <p:animEffect transition="in" filter="fade">
                                      <p:cBhvr>
                                        <p:cTn id="19" dur="10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52"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Scale>
                                      <p:cBhvr>
                                        <p:cTn id="2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5"/>
                                        </p:tgtEl>
                                        <p:attrNameLst>
                                          <p:attrName>ppt_x</p:attrName>
                                          <p:attrName>ppt_y</p:attrName>
                                        </p:attrNameLst>
                                      </p:cBhvr>
                                    </p:animMotion>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edge">
                                      <p:cBhvr>
                                        <p:cTn id="31" dur="2000"/>
                                        <p:tgtEl>
                                          <p:spTgt spid="14"/>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edge">
                                      <p:cBhvr>
                                        <p:cTn id="34" dur="2000"/>
                                        <p:tgtEl>
                                          <p:spTgt spid="15"/>
                                        </p:tgtEl>
                                      </p:cBhvr>
                                    </p:animEffect>
                                  </p:childTnLst>
                                </p:cTn>
                              </p:par>
                              <p:par>
                                <p:cTn id="35" presetID="2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edge">
                                      <p:cBhvr>
                                        <p:cTn id="37" dur="2000"/>
                                        <p:tgtEl>
                                          <p:spTgt spid="16"/>
                                        </p:tgtEl>
                                      </p:cBhvr>
                                    </p:animEffect>
                                  </p:childTnLst>
                                </p:cTn>
                              </p:par>
                              <p:par>
                                <p:cTn id="38" presetID="2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edge">
                                      <p:cBhvr>
                                        <p:cTn id="40" dur="2000"/>
                                        <p:tgtEl>
                                          <p:spTgt spid="17"/>
                                        </p:tgtEl>
                                      </p:cBhvr>
                                    </p:animEffect>
                                  </p:childTnLst>
                                </p:cTn>
                              </p:par>
                              <p:par>
                                <p:cTn id="41" presetID="2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edge">
                                      <p:cBhvr>
                                        <p:cTn id="43" dur="2000"/>
                                        <p:tgtEl>
                                          <p:spTgt spid="19"/>
                                        </p:tgtEl>
                                      </p:cBhvr>
                                    </p:animEffect>
                                  </p:childTnLst>
                                </p:cTn>
                              </p:par>
                              <p:par>
                                <p:cTn id="44" presetID="2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edge">
                                      <p:cBhvr>
                                        <p:cTn id="46" dur="20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p:cTn id="71" dur="500" fill="hold"/>
                                        <p:tgtEl>
                                          <p:spTgt spid="26"/>
                                        </p:tgtEl>
                                        <p:attrNameLst>
                                          <p:attrName>ppt_w</p:attrName>
                                        </p:attrNameLst>
                                      </p:cBhvr>
                                      <p:tavLst>
                                        <p:tav tm="0">
                                          <p:val>
                                            <p:fltVal val="0"/>
                                          </p:val>
                                        </p:tav>
                                        <p:tav tm="100000">
                                          <p:val>
                                            <p:strVal val="#ppt_w"/>
                                          </p:val>
                                        </p:tav>
                                      </p:tavLst>
                                    </p:anim>
                                    <p:anim calcmode="lin" valueType="num">
                                      <p:cBhvr>
                                        <p:cTn id="72" dur="500" fill="hold"/>
                                        <p:tgtEl>
                                          <p:spTgt spid="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9" grpId="0"/>
      <p:bldP spid="20" grpId="0"/>
      <p:bldP spid="25" grpId="0"/>
      <p:bldP spid="27" grpId="0"/>
      <p:bldP spid="28" grpId="0"/>
      <p:bldP spid="18" grpId="0"/>
      <p:bldP spid="22"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648198" y="762000"/>
            <a:ext cx="2819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বাড়ির কাজ </a:t>
            </a:r>
            <a:endParaRPr lang="en-US" sz="44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6" name="Rectangle 5"/>
          <p:cNvSpPr/>
          <p:nvPr/>
        </p:nvSpPr>
        <p:spPr>
          <a:xfrm>
            <a:off x="1028699" y="4953000"/>
            <a:ext cx="10058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স্বাধীনতা আন্দোলনে ছয় দফার কী ভূমিকা ছিল তা নিয়ে একটি প্রতিবেদন লিখে আনবে ?   </a:t>
            </a:r>
            <a:endParaRPr lang="en-US" sz="2800" b="1" dirty="0">
              <a:solidFill>
                <a:schemeClr val="tx1"/>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5458" y="1485900"/>
            <a:ext cx="4764881" cy="3419475"/>
          </a:xfrm>
          <a:prstGeom prst="ellipse">
            <a:avLst/>
          </a:prstGeom>
          <a:ln>
            <a:noFill/>
          </a:ln>
          <a:effectLst>
            <a:softEdge rad="112500"/>
          </a:effectLst>
        </p:spPr>
      </p:pic>
    </p:spTree>
    <p:extLst>
      <p:ext uri="{BB962C8B-B14F-4D97-AF65-F5344CB8AC3E}">
        <p14:creationId xmlns:p14="http://schemas.microsoft.com/office/powerpoint/2010/main" val="1621305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out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1066799" y="647700"/>
            <a:ext cx="9982200" cy="2819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3800" b="1" dirty="0"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ধন্যবাদ সবাইকে </a:t>
            </a:r>
            <a:endParaRPr lang="en-US" sz="138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980767">
            <a:off x="3994180" y="2490968"/>
            <a:ext cx="4127439" cy="3792305"/>
          </a:xfrm>
          <a:prstGeom prst="ellipse">
            <a:avLst/>
          </a:prstGeom>
          <a:ln>
            <a:noFill/>
          </a:ln>
          <a:effectLst>
            <a:softEdge rad="112500"/>
          </a:effectLst>
        </p:spPr>
      </p:pic>
    </p:spTree>
    <p:extLst>
      <p:ext uri="{BB962C8B-B14F-4D97-AF65-F5344CB8AC3E}">
        <p14:creationId xmlns:p14="http://schemas.microsoft.com/office/powerpoint/2010/main" val="3401395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anose="02000000000000000000" pitchFamily="2" charset="0"/>
                <a:cs typeface="NikoshBAN" panose="02000000000000000000" pitchFamily="2" charset="0"/>
              </a:endParaRPr>
            </a:p>
          </p:txBody>
        </p:sp>
      </p:grpSp>
      <p:sp>
        <p:nvSpPr>
          <p:cNvPr id="7" name="Rectangle 6"/>
          <p:cNvSpPr/>
          <p:nvPr/>
        </p:nvSpPr>
        <p:spPr>
          <a:xfrm>
            <a:off x="4267199" y="762000"/>
            <a:ext cx="3581400" cy="476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u="sng"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এসো ছবিগুলো লক্ষ্য করি  </a:t>
            </a:r>
            <a:endParaRPr lang="en-US" sz="3200" b="1" u="sng"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856" y="1610029"/>
            <a:ext cx="5081944" cy="3926717"/>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6629" y="1610028"/>
            <a:ext cx="4910507" cy="3926718"/>
          </a:xfrm>
          <a:prstGeom prst="rect">
            <a:avLst/>
          </a:prstGeom>
        </p:spPr>
      </p:pic>
    </p:spTree>
    <p:extLst>
      <p:ext uri="{BB962C8B-B14F-4D97-AF65-F5344CB8AC3E}">
        <p14:creationId xmlns:p14="http://schemas.microsoft.com/office/powerpoint/2010/main" val="941744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3"/>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heckerboard(across)">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1"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5065614" y="843290"/>
            <a:ext cx="2228620" cy="523220"/>
          </a:xfrm>
          <a:prstGeom prst="rect">
            <a:avLst/>
          </a:prstGeom>
          <a:noFill/>
        </p:spPr>
        <p:txBody>
          <a:bodyPr wrap="square" rtlCol="0">
            <a:spAutoFit/>
          </a:bodyPr>
          <a:lstStyle/>
          <a:p>
            <a:r>
              <a:rPr lang="bn-IN" sz="2800" b="1" u="sng" dirty="0" smtClean="0">
                <a:latin typeface="NikoshBAN" panose="02000000000000000000" pitchFamily="2" charset="0"/>
                <a:cs typeface="NikoshBAN" panose="02000000000000000000" pitchFamily="2" charset="0"/>
              </a:rPr>
              <a:t>১৯৭১ সালের চিত্র   </a:t>
            </a:r>
            <a:endParaRPr lang="en-US" sz="2800" b="1" u="sng" dirty="0">
              <a:latin typeface="NikoshBAN" panose="02000000000000000000" pitchFamily="2" charset="0"/>
              <a:cs typeface="NikoshBAN" panose="02000000000000000000" pitchFamily="2"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28" y="1752600"/>
            <a:ext cx="5374371" cy="399929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9924" y="1752600"/>
            <a:ext cx="5250076" cy="3999291"/>
          </a:xfrm>
          <a:prstGeom prst="rect">
            <a:avLst/>
          </a:prstGeom>
        </p:spPr>
      </p:pic>
    </p:spTree>
    <p:extLst>
      <p:ext uri="{BB962C8B-B14F-4D97-AF65-F5344CB8AC3E}">
        <p14:creationId xmlns:p14="http://schemas.microsoft.com/office/powerpoint/2010/main" val="3721024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5"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randombar(vertic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76202" y="2362200"/>
            <a:ext cx="11303926" cy="2438400"/>
          </a:xfrm>
          <a:prstGeom prst="rect">
            <a:avLst/>
          </a:prstGeom>
          <a:no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800" b="1" dirty="0"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13800" b="1" dirty="0" err="1"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ছয়</a:t>
            </a:r>
            <a:r>
              <a:rPr lang="en-US" sz="13800" b="1" dirty="0"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13800" b="1" dirty="0" err="1"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দফা</a:t>
            </a:r>
            <a:r>
              <a:rPr lang="en-US" sz="13800" b="1" dirty="0"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13800" b="1" dirty="0" err="1"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আন্দোলন</a:t>
            </a:r>
            <a:r>
              <a:rPr lang="en-US" sz="13800" b="1" dirty="0"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13800" b="1" dirty="0"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138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11755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6*min(max(#ppt_w*#ppt_h,.3),1)-7.4)/-.7*#ppt_w"/>
                                          </p:val>
                                        </p:tav>
                                        <p:tav tm="100000">
                                          <p:val>
                                            <p:strVal val="#ppt_w"/>
                                          </p:val>
                                        </p:tav>
                                      </p:tavLst>
                                    </p:anim>
                                    <p:anim calcmode="lin" valueType="num">
                                      <p:cBhvr>
                                        <p:cTn id="8" dur="500" fill="hold"/>
                                        <p:tgtEl>
                                          <p:spTgt spid="5"/>
                                        </p:tgtEl>
                                        <p:attrNameLst>
                                          <p:attrName>ppt_h</p:attrName>
                                        </p:attrNameLst>
                                      </p:cBhvr>
                                      <p:tavLst>
                                        <p:tav tm="0">
                                          <p:val>
                                            <p:strVal val="(6*min(max(#ppt_w*#ppt_h,.3),1)-7.4)/-.7*#ppt_h"/>
                                          </p:val>
                                        </p:tav>
                                        <p:tav tm="100000">
                                          <p:val>
                                            <p:strVal val="#ppt_h"/>
                                          </p:val>
                                        </p:tav>
                                      </p:tavLst>
                                    </p:anim>
                                    <p:anim calcmode="lin" valueType="num">
                                      <p:cBhvr>
                                        <p:cTn id="9" dur="500" fill="hold"/>
                                        <p:tgtEl>
                                          <p:spTgt spid="5"/>
                                        </p:tgtEl>
                                        <p:attrNameLst>
                                          <p:attrName>ppt_x</p:attrName>
                                        </p:attrNameLst>
                                      </p:cBhvr>
                                      <p:tavLst>
                                        <p:tav tm="0">
                                          <p:val>
                                            <p:fltVal val="0.5"/>
                                          </p:val>
                                        </p:tav>
                                        <p:tav tm="100000">
                                          <p:val>
                                            <p:strVal val="#ppt_x"/>
                                          </p:val>
                                        </p:tav>
                                      </p:tavLst>
                                    </p:anim>
                                    <p:anim calcmode="lin" valueType="num">
                                      <p:cBhvr>
                                        <p:cTn id="10" dur="500" fill="hold"/>
                                        <p:tgtEl>
                                          <p:spTgt spid="5"/>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990599" y="2438400"/>
            <a:ext cx="10134599" cy="2308324"/>
          </a:xfrm>
          <a:prstGeom prst="rect">
            <a:avLst/>
          </a:prstGeom>
        </p:spPr>
        <p:txBody>
          <a:bodyPr wrap="square">
            <a:spAutoFit/>
          </a:bodyPr>
          <a:lstStyle/>
          <a:p>
            <a:pPr marL="457200" indent="-457200">
              <a:lnSpc>
                <a:spcPct val="150000"/>
              </a:lnSpc>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ছয় দফা আন্দোলন কী তা বলতে পারবে</a:t>
            </a:r>
            <a:r>
              <a:rPr lang="en-US" sz="3200" dirty="0" smtClean="0">
                <a:latin typeface="NikoshBAN" panose="02000000000000000000" pitchFamily="2" charset="0"/>
                <a:cs typeface="NikoshBAN" panose="02000000000000000000" pitchFamily="2" charset="0"/>
              </a:rPr>
              <a:t>;</a:t>
            </a:r>
            <a:endParaRPr lang="bn-IN" sz="3200" dirty="0">
              <a:latin typeface="NikoshBAN" panose="02000000000000000000" pitchFamily="2" charset="0"/>
              <a:cs typeface="NikoshBAN" panose="02000000000000000000" pitchFamily="2" charset="0"/>
            </a:endParaRPr>
          </a:p>
          <a:p>
            <a:pPr marL="457200" indent="-457200">
              <a:lnSpc>
                <a:spcPct val="150000"/>
              </a:lnSpc>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ছয় দফা কর্মসূচীগুলো ব্যাখ্যা করতে পারবে</a:t>
            </a:r>
            <a:r>
              <a:rPr lang="en-US" sz="3200" dirty="0" smtClean="0">
                <a:latin typeface="NikoshBAN" panose="02000000000000000000" pitchFamily="2" charset="0"/>
                <a:cs typeface="NikoshBAN" panose="02000000000000000000" pitchFamily="2" charset="0"/>
              </a:rPr>
              <a:t>;</a:t>
            </a:r>
            <a:endParaRPr lang="bn-IN" sz="3200" dirty="0">
              <a:latin typeface="NikoshBAN" panose="02000000000000000000" pitchFamily="2" charset="0"/>
              <a:cs typeface="NikoshBAN" panose="02000000000000000000" pitchFamily="2" charset="0"/>
            </a:endParaRPr>
          </a:p>
          <a:p>
            <a:pPr marL="457200" indent="-457200">
              <a:lnSpc>
                <a:spcPct val="150000"/>
              </a:lnSpc>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স্বাধীনতা আন্দোলনে ছয় দফার তাৎপর্য বিশ্লেষণ করতে পারবে।  </a:t>
            </a:r>
            <a:endParaRPr lang="en-US" sz="3200" dirty="0">
              <a:latin typeface="NikoshBAN" panose="02000000000000000000" pitchFamily="2" charset="0"/>
              <a:cs typeface="NikoshBAN" panose="02000000000000000000" pitchFamily="2" charset="0"/>
            </a:endParaRPr>
          </a:p>
        </p:txBody>
      </p:sp>
      <p:sp>
        <p:nvSpPr>
          <p:cNvPr id="6" name="Rectangle 5"/>
          <p:cNvSpPr/>
          <p:nvPr/>
        </p:nvSpPr>
        <p:spPr>
          <a:xfrm>
            <a:off x="0" y="1447800"/>
            <a:ext cx="6705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এ অধ্যায় পাঠ শেষে শিক্ষার্থীরা...</a:t>
            </a:r>
            <a:endParaRPr lang="en-US" sz="32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9264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5"/>
          <p:cNvSpPr/>
          <p:nvPr/>
        </p:nvSpPr>
        <p:spPr>
          <a:xfrm>
            <a:off x="4356816" y="781050"/>
            <a:ext cx="3339384" cy="590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chemeClr val="tx1"/>
                </a:solidFill>
                <a:latin typeface="NikoshBAN" panose="02000000000000000000" pitchFamily="2" charset="0"/>
                <a:cs typeface="NikoshBAN" panose="02000000000000000000" pitchFamily="2" charset="0"/>
              </a:rPr>
              <a:t>চিত্র</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গুলি</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লক্ষ্য</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করি</a:t>
            </a:r>
            <a:r>
              <a:rPr lang="en-US" sz="3200" b="1" dirty="0" smtClean="0">
                <a:solidFill>
                  <a:schemeClr val="tx1"/>
                </a:solidFill>
                <a:latin typeface="NikoshBAN" panose="02000000000000000000" pitchFamily="2" charset="0"/>
                <a:cs typeface="NikoshBAN" panose="02000000000000000000" pitchFamily="2" charset="0"/>
              </a:rPr>
              <a:t>। </a:t>
            </a:r>
            <a:endParaRPr lang="en-US" sz="3200" b="1"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1143000" y="5715000"/>
            <a:ext cx="419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NikoshBAN" panose="02000000000000000000" pitchFamily="2" charset="0"/>
                <a:cs typeface="NikoshBAN" panose="02000000000000000000" pitchFamily="2" charset="0"/>
              </a:rPr>
              <a:t>বঙ্গবন্ধু</a:t>
            </a:r>
            <a:r>
              <a:rPr lang="en-US" sz="2400" b="1" dirty="0" smtClean="0">
                <a:solidFill>
                  <a:schemeClr val="tx1"/>
                </a:solidFill>
                <a:latin typeface="NikoshBAN" panose="02000000000000000000" pitchFamily="2" charset="0"/>
                <a:cs typeface="NikoshBAN" panose="02000000000000000000" pitchFamily="2" charset="0"/>
              </a:rPr>
              <a:t> </a:t>
            </a:r>
            <a:r>
              <a:rPr lang="en-US" sz="2400" b="1" dirty="0" err="1" smtClean="0">
                <a:solidFill>
                  <a:schemeClr val="tx1"/>
                </a:solidFill>
                <a:latin typeface="NikoshBAN" panose="02000000000000000000" pitchFamily="2" charset="0"/>
                <a:cs typeface="NikoshBAN" panose="02000000000000000000" pitchFamily="2" charset="0"/>
              </a:rPr>
              <a:t>শেখ</a:t>
            </a:r>
            <a:r>
              <a:rPr lang="en-US" sz="2400" b="1" dirty="0" smtClean="0">
                <a:solidFill>
                  <a:schemeClr val="tx1"/>
                </a:solidFill>
                <a:latin typeface="NikoshBAN" panose="02000000000000000000" pitchFamily="2" charset="0"/>
                <a:cs typeface="NikoshBAN" panose="02000000000000000000" pitchFamily="2" charset="0"/>
              </a:rPr>
              <a:t> </a:t>
            </a:r>
            <a:r>
              <a:rPr lang="en-US" sz="2400" b="1" dirty="0" err="1" smtClean="0">
                <a:solidFill>
                  <a:schemeClr val="tx1"/>
                </a:solidFill>
                <a:latin typeface="NikoshBAN" panose="02000000000000000000" pitchFamily="2" charset="0"/>
                <a:cs typeface="NikoshBAN" panose="02000000000000000000" pitchFamily="2" charset="0"/>
              </a:rPr>
              <a:t>মুজিবুর</a:t>
            </a:r>
            <a:r>
              <a:rPr lang="en-US" sz="2400" b="1" dirty="0" smtClean="0">
                <a:solidFill>
                  <a:schemeClr val="tx1"/>
                </a:solidFill>
                <a:latin typeface="NikoshBAN" panose="02000000000000000000" pitchFamily="2" charset="0"/>
                <a:cs typeface="NikoshBAN" panose="02000000000000000000" pitchFamily="2" charset="0"/>
              </a:rPr>
              <a:t> </a:t>
            </a:r>
            <a:r>
              <a:rPr lang="en-US" sz="2400" b="1" dirty="0" err="1" smtClean="0">
                <a:solidFill>
                  <a:schemeClr val="tx1"/>
                </a:solidFill>
                <a:latin typeface="NikoshBAN" panose="02000000000000000000" pitchFamily="2" charset="0"/>
                <a:cs typeface="NikoshBAN" panose="02000000000000000000" pitchFamily="2" charset="0"/>
              </a:rPr>
              <a:t>রহমান</a:t>
            </a:r>
            <a:r>
              <a:rPr lang="en-US" sz="2400" b="1" dirty="0" smtClean="0">
                <a:solidFill>
                  <a:schemeClr val="tx1"/>
                </a:solidFill>
                <a:latin typeface="NikoshBAN" panose="02000000000000000000" pitchFamily="2" charset="0"/>
                <a:cs typeface="NikoshBAN" panose="02000000000000000000" pitchFamily="2" charset="0"/>
              </a:rPr>
              <a:t> </a:t>
            </a:r>
            <a:endParaRPr lang="en-US" sz="24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6629400" y="5715000"/>
            <a:ext cx="419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BAN" panose="02000000000000000000" pitchFamily="2" charset="0"/>
                <a:cs typeface="NikoshBAN" panose="02000000000000000000" pitchFamily="2" charset="0"/>
              </a:rPr>
              <a:t>পাক</a:t>
            </a:r>
            <a:r>
              <a:rPr lang="en-US" sz="2400" b="1" dirty="0" smtClean="0">
                <a:solidFill>
                  <a:schemeClr val="tx1"/>
                </a:solidFill>
                <a:latin typeface="NikoshBAN" panose="02000000000000000000" pitchFamily="2" charset="0"/>
                <a:cs typeface="NikoshBAN" panose="02000000000000000000" pitchFamily="2" charset="0"/>
              </a:rPr>
              <a:t>-</a:t>
            </a:r>
            <a:r>
              <a:rPr lang="bn-IN" sz="2400" b="1" dirty="0" smtClean="0">
                <a:solidFill>
                  <a:schemeClr val="tx1"/>
                </a:solidFill>
                <a:latin typeface="NikoshBAN" panose="02000000000000000000" pitchFamily="2" charset="0"/>
                <a:cs typeface="NikoshBAN" panose="02000000000000000000" pitchFamily="2" charset="0"/>
              </a:rPr>
              <a:t>বাহীনিকে প্রতিরোধ  </a:t>
            </a:r>
            <a:r>
              <a:rPr lang="en-US" sz="2400" b="1" dirty="0" smtClean="0">
                <a:solidFill>
                  <a:schemeClr val="tx1"/>
                </a:solidFill>
                <a:latin typeface="NikoshBAN" panose="02000000000000000000" pitchFamily="2" charset="0"/>
                <a:cs typeface="NikoshBAN" panose="02000000000000000000" pitchFamily="2" charset="0"/>
              </a:rPr>
              <a:t> </a:t>
            </a:r>
            <a:endParaRPr lang="en-US" sz="2400" b="1" dirty="0">
              <a:solidFill>
                <a:schemeClr val="tx1"/>
              </a:solidFill>
              <a:latin typeface="NikoshBAN" panose="02000000000000000000" pitchFamily="2" charset="0"/>
              <a:cs typeface="NikoshBAN" panose="02000000000000000000" pitchFamily="2"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2247" y="1707186"/>
            <a:ext cx="4982953" cy="3755628"/>
          </a:xfrm>
          <a:prstGeom prst="rect">
            <a:avLst/>
          </a:prstGeom>
          <a:ln w="228600" cap="sq" cmpd="thickThin">
            <a:solidFill>
              <a:srgbClr val="000000"/>
            </a:solidFill>
            <a:prstDash val="solid"/>
            <a:miter lim="800000"/>
          </a:ln>
          <a:effectLst>
            <a:innerShdw blurRad="76200">
              <a:srgbClr val="000000"/>
            </a:innerShdw>
          </a:effectLst>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1" y="1707186"/>
            <a:ext cx="4572000" cy="374111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574822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anim calcmode="lin" valueType="num">
                                      <p:cBhvr>
                                        <p:cTn id="25" dur="500" fill="hold"/>
                                        <p:tgtEl>
                                          <p:spTgt spid="10"/>
                                        </p:tgtEl>
                                        <p:attrNameLst>
                                          <p:attrName>ppt_x</p:attrName>
                                        </p:attrNameLst>
                                      </p:cBhvr>
                                      <p:tavLst>
                                        <p:tav tm="0">
                                          <p:val>
                                            <p:strVal val="#ppt_x"/>
                                          </p:val>
                                        </p:tav>
                                        <p:tav tm="100000">
                                          <p:val>
                                            <p:strVal val="#ppt_x"/>
                                          </p:val>
                                        </p:tav>
                                      </p:tavLst>
                                    </p:anim>
                                    <p:anim calcmode="lin" valueType="num">
                                      <p:cBhvr>
                                        <p:cTn id="26" dur="450" decel="100000" fill="hold"/>
                                        <p:tgtEl>
                                          <p:spTgt spid="10"/>
                                        </p:tgtEl>
                                        <p:attrNameLst>
                                          <p:attrName>ppt_y</p:attrName>
                                        </p:attrNameLst>
                                      </p:cBhvr>
                                      <p:tavLst>
                                        <p:tav tm="0">
                                          <p:val>
                                            <p:strVal val="#ppt_y+1"/>
                                          </p:val>
                                        </p:tav>
                                        <p:tav tm="100000">
                                          <p:val>
                                            <p:strVal val="#ppt_y-.03"/>
                                          </p:val>
                                        </p:tav>
                                      </p:tavLst>
                                    </p:anim>
                                    <p:anim calcmode="lin" valueType="num">
                                      <p:cBhvr>
                                        <p:cTn id="27" dur="50" accel="100000" fill="hold">
                                          <p:stCondLst>
                                            <p:cond delay="45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0" presetClass="entr" presetSubtype="0" decel="10000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1000" fill="hold"/>
                                        <p:tgtEl>
                                          <p:spTgt spid="9"/>
                                        </p:tgtEl>
                                        <p:attrNameLst>
                                          <p:attrName>ppt_w</p:attrName>
                                        </p:attrNameLst>
                                      </p:cBhvr>
                                      <p:tavLst>
                                        <p:tav tm="0">
                                          <p:val>
                                            <p:strVal val="#ppt_w+.3"/>
                                          </p:val>
                                        </p:tav>
                                        <p:tav tm="100000">
                                          <p:val>
                                            <p:strVal val="#ppt_w"/>
                                          </p:val>
                                        </p:tav>
                                      </p:tavLst>
                                    </p:anim>
                                    <p:anim calcmode="lin" valueType="num">
                                      <p:cBhvr>
                                        <p:cTn id="40" dur="1000" fill="hold"/>
                                        <p:tgtEl>
                                          <p:spTgt spid="9"/>
                                        </p:tgtEl>
                                        <p:attrNameLst>
                                          <p:attrName>ppt_h</p:attrName>
                                        </p:attrNameLst>
                                      </p:cBhvr>
                                      <p:tavLst>
                                        <p:tav tm="0">
                                          <p:val>
                                            <p:strVal val="#ppt_h"/>
                                          </p:val>
                                        </p:tav>
                                        <p:tav tm="100000">
                                          <p:val>
                                            <p:strVal val="#ppt_h"/>
                                          </p:val>
                                        </p:tav>
                                      </p:tavLst>
                                    </p:anim>
                                    <p:animEffect transition="in" filter="fade">
                                      <p:cBhvr>
                                        <p:cTn id="4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7089"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00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latin typeface="NikoshBAN" panose="02000000000000000000" pitchFamily="2" charset="0"/>
                <a:cs typeface="NikoshBAN" panose="02000000000000000000" pitchFamily="2" charset="0"/>
              </a:endParaRPr>
            </a:p>
          </p:txBody>
        </p:sp>
      </p:grpSp>
      <p:sp>
        <p:nvSpPr>
          <p:cNvPr id="5" name="Rectangle 4"/>
          <p:cNvSpPr/>
          <p:nvPr/>
        </p:nvSpPr>
        <p:spPr>
          <a:xfrm>
            <a:off x="5105399" y="685800"/>
            <a:ext cx="1905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err="1" smtClean="0">
                <a:solidFill>
                  <a:schemeClr val="tx1"/>
                </a:solidFill>
                <a:latin typeface="NikoshBAN" panose="02000000000000000000" pitchFamily="2" charset="0"/>
                <a:cs typeface="NikoshBAN" panose="02000000000000000000" pitchFamily="2" charset="0"/>
              </a:rPr>
              <a:t>উপস্থাপন</a:t>
            </a:r>
            <a:r>
              <a:rPr lang="en-US" sz="3600" b="1" u="sng" dirty="0" smtClean="0">
                <a:solidFill>
                  <a:schemeClr val="tx1"/>
                </a:solidFill>
                <a:latin typeface="NikoshBAN" panose="02000000000000000000" pitchFamily="2" charset="0"/>
                <a:cs typeface="NikoshBAN" panose="02000000000000000000" pitchFamily="2" charset="0"/>
              </a:rPr>
              <a:t> </a:t>
            </a:r>
            <a:endParaRPr lang="en-US" sz="3600" b="1" u="sng"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1202868" y="4762500"/>
            <a:ext cx="9688287" cy="12355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১৯৬৬ সালের ৫ ফেব্রুয়ারি লাহোরে বিরোধী দলের সম্মেলনে পূর্ব-পাকিস্তানে বাঙালির অধিকার ফিরে পাওয়ার জন্য বঙ্গবন্ধু শেখ মুজিবুর রহমান ছয় দফা কর্মসূচী ঘোষণা করেন। </a:t>
            </a:r>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7" name="Rectangle 6"/>
          <p:cNvSpPr/>
          <p:nvPr/>
        </p:nvSpPr>
        <p:spPr>
          <a:xfrm>
            <a:off x="1202867" y="1431471"/>
            <a:ext cx="9688287" cy="12355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১৯৬৬ সালের ৫ ফেব্রুয়ারি লাহোরে বিরোধী দলের সম্মেলনে পূর্ব-পাকিস্তানে বাঙালির অধিকার ফিরে পাওয়ার জন্য বঙ্গবন্ধু শেখ মুজিবুর রহমান ছয় দফা কর্মসূচী ঘোষণা করেন। </a:t>
            </a:r>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8" name="Rectangle 7"/>
          <p:cNvSpPr/>
          <p:nvPr/>
        </p:nvSpPr>
        <p:spPr>
          <a:xfrm>
            <a:off x="1202867" y="3107871"/>
            <a:ext cx="9688287" cy="12355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এই</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ছয়</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দফা</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মূলত</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ছিল</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স্বায়ত্তশাসনের</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দাবি</a:t>
            </a: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অর্থা</a:t>
            </a:r>
            <a:r>
              <a:rPr lang="en-US" sz="240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ৎ </a:t>
            </a:r>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087085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7" dur="1000" fill="hold"/>
                                        <p:tgtEl>
                                          <p:spTgt spid="8"/>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9" dur="1000" fill="hold"/>
                                        <p:tgtEl>
                                          <p:spTgt spid="6"/>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1354929" y="5650718"/>
            <a:ext cx="417671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BAN" panose="02000000000000000000" pitchFamily="2" charset="0"/>
                <a:cs typeface="NikoshBAN" panose="02000000000000000000" pitchFamily="2" charset="0"/>
              </a:rPr>
              <a:t>পাকিস্তানি হানদার বাহিনীর হামলা  </a:t>
            </a:r>
            <a:r>
              <a:rPr lang="en-US" sz="2400" b="1" dirty="0" smtClean="0">
                <a:solidFill>
                  <a:schemeClr val="tx1"/>
                </a:solidFill>
                <a:latin typeface="NikoshBAN" panose="02000000000000000000" pitchFamily="2" charset="0"/>
                <a:cs typeface="NikoshBAN" panose="02000000000000000000" pitchFamily="2" charset="0"/>
              </a:rPr>
              <a:t> </a:t>
            </a:r>
            <a:endParaRPr lang="en-US" sz="24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7125359" y="5650718"/>
            <a:ext cx="3596377"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BAN" panose="02000000000000000000" pitchFamily="2" charset="0"/>
                <a:cs typeface="NikoshBAN" panose="02000000000000000000" pitchFamily="2" charset="0"/>
              </a:rPr>
              <a:t>গণ হত্যা   </a:t>
            </a:r>
            <a:r>
              <a:rPr lang="en-US" sz="2400" b="1" dirty="0" smtClean="0">
                <a:solidFill>
                  <a:schemeClr val="tx1"/>
                </a:solidFill>
                <a:latin typeface="NikoshBAN" panose="02000000000000000000" pitchFamily="2" charset="0"/>
                <a:cs typeface="NikoshBAN" panose="02000000000000000000" pitchFamily="2" charset="0"/>
              </a:rPr>
              <a:t> </a:t>
            </a:r>
            <a:endParaRPr lang="en-US" sz="2400" b="1" dirty="0">
              <a:solidFill>
                <a:schemeClr val="tx1"/>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673" y="1266371"/>
            <a:ext cx="5229226" cy="420576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8342" y="1284513"/>
            <a:ext cx="4823058" cy="4187623"/>
          </a:xfrm>
          <a:prstGeom prst="rect">
            <a:avLst/>
          </a:prstGeom>
        </p:spPr>
      </p:pic>
    </p:spTree>
    <p:extLst>
      <p:ext uri="{BB962C8B-B14F-4D97-AF65-F5344CB8AC3E}">
        <p14:creationId xmlns:p14="http://schemas.microsoft.com/office/powerpoint/2010/main" val="3387587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Righ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1000" fill="hold"/>
                                        <p:tgtEl>
                                          <p:spTgt spid="9"/>
                                        </p:tgtEl>
                                        <p:attrNameLst>
                                          <p:attrName>ppt_w</p:attrName>
                                        </p:attrNameLst>
                                      </p:cBhvr>
                                      <p:tavLst>
                                        <p:tav tm="0">
                                          <p:val>
                                            <p:strVal val="#ppt_w+.3"/>
                                          </p:val>
                                        </p:tav>
                                        <p:tav tm="100000">
                                          <p:val>
                                            <p:strVal val="#ppt_w"/>
                                          </p:val>
                                        </p:tav>
                                      </p:tavLst>
                                    </p:anim>
                                    <p:anim calcmode="lin" valueType="num">
                                      <p:cBhvr>
                                        <p:cTn id="25" dur="1000" fill="hold"/>
                                        <p:tgtEl>
                                          <p:spTgt spid="9"/>
                                        </p:tgtEl>
                                        <p:attrNameLst>
                                          <p:attrName>ppt_h</p:attrName>
                                        </p:attrNameLst>
                                      </p:cBhvr>
                                      <p:tavLst>
                                        <p:tav tm="0">
                                          <p:val>
                                            <p:strVal val="#ppt_h"/>
                                          </p:val>
                                        </p:tav>
                                        <p:tav tm="100000">
                                          <p:val>
                                            <p:strVal val="#ppt_h"/>
                                          </p:val>
                                        </p:tav>
                                      </p:tavLst>
                                    </p:anim>
                                    <p:animEffect transition="in" filter="fade">
                                      <p:cBhvr>
                                        <p:cTn id="2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1235</TotalTime>
  <Words>762</Words>
  <Application>Microsoft Office PowerPoint</Application>
  <PresentationFormat>Widescreen</PresentationFormat>
  <Paragraphs>117</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NikoshBAN</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 NET Computers</dc:creator>
  <cp:lastModifiedBy>PC NET Computers</cp:lastModifiedBy>
  <cp:revision>234</cp:revision>
  <dcterms:created xsi:type="dcterms:W3CDTF">2006-08-16T00:00:00Z</dcterms:created>
  <dcterms:modified xsi:type="dcterms:W3CDTF">2020-02-16T16:07:00Z</dcterms:modified>
</cp:coreProperties>
</file>