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74" r:id="rId9"/>
    <p:sldId id="265" r:id="rId10"/>
    <p:sldId id="262" r:id="rId11"/>
    <p:sldId id="263" r:id="rId12"/>
    <p:sldId id="264" r:id="rId13"/>
    <p:sldId id="267" r:id="rId14"/>
    <p:sldId id="268" r:id="rId15"/>
    <p:sldId id="270" r:id="rId16"/>
    <p:sldId id="271" r:id="rId17"/>
    <p:sldId id="272" r:id="rId18"/>
    <p:sldId id="269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82E13-4C20-48DD-8A9B-75447C0C7CE6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95A7E-0C86-49D4-8E43-B2AB976B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1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5A7E-0C86-49D4-8E43-B2AB976BF6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7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5A7E-0C86-49D4-8E43-B2AB976BF6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95A7E-0C86-49D4-8E43-B2AB976BF6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61D8-29C5-40B2-8DC1-CF7C1791629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5A5-9B75-499E-83AC-9FE611D1F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3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61D8-29C5-40B2-8DC1-CF7C1791629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5A5-9B75-499E-83AC-9FE611D1F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9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61D8-29C5-40B2-8DC1-CF7C1791629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5A5-9B75-499E-83AC-9FE611D1F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3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61D8-29C5-40B2-8DC1-CF7C1791629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5A5-9B75-499E-83AC-9FE611D1F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0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61D8-29C5-40B2-8DC1-CF7C1791629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5A5-9B75-499E-83AC-9FE611D1F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61D8-29C5-40B2-8DC1-CF7C1791629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5A5-9B75-499E-83AC-9FE611D1F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7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61D8-29C5-40B2-8DC1-CF7C1791629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5A5-9B75-499E-83AC-9FE611D1F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3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61D8-29C5-40B2-8DC1-CF7C1791629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5A5-9B75-499E-83AC-9FE611D1F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3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61D8-29C5-40B2-8DC1-CF7C1791629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5A5-9B75-499E-83AC-9FE611D1F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1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61D8-29C5-40B2-8DC1-CF7C1791629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5A5-9B75-499E-83AC-9FE611D1F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4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61D8-29C5-40B2-8DC1-CF7C1791629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5A5-9B75-499E-83AC-9FE611D1F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3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961D8-29C5-40B2-8DC1-CF7C1791629F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3C5A5-9B75-499E-83AC-9FE611D1F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2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863"/>
            <a:ext cx="12192000" cy="61481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7098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সবাইকে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শুভেচ্ছা</a:t>
            </a:r>
            <a:r>
              <a:rPr lang="en-US" sz="4400" dirty="0" smtClean="0"/>
              <a:t>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479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52249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স্তব্ধ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নিঝুম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আন্ধার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নিশ্বাস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রুগ্‌ণ ছেলের শিয়রে বসিয়া একেলা জাগিছে মাতা,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করুণ চাহনি ঘুম ঘুম যেন ঢুলিছে চোখের পাতা।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943600" cy="5522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20316"/>
            <a:ext cx="6096000" cy="5642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13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642811"/>
            <a:ext cx="7495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শিয়রের কাছে নিবু নিবু দীপ ঘুরিয়া ঘুরিয়া জ্বলে,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 সাথে সাথে বিরহী মায়ের একেলা পরাণ দোলে।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ভন ভন ভন জমাট বেঁধেছে বুনো মশকের গান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এদো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ডো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হতে বহিছে কঠোর পচান পাতার ঘ্রাণ।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39853" cy="5642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t="37629" b="11368"/>
          <a:stretch/>
        </p:blipFill>
        <p:spPr>
          <a:xfrm>
            <a:off x="6039853" y="0"/>
            <a:ext cx="6152147" cy="5642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81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4933" y="1414038"/>
            <a:ext cx="45357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1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14210"/>
            <a:ext cx="7735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কুঁড়েঘর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ফাঁকেতে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আসিছে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শিয়রে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গণিছে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70249"/>
            <a:ext cx="6139372" cy="5343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" y="-64478"/>
            <a:ext cx="5793498" cy="5478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5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534526"/>
            <a:ext cx="7698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বাছারে!চুপটি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’,</a:t>
            </a:r>
          </a:p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রেগে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, ‘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পাণ্ডুর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চুমো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মাতা।সারা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ঢেলে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979695" cy="5534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95" y="-1"/>
            <a:ext cx="6212305" cy="5414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42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582653"/>
            <a:ext cx="7868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নামাজের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দরগায়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কাঁদে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রসুল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পীর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কহিতে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কহিতে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মুখখানি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ভাসে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!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112042" cy="55826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42" y="0"/>
            <a:ext cx="5995737" cy="55826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6569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জোড়ায়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37" y="914400"/>
            <a:ext cx="6729663" cy="594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4400"/>
            <a:ext cx="5462337" cy="19852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0" y="3332748"/>
            <a:ext cx="5366084" cy="23220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১, উপরের ছবি দেখে পাঁচটি বাক্য তৈরী কর।   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420" y="2006773"/>
            <a:ext cx="3886201" cy="3094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737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দলিয় কাজ 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-1" y="673767"/>
            <a:ext cx="3970421" cy="18288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ক=দল</a:t>
            </a:r>
          </a:p>
          <a:p>
            <a:pPr algn="ctr"/>
            <a:endParaRPr lang="bn-IN" sz="2400" dirty="0" smtClean="0"/>
          </a:p>
          <a:p>
            <a:pPr algn="ctr"/>
            <a:r>
              <a:rPr lang="bn-IN" sz="2400" dirty="0" smtClean="0"/>
              <a:t>১, মা কেন  ছেলের শিয়রে বসে আছেন ?  </a:t>
            </a:r>
            <a:r>
              <a:rPr lang="bn-IN" sz="2400" dirty="0" smtClean="0"/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970420" y="690564"/>
            <a:ext cx="3886202" cy="545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অনুধাবনমূলক প্রশ্ন, সময় = ৬ মিঃ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56622" y="4042610"/>
            <a:ext cx="4335377" cy="27071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ঘ = দল</a:t>
            </a:r>
          </a:p>
          <a:p>
            <a:pPr algn="ctr"/>
            <a:endParaRPr lang="bn-IN" sz="2400" dirty="0" smtClean="0">
              <a:solidFill>
                <a:schemeClr val="tx1"/>
              </a:solidFill>
            </a:endParaRPr>
          </a:p>
          <a:p>
            <a:r>
              <a:rPr lang="bn-IN" sz="2400" dirty="0" smtClean="0">
                <a:solidFill>
                  <a:schemeClr val="tx1"/>
                </a:solidFill>
              </a:rPr>
              <a:t>১, ‘ভালো যে লাগে না’- পল্লিজননী ছেলে একথা বলেছে কেন?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235116"/>
            <a:ext cx="3970421" cy="2514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গ= দল</a:t>
            </a:r>
          </a:p>
          <a:p>
            <a:pPr algn="ctr"/>
            <a:endParaRPr lang="bn-IN" sz="2400" dirty="0" smtClean="0">
              <a:solidFill>
                <a:schemeClr val="tx1"/>
              </a:solidFill>
            </a:endParaRPr>
          </a:p>
          <a:p>
            <a:r>
              <a:rPr lang="bn-IN" sz="2400" dirty="0" smtClean="0">
                <a:solidFill>
                  <a:schemeClr val="tx1"/>
                </a:solidFill>
              </a:rPr>
              <a:t>১, ‘বিরহী মায়ের একেলা পরাণ দোলে’- কথাটির দ্বারা কী বোঝানো হয়েছে ?    </a:t>
            </a:r>
            <a:r>
              <a:rPr lang="bn-IN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6623" y="690564"/>
            <a:ext cx="4335378" cy="21368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খ = দল</a:t>
            </a:r>
          </a:p>
          <a:p>
            <a:pPr algn="ctr"/>
            <a:endParaRPr lang="bn-IN" sz="2400" dirty="0" smtClean="0">
              <a:solidFill>
                <a:schemeClr val="tx1"/>
              </a:solidFill>
            </a:endParaRP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১, ‘একেলা জাগিছে মাতা’- চরণ দ্বারা কী বোঝানো হয়েছে ?   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64505"/>
            <a:ext cx="9083842" cy="8783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/>
              <a:t>৫</a:t>
            </a:r>
            <a:r>
              <a:rPr lang="bn-BD" sz="2800" dirty="0" smtClean="0"/>
              <a:t>,</a:t>
            </a:r>
            <a:r>
              <a:rPr lang="bn-IN" sz="2800" dirty="0" smtClean="0"/>
              <a:t> এদো ডোবা থেকে কীসের ঘ্রাণ আসছে ?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4006511"/>
            <a:ext cx="9180092" cy="7579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/>
              <a:t>৪</a:t>
            </a:r>
            <a:r>
              <a:rPr lang="bn-BD" sz="2800" dirty="0" smtClean="0"/>
              <a:t>,</a:t>
            </a:r>
            <a:r>
              <a:rPr lang="bn-IN" sz="2800" dirty="0" smtClean="0"/>
              <a:t> কুয়াশা কাফন ধরে কারা চলে ?  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8071" y="3056021"/>
            <a:ext cx="9152021" cy="9504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/>
              <a:t>৩</a:t>
            </a:r>
            <a:r>
              <a:rPr lang="bn-BD" sz="2800" dirty="0" smtClean="0"/>
              <a:t>,</a:t>
            </a:r>
            <a:r>
              <a:rPr lang="bn-IN" sz="2800" dirty="0" smtClean="0"/>
              <a:t> বেড়ার ফাঁক দিয়ে কী আসছে ?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8072" y="1828800"/>
            <a:ext cx="9152021" cy="1227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cs typeface="NikoshBAN" pitchFamily="2" charset="0"/>
              </a:rPr>
              <a:t>২, জসীম উদ্‌দীন </a:t>
            </a:r>
            <a:r>
              <a:rPr lang="bn-IN" sz="2800" dirty="0" smtClean="0">
                <a:solidFill>
                  <a:schemeClr val="tx1"/>
                </a:solidFill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cs typeface="NikoshBAN" pitchFamily="2" charset="0"/>
              </a:rPr>
              <a:t>বিশ্ববিদ্যালয়</a:t>
            </a:r>
            <a:r>
              <a:rPr lang="en-US" sz="2800" dirty="0" smtClean="0">
                <a:solidFill>
                  <a:schemeClr val="tx1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NikoshBAN" pitchFamily="2" charset="0"/>
              </a:rPr>
              <a:t>ডি</a:t>
            </a:r>
            <a:r>
              <a:rPr lang="en-US" sz="2800" dirty="0" smtClean="0">
                <a:solidFill>
                  <a:schemeClr val="tx1"/>
                </a:solidFill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cs typeface="NikoshBAN" pitchFamily="2" charset="0"/>
              </a:rPr>
              <a:t>,</a:t>
            </a:r>
            <a:r>
              <a:rPr lang="en-US" sz="2800" dirty="0" err="1" smtClean="0">
                <a:solidFill>
                  <a:schemeClr val="tx1"/>
                </a:solidFill>
                <a:cs typeface="NikoshBAN" pitchFamily="2" charset="0"/>
              </a:rPr>
              <a:t>লিট</a:t>
            </a:r>
            <a:r>
              <a:rPr lang="bn-IN" sz="2800" dirty="0" smtClean="0">
                <a:solidFill>
                  <a:schemeClr val="tx1"/>
                </a:solidFill>
                <a:cs typeface="NikoshBAN" pitchFamily="2" charset="0"/>
              </a:rPr>
              <a:t> , ডিগ্রি লাভ করেন ?  </a:t>
            </a:r>
            <a:r>
              <a:rPr lang="en-US" sz="2800" dirty="0" smtClean="0">
                <a:solidFill>
                  <a:schemeClr val="tx1"/>
                </a:solidFill>
                <a:cs typeface="NikoshBAN" pitchFamily="2" charset="0"/>
              </a:rPr>
              <a:t>  </a:t>
            </a:r>
            <a:endParaRPr lang="en-US" sz="2800" dirty="0">
              <a:solidFill>
                <a:schemeClr val="tx1"/>
              </a:solidFill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73" y="934451"/>
            <a:ext cx="9152021" cy="7058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/>
              <a:t>১,</a:t>
            </a:r>
            <a:r>
              <a:rPr lang="en-US" sz="2800" dirty="0" smtClean="0"/>
              <a:t>’</a:t>
            </a:r>
            <a:r>
              <a:rPr lang="en-US" sz="2800" dirty="0" err="1" smtClean="0"/>
              <a:t>পচন</a:t>
            </a:r>
            <a:r>
              <a:rPr lang="en-US" sz="2800" dirty="0" smtClean="0"/>
              <a:t>’ </a:t>
            </a:r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? 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9083842" y="4764505"/>
            <a:ext cx="3080085" cy="910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/>
              <a:t>৫</a:t>
            </a:r>
            <a:r>
              <a:rPr lang="bn-BD" sz="2400" dirty="0" smtClean="0"/>
              <a:t>,</a:t>
            </a:r>
            <a:r>
              <a:rPr lang="bn-IN" sz="2400" dirty="0" smtClean="0"/>
              <a:t> পচে যাওয়া পাতার।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9208163" y="4006511"/>
            <a:ext cx="2979827" cy="7579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/>
              <a:t>৪</a:t>
            </a:r>
            <a:r>
              <a:rPr lang="bn-BD" sz="2400" dirty="0" smtClean="0"/>
              <a:t>,</a:t>
            </a:r>
            <a:r>
              <a:rPr lang="bn-IN" sz="2400" dirty="0" smtClean="0"/>
              <a:t> জোনাকি মেয়েরা।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9208163" y="3056021"/>
            <a:ext cx="2983837" cy="9504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/>
              <a:t>৩</a:t>
            </a:r>
            <a:r>
              <a:rPr lang="bn-BD" sz="2400" dirty="0" smtClean="0"/>
              <a:t>,</a:t>
            </a:r>
            <a:r>
              <a:rPr lang="bn-IN" sz="2400" dirty="0" smtClean="0"/>
              <a:t> শীতের বায়ু।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9208163" y="1868903"/>
            <a:ext cx="2983838" cy="11871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/>
              <a:t>২, </a:t>
            </a:r>
            <a:r>
              <a:rPr lang="bn-IN" sz="2400" dirty="0" smtClean="0"/>
              <a:t>বিশ্বভারতী বিশ্ববিদ্যালয়।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9284369" y="934451"/>
            <a:ext cx="2903621" cy="6376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/>
              <a:t>১,</a:t>
            </a:r>
            <a:r>
              <a:rPr lang="en-US" sz="2400" dirty="0" err="1" smtClean="0"/>
              <a:t>পচে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গেছে</a:t>
            </a:r>
            <a:r>
              <a:rPr lang="bn-IN" sz="2400" dirty="0" smtClean="0"/>
              <a:t> এমন। 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6376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মূল্যায়ণ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বাড়ির কাজ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52400" y="1347536"/>
            <a:ext cx="5081337" cy="25506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১, ‘পল্লিজননী’ কবিতায় মাতৃস্নেহের যে রুপটি ফুটে উঠেছে, তা ব্যাখ্যা করো।       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37" y="914400"/>
            <a:ext cx="695826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সবাইকে ধন্যবাদ   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1219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53628"/>
            <a:ext cx="4932947" cy="27151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নিমাই চন্দ্র মন্ডল</a:t>
            </a:r>
          </a:p>
          <a:p>
            <a:pPr algn="ctr"/>
            <a:r>
              <a:rPr lang="bn-BD" sz="2800" dirty="0" smtClean="0"/>
              <a:t>সহকারী শিক্ষক</a:t>
            </a:r>
          </a:p>
          <a:p>
            <a:pPr algn="ctr"/>
            <a:r>
              <a:rPr lang="bn-BD" sz="2800" dirty="0" smtClean="0"/>
              <a:t>পলাশী মাধ্যমিক বিদ্যালয়</a:t>
            </a:r>
          </a:p>
          <a:p>
            <a:pPr algn="ctr"/>
            <a:r>
              <a:rPr lang="bn-BD" sz="2800" dirty="0" smtClean="0"/>
              <a:t>রোহিতা, মনিরামপুর,</a:t>
            </a:r>
          </a:p>
          <a:p>
            <a:pPr algn="ctr"/>
            <a:r>
              <a:rPr lang="bn-BD" sz="2800" dirty="0" smtClean="0"/>
              <a:t>যশোর।         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337884" y="3253628"/>
            <a:ext cx="3854115" cy="27151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শ্রেণি : নবম-দশম    </a:t>
            </a:r>
          </a:p>
          <a:p>
            <a:pPr algn="ctr"/>
            <a:r>
              <a:rPr lang="bn-BD" sz="2800" dirty="0" smtClean="0"/>
              <a:t>বিষয় : বাংলা প্রথম পত্র</a:t>
            </a:r>
          </a:p>
          <a:p>
            <a:pPr algn="ctr"/>
            <a:r>
              <a:rPr lang="bn-BD" sz="2800" dirty="0" smtClean="0"/>
              <a:t>সময় : ৪৫ মিনিট       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301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830179"/>
            <a:ext cx="4932946" cy="24234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37884" y="830179"/>
            <a:ext cx="3854116" cy="24234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1" name="Picture 10" descr="class-9-10-ssc-all-pdf-textbooks-of-bangladesh-free-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947" y="830178"/>
            <a:ext cx="3404936" cy="513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6124074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4073" cy="34771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74" y="-1"/>
            <a:ext cx="6067926" cy="33649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75" y="3364991"/>
            <a:ext cx="6067926" cy="34930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462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021"/>
            <a:ext cx="12192000" cy="6817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পাঠ-পরিচিতি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Horizontal Scroll 6"/>
          <p:cNvSpPr/>
          <p:nvPr/>
        </p:nvSpPr>
        <p:spPr>
          <a:xfrm>
            <a:off x="6485021" y="1616964"/>
            <a:ext cx="4860757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“পল্লিজননী”</a:t>
            </a:r>
            <a:r>
              <a:rPr lang="bn-BD" dirty="0" smtClean="0"/>
              <a:t>    </a:t>
            </a:r>
            <a:endParaRPr lang="en-US" dirty="0"/>
          </a:p>
        </p:txBody>
      </p:sp>
      <p:sp>
        <p:nvSpPr>
          <p:cNvPr id="8" name="Vertical Scroll 7"/>
          <p:cNvSpPr/>
          <p:nvPr/>
        </p:nvSpPr>
        <p:spPr>
          <a:xfrm>
            <a:off x="5329989" y="3573018"/>
            <a:ext cx="6545179" cy="114300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cs typeface="NikoshBAN" pitchFamily="2" charset="0"/>
              </a:rPr>
              <a:t>জসীম উদ্‌দীন</a:t>
            </a:r>
            <a:endParaRPr lang="en-US" sz="3200" dirty="0">
              <a:solidFill>
                <a:schemeClr val="tx1"/>
              </a:solidFill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85" y="1394969"/>
            <a:ext cx="3212664" cy="3604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458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8061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9747" y="1070810"/>
            <a:ext cx="7026441" cy="32605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এই পাঠ শেষে শিক্ষার্থীরা----</a:t>
            </a:r>
          </a:p>
          <a:p>
            <a:pPr algn="ctr"/>
            <a:endParaRPr lang="bn-BD" sz="2800" dirty="0" smtClean="0"/>
          </a:p>
          <a:p>
            <a:r>
              <a:rPr lang="bn-BD" sz="2800" dirty="0" smtClean="0"/>
              <a:t>১, কবি পরিচিত বলতে ও লিখতে পারবে।</a:t>
            </a:r>
          </a:p>
          <a:p>
            <a:r>
              <a:rPr lang="bn-BD" sz="2800" dirty="0" smtClean="0"/>
              <a:t>২, নতুন শব্দের অর্থ বলতে ও লিখতে পারবে।</a:t>
            </a:r>
          </a:p>
          <a:p>
            <a:r>
              <a:rPr lang="bn-BD" sz="2800" dirty="0" smtClean="0"/>
              <a:t>৩, সন্তানের প্রতি মায়ের অকৃত্রিম ভালোবাসা বর্ণনা করতে পারবে।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617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26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কবি-পরিচিতি</a:t>
            </a:r>
            <a:r>
              <a:rPr lang="bn-BD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079" y="1586597"/>
            <a:ext cx="3212664" cy="3604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545177" y="4176524"/>
            <a:ext cx="5646821" cy="20798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/>
              <a:t>সাহিত্যকর্ম : কাহিনিকাব্য নক্সী কাঁথার মাঠ, সোজন বাদিয়ার ঘাট,     খন্ডকাব্য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রাখালী</a:t>
            </a:r>
            <a:r>
              <a:rPr lang="en-US" dirty="0" smtClean="0"/>
              <a:t>, </a:t>
            </a:r>
            <a:r>
              <a:rPr lang="en-US" dirty="0" err="1" smtClean="0"/>
              <a:t>বালুচর</a:t>
            </a:r>
            <a:r>
              <a:rPr lang="en-US" dirty="0" smtClean="0"/>
              <a:t>, </a:t>
            </a:r>
            <a:r>
              <a:rPr lang="en-US" dirty="0" err="1" smtClean="0"/>
              <a:t>ধানখেত</a:t>
            </a:r>
            <a:r>
              <a:rPr lang="en-US" dirty="0" smtClean="0"/>
              <a:t>,  </a:t>
            </a:r>
            <a:r>
              <a:rPr lang="en-US" dirty="0" err="1" smtClean="0"/>
              <a:t>মা</a:t>
            </a:r>
            <a:r>
              <a:rPr lang="bn-BD" dirty="0" smtClean="0"/>
              <a:t>টির কান্না। গদ্যগ্রন্থ : চলে মুসাফির, যাদের দেখেছি।  শিশুতোষ রচনা : হাসু, এক পয়সার বাঁশী। নাটক : পদ্মাপার, বেদের মেয়ে, মধুমালা।             </a:t>
            </a:r>
            <a:r>
              <a:rPr lang="en-US" dirty="0" smtClean="0"/>
              <a:t>  </a:t>
            </a:r>
            <a:r>
              <a:rPr lang="bn-BD" dirty="0" smtClean="0"/>
              <a:t>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45178" y="926432"/>
            <a:ext cx="5646821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/>
              <a:t>জন্ম : ১৯০৩সালের ৩০শে অক্টোবর,ফরিদপুর জেলার তাম্বুলখানা গ্রামে, মাতুলালয়ে।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2075" y="956073"/>
            <a:ext cx="3423101" cy="644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</a:rPr>
              <a:t>জসীমউদ্‌দীন</a:t>
            </a:r>
            <a:r>
              <a:rPr lang="bn-BD" dirty="0" smtClean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4692317"/>
            <a:ext cx="3122076" cy="12151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পুরস্কার</a:t>
            </a:r>
            <a:r>
              <a:rPr lang="en-US" dirty="0" smtClean="0"/>
              <a:t> : </a:t>
            </a:r>
            <a:r>
              <a:rPr lang="en-US" dirty="0" err="1" smtClean="0"/>
              <a:t>একুশে</a:t>
            </a:r>
            <a:r>
              <a:rPr lang="en-US" dirty="0" smtClean="0"/>
              <a:t> </a:t>
            </a:r>
            <a:r>
              <a:rPr lang="en-US" dirty="0" err="1" smtClean="0"/>
              <a:t>পদক</a:t>
            </a:r>
            <a:r>
              <a:rPr lang="en-US" dirty="0" smtClean="0"/>
              <a:t>, </a:t>
            </a:r>
            <a:r>
              <a:rPr lang="en-US" dirty="0" err="1" smtClean="0"/>
              <a:t>বিশ্ব-ভারতী</a:t>
            </a:r>
            <a:r>
              <a:rPr lang="en-US" dirty="0" smtClean="0"/>
              <a:t> </a:t>
            </a:r>
            <a:r>
              <a:rPr lang="en-US" dirty="0" err="1" smtClean="0"/>
              <a:t>বিশ্ববিদ্যালয়</a:t>
            </a:r>
            <a:r>
              <a:rPr lang="en-US" dirty="0" smtClean="0"/>
              <a:t> </a:t>
            </a:r>
            <a:r>
              <a:rPr lang="en-US" dirty="0" err="1" smtClean="0"/>
              <a:t>প্রদত্ত</a:t>
            </a:r>
            <a:r>
              <a:rPr lang="en-US" dirty="0" smtClean="0"/>
              <a:t> </a:t>
            </a:r>
            <a:r>
              <a:rPr lang="en-US" dirty="0" err="1" smtClean="0"/>
              <a:t>সন্মানসূচক</a:t>
            </a:r>
            <a:r>
              <a:rPr lang="en-US" dirty="0" smtClean="0"/>
              <a:t> </a:t>
            </a:r>
            <a:r>
              <a:rPr lang="en-US" dirty="0" err="1" smtClean="0"/>
              <a:t>ডি-লিট</a:t>
            </a:r>
            <a:r>
              <a:rPr lang="en-US" dirty="0" smtClean="0"/>
              <a:t> </a:t>
            </a:r>
            <a:r>
              <a:rPr lang="en-US" dirty="0" err="1" smtClean="0"/>
              <a:t>ডিগ্রি</a:t>
            </a:r>
            <a:r>
              <a:rPr lang="en-US" dirty="0" smtClean="0"/>
              <a:t>।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45177" y="2374229"/>
            <a:ext cx="5646821" cy="1772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/>
              <a:t>শিক্ষাজীবন : মাধ্যমিক ফরিদপুর জিলা স্কুল। উচ্চ মাধ্যমিক রাজেন্দ্র কলেজ, ফরিদপুর। উচ্চতর শিক্ষা বিএ রাজেন্দ্র কলেজ, ফরিদপুর; এম এ বাংলা ১৯৩১, কলকাতা বিশ্ববিদ্যালয়।    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45178" y="1887388"/>
            <a:ext cx="5646821" cy="4948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পিতৃ পরিচয় :  পিতার নাম : আনসারউদ্দীন মোল্লা।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926432"/>
            <a:ext cx="3122077" cy="3765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/>
              <a:t>পেশা :</a:t>
            </a:r>
            <a:r>
              <a:rPr lang="en-US" dirty="0" smtClean="0"/>
              <a:t> ১৯৩১ </a:t>
            </a:r>
            <a:r>
              <a:rPr lang="en-US" dirty="0" err="1" smtClean="0"/>
              <a:t>খ্রিষ্টাব্দ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১৯৩৭ </a:t>
            </a:r>
            <a:r>
              <a:rPr lang="en-US" dirty="0" err="1" smtClean="0"/>
              <a:t>খ্রিষ্টাব্দ</a:t>
            </a:r>
            <a:r>
              <a:rPr lang="en-US" dirty="0" smtClean="0"/>
              <a:t> </a:t>
            </a:r>
            <a:r>
              <a:rPr lang="en-US" dirty="0" err="1" smtClean="0"/>
              <a:t>পর্যন্ত</a:t>
            </a:r>
            <a:r>
              <a:rPr lang="en-US" dirty="0" smtClean="0"/>
              <a:t> </a:t>
            </a:r>
            <a:r>
              <a:rPr lang="en-US" dirty="0" err="1" smtClean="0"/>
              <a:t>কলকাতা</a:t>
            </a:r>
            <a:r>
              <a:rPr lang="en-US" dirty="0" smtClean="0"/>
              <a:t> </a:t>
            </a:r>
            <a:r>
              <a:rPr lang="en-US" dirty="0" err="1" smtClean="0"/>
              <a:t>বিশ্ববদ্যালয়ে</a:t>
            </a:r>
            <a:r>
              <a:rPr lang="en-US" dirty="0" smtClean="0"/>
              <a:t> </a:t>
            </a:r>
            <a:r>
              <a:rPr lang="en-US" dirty="0" err="1" smtClean="0"/>
              <a:t>কর্মরত</a:t>
            </a:r>
            <a:r>
              <a:rPr lang="en-US" dirty="0" smtClean="0"/>
              <a:t> </a:t>
            </a:r>
            <a:r>
              <a:rPr lang="en-US" dirty="0" err="1" smtClean="0"/>
              <a:t>ছিলেন</a:t>
            </a:r>
            <a:r>
              <a:rPr lang="en-US" dirty="0" smtClean="0"/>
              <a:t>। </a:t>
            </a:r>
            <a:r>
              <a:rPr lang="en-US" dirty="0" err="1" smtClean="0"/>
              <a:t>ঢাকা</a:t>
            </a:r>
            <a:r>
              <a:rPr lang="en-US" dirty="0" smtClean="0"/>
              <a:t> </a:t>
            </a:r>
            <a:r>
              <a:rPr lang="en-US" dirty="0" err="1" smtClean="0"/>
              <a:t>বিশ্ববিদ্যালয়ে</a:t>
            </a:r>
            <a:r>
              <a:rPr lang="en-US" dirty="0" smtClean="0"/>
              <a:t> </a:t>
            </a:r>
            <a:r>
              <a:rPr lang="en-US" dirty="0" err="1" smtClean="0"/>
              <a:t>অধ্যাপনা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। </a:t>
            </a:r>
            <a:r>
              <a:rPr lang="en-US" dirty="0" err="1" smtClean="0"/>
              <a:t>প্রাদেশিক</a:t>
            </a:r>
            <a:r>
              <a:rPr lang="en-US" dirty="0" smtClean="0"/>
              <a:t> </a:t>
            </a:r>
            <a:r>
              <a:rPr lang="en-US" dirty="0" err="1" smtClean="0"/>
              <a:t>সরকারের</a:t>
            </a:r>
            <a:r>
              <a:rPr lang="en-US" dirty="0" smtClean="0"/>
              <a:t> </a:t>
            </a:r>
            <a:r>
              <a:rPr lang="en-US" dirty="0" err="1" smtClean="0"/>
              <a:t>প্রচার</a:t>
            </a:r>
            <a:r>
              <a:rPr lang="en-US" dirty="0" smtClean="0"/>
              <a:t> </a:t>
            </a:r>
            <a:r>
              <a:rPr lang="en-US" dirty="0" err="1" smtClean="0"/>
              <a:t>বিভাগের</a:t>
            </a:r>
            <a:r>
              <a:rPr lang="en-US" dirty="0" smtClean="0"/>
              <a:t> </a:t>
            </a:r>
            <a:r>
              <a:rPr lang="en-US" dirty="0" err="1" smtClean="0"/>
              <a:t>পাবলিসিটি</a:t>
            </a:r>
            <a:r>
              <a:rPr lang="en-US" dirty="0" smtClean="0"/>
              <a:t> </a:t>
            </a:r>
            <a:r>
              <a:rPr lang="en-US" dirty="0" err="1" smtClean="0"/>
              <a:t>অফিসার</a:t>
            </a:r>
            <a:r>
              <a:rPr lang="en-US" dirty="0" smtClean="0"/>
              <a:t> </a:t>
            </a:r>
            <a:r>
              <a:rPr lang="en-US" dirty="0" err="1" smtClean="0"/>
              <a:t>নিযুক্ত</a:t>
            </a:r>
            <a:r>
              <a:rPr lang="en-US" dirty="0" smtClean="0"/>
              <a:t> </a:t>
            </a:r>
            <a:r>
              <a:rPr lang="en-US" dirty="0" err="1" smtClean="0"/>
              <a:t>হন</a:t>
            </a:r>
            <a:r>
              <a:rPr lang="en-US" dirty="0" smtClean="0"/>
              <a:t>। </a:t>
            </a:r>
            <a:r>
              <a:rPr lang="en-US" dirty="0" err="1" smtClean="0"/>
              <a:t>তিনি</a:t>
            </a:r>
            <a:r>
              <a:rPr lang="en-US" dirty="0" smtClean="0"/>
              <a:t> </a:t>
            </a:r>
            <a:r>
              <a:rPr lang="en-US" dirty="0" err="1" smtClean="0"/>
              <a:t>আমৃত্যু</a:t>
            </a:r>
            <a:r>
              <a:rPr lang="en-US" dirty="0" smtClean="0"/>
              <a:t> </a:t>
            </a:r>
            <a:r>
              <a:rPr lang="en-US" dirty="0" err="1" smtClean="0"/>
              <a:t>সাহিত্য</a:t>
            </a:r>
            <a:r>
              <a:rPr lang="en-US" dirty="0" smtClean="0"/>
              <a:t> </a:t>
            </a:r>
            <a:r>
              <a:rPr lang="en-US" dirty="0" err="1" smtClean="0"/>
              <a:t>সাধনায়</a:t>
            </a:r>
            <a:r>
              <a:rPr lang="en-US" dirty="0" smtClean="0"/>
              <a:t> </a:t>
            </a:r>
            <a:r>
              <a:rPr lang="en-US" dirty="0" err="1" smtClean="0"/>
              <a:t>নিমগ্ন</a:t>
            </a:r>
            <a:r>
              <a:rPr lang="en-US" dirty="0" smtClean="0"/>
              <a:t> </a:t>
            </a:r>
            <a:r>
              <a:rPr lang="en-US" dirty="0" err="1" smtClean="0"/>
              <a:t>ছিলেন</a:t>
            </a:r>
            <a:r>
              <a:rPr lang="en-US" dirty="0" smtClean="0"/>
              <a:t>।                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22075" y="5342022"/>
            <a:ext cx="3423101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জীবনাবসান</a:t>
            </a:r>
            <a:r>
              <a:rPr lang="en-US" dirty="0" smtClean="0">
                <a:solidFill>
                  <a:srgbClr val="FF0000"/>
                </a:solidFill>
              </a:rPr>
              <a:t> : ১৪ই </a:t>
            </a:r>
            <a:r>
              <a:rPr lang="en-US" dirty="0" err="1" smtClean="0">
                <a:solidFill>
                  <a:srgbClr val="FF0000"/>
                </a:solidFill>
              </a:rPr>
              <a:t>মার্চ</a:t>
            </a:r>
            <a:r>
              <a:rPr lang="en-US" dirty="0" smtClean="0">
                <a:solidFill>
                  <a:srgbClr val="FF0000"/>
                </a:solidFill>
              </a:rPr>
              <a:t>, ১৯৭৬ </a:t>
            </a:r>
            <a:r>
              <a:rPr lang="en-US" dirty="0" err="1" smtClean="0">
                <a:solidFill>
                  <a:srgbClr val="FF0000"/>
                </a:solidFill>
              </a:rPr>
              <a:t>খ্রিষ্টাব্দ</a:t>
            </a:r>
            <a:r>
              <a:rPr lang="en-US" dirty="0" smtClean="0">
                <a:solidFill>
                  <a:srgbClr val="FF0000"/>
                </a:solidFill>
              </a:rPr>
              <a:t>।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একক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85010" y="5233737"/>
            <a:ext cx="5606715" cy="137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উপরের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দেখে</a:t>
            </a:r>
            <a:r>
              <a:rPr lang="en-US" sz="2400" dirty="0" smtClean="0"/>
              <a:t> ৫টি </a:t>
            </a:r>
            <a:r>
              <a:rPr lang="en-US" sz="2400" dirty="0" err="1" smtClean="0"/>
              <a:t>বাখ্য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   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0" y="1286609"/>
            <a:ext cx="3212664" cy="3604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725" y="944071"/>
            <a:ext cx="5797275" cy="4999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34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9096"/>
            <a:ext cx="6436895" cy="5678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ular Callout 6"/>
          <p:cNvSpPr/>
          <p:nvPr/>
        </p:nvSpPr>
        <p:spPr>
          <a:xfrm>
            <a:off x="0" y="-29117"/>
            <a:ext cx="3657600" cy="612648"/>
          </a:xfrm>
          <a:prstGeom prst="wedgeRoundRectCallout">
            <a:avLst>
              <a:gd name="adj1" fmla="val -15808"/>
              <a:gd name="adj2" fmla="val 23139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আদর্শ পাঠ  </a:t>
            </a:r>
            <a:endParaRPr lang="en-US" sz="40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218947" y="0"/>
            <a:ext cx="4860759" cy="612648"/>
          </a:xfrm>
          <a:prstGeom prst="wedgeRoundRectCallout">
            <a:avLst>
              <a:gd name="adj1" fmla="val -19734"/>
              <a:gd name="adj2" fmla="val 16658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সরব পাঠ  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94" y="1094875"/>
            <a:ext cx="5642812" cy="57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79765"/>
            <a:ext cx="3352800" cy="14604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১,”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শিয়র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3820" y="4116983"/>
            <a:ext cx="3878178" cy="14763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পচে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গেছে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116985"/>
            <a:ext cx="3352800" cy="1297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৩,”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পচান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3820" y="2253404"/>
            <a:ext cx="3878180" cy="18635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399098"/>
            <a:ext cx="3352800" cy="171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২,”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রুগ্ন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13820" y="877502"/>
            <a:ext cx="3878179" cy="13759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মাথা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16985"/>
            <a:ext cx="4961020" cy="141754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877502"/>
            <a:ext cx="4961020" cy="152159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57941"/>
            <a:ext cx="4961020" cy="16002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0" y="0"/>
            <a:ext cx="12192000" cy="7210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নতুন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শব্দের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অর্থ</a:t>
            </a:r>
            <a:r>
              <a:rPr lang="en-US" sz="3200" dirty="0" smtClean="0"/>
              <a:t>  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0" y="5414210"/>
            <a:ext cx="3352800" cy="1298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৪,”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নীর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13820" y="5593370"/>
            <a:ext cx="3878178" cy="11777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36" y="5593371"/>
            <a:ext cx="4915084" cy="1118937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801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658</Words>
  <Application>Microsoft Office PowerPoint</Application>
  <PresentationFormat>Widescreen</PresentationFormat>
  <Paragraphs>97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ICT_LAB</dc:creator>
  <cp:lastModifiedBy>ICT_LAB</cp:lastModifiedBy>
  <cp:revision>37</cp:revision>
  <dcterms:created xsi:type="dcterms:W3CDTF">2020-02-12T03:59:09Z</dcterms:created>
  <dcterms:modified xsi:type="dcterms:W3CDTF">2020-02-16T06:02:03Z</dcterms:modified>
</cp:coreProperties>
</file>