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7" r:id="rId4"/>
    <p:sldId id="278" r:id="rId5"/>
    <p:sldId id="279" r:id="rId6"/>
    <p:sldId id="280" r:id="rId7"/>
    <p:sldId id="281" r:id="rId8"/>
    <p:sldId id="257" r:id="rId9"/>
    <p:sldId id="258" r:id="rId10"/>
    <p:sldId id="259" r:id="rId11"/>
    <p:sldId id="283"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85" r:id="rId27"/>
    <p:sldId id="286" r:id="rId28"/>
    <p:sldId id="287" r:id="rId29"/>
    <p:sldId id="288" r:id="rId30"/>
    <p:sldId id="28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44" y="-12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ounded Rectangle 5"/>
          <p:cNvSpPr/>
          <p:nvPr/>
        </p:nvSpPr>
        <p:spPr>
          <a:xfrm>
            <a:off x="1143000" y="2286000"/>
            <a:ext cx="6934200" cy="2362200"/>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a:buFontTx/>
              <a:buNone/>
            </a:pPr>
            <a:r>
              <a:rPr lang="bn-BD" sz="19900" b="1" spc="-150"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স্বাগতম</a:t>
            </a:r>
            <a:r>
              <a:rPr lang="bn-BD" sz="8000" spc="-15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endParaRPr lang="en-US" sz="7200" b="1" dirty="0">
              <a:solidFill>
                <a:srgbClr val="800080"/>
              </a:solidFill>
              <a:latin typeface="NikoshBAN" pitchFamily="2" charset="0"/>
              <a:cs typeface="NikoshBAN" pitchFamily="2" charset="0"/>
            </a:endParaRPr>
          </a:p>
        </p:txBody>
      </p:sp>
      <p:sp>
        <p:nvSpPr>
          <p:cNvPr id="8" name="Rounded Rectangle 7"/>
          <p:cNvSpPr/>
          <p:nvPr/>
        </p:nvSpPr>
        <p:spPr>
          <a:xfrm>
            <a:off x="1066800" y="990600"/>
            <a:ext cx="6934200" cy="914400"/>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a:buFontTx/>
              <a:buNone/>
            </a:pPr>
            <a:r>
              <a:rPr lang="bn-IN" sz="7100" b="1" spc="-15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আজকের ক্লাসে সবাইকে- </a:t>
            </a:r>
            <a:endParaRPr lang="en-US" sz="7100" b="1" dirty="0">
              <a:solidFill>
                <a:srgbClr val="800080"/>
              </a:solidFill>
              <a:latin typeface="NikoshBAN" pitchFamily="2" charset="0"/>
              <a:cs typeface="NikoshBAN" pitchFamily="2" charset="0"/>
            </a:endParaRPr>
          </a:p>
        </p:txBody>
      </p:sp>
      <p:pic>
        <p:nvPicPr>
          <p:cNvPr id="15" name="Picture 14" descr="Animalibrí.gif"/>
          <p:cNvPicPr>
            <a:picLocks noChangeAspect="1"/>
          </p:cNvPicPr>
          <p:nvPr/>
        </p:nvPicPr>
        <p:blipFill>
          <a:blip r:embed="rId3"/>
          <a:stretch>
            <a:fillRect/>
          </a:stretch>
        </p:blipFill>
        <p:spPr>
          <a:xfrm>
            <a:off x="3352800" y="3657600"/>
            <a:ext cx="2667000" cy="2560320"/>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xmlns="" val="0"/>
              </a:ext>
            </a:extLst>
          </a:blip>
          <a:srcRect l="48467" t="-348" r="261" b="3235"/>
          <a:stretch/>
        </p:blipFill>
        <p:spPr>
          <a:xfrm flipH="1">
            <a:off x="-2209800" y="0"/>
            <a:ext cx="6900814" cy="7663466"/>
          </a:xfrm>
          <a:prstGeom prst="rect">
            <a:avLst/>
          </a:prstGeom>
          <a:noFill/>
          <a:ln>
            <a:noFill/>
          </a:ln>
        </p:spPr>
      </p:pic>
      <p:pic>
        <p:nvPicPr>
          <p:cNvPr id="19" name="Picture 18"/>
          <p:cNvPicPr>
            <a:picLocks noChangeAspect="1"/>
          </p:cNvPicPr>
          <p:nvPr/>
        </p:nvPicPr>
        <p:blipFill rotWithShape="1">
          <a:blip r:embed="rId4">
            <a:extLst>
              <a:ext uri="{28A0092B-C50C-407E-A947-70E740481C1C}">
                <a14:useLocalDpi xmlns:a14="http://schemas.microsoft.com/office/drawing/2010/main" xmlns="" val="0"/>
              </a:ext>
            </a:extLst>
          </a:blip>
          <a:srcRect l="48467" t="-348" r="261" b="3235"/>
          <a:stretch/>
        </p:blipFill>
        <p:spPr>
          <a:xfrm>
            <a:off x="4457247" y="0"/>
            <a:ext cx="6983178" cy="765311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nodeType="withEffect">
                                  <p:stCondLst>
                                    <p:cond delay="0"/>
                                  </p:stCondLst>
                                  <p:childTnLst>
                                    <p:anim calcmode="lin" valueType="num">
                                      <p:cBhvr additive="base">
                                        <p:cTn id="6" dur="5000"/>
                                        <p:tgtEl>
                                          <p:spTgt spid="19"/>
                                        </p:tgtEl>
                                        <p:attrNameLst>
                                          <p:attrName>ppt_x</p:attrName>
                                        </p:attrNameLst>
                                      </p:cBhvr>
                                      <p:tavLst>
                                        <p:tav tm="0">
                                          <p:val>
                                            <p:strVal val="ppt_x"/>
                                          </p:val>
                                        </p:tav>
                                        <p:tav tm="100000">
                                          <p:val>
                                            <p:strVal val="1+ppt_w/2"/>
                                          </p:val>
                                        </p:tav>
                                      </p:tavLst>
                                    </p:anim>
                                    <p:anim calcmode="lin" valueType="num">
                                      <p:cBhvr additive="base">
                                        <p:cTn id="7" dur="5000"/>
                                        <p:tgtEl>
                                          <p:spTgt spid="19"/>
                                        </p:tgtEl>
                                        <p:attrNameLst>
                                          <p:attrName>ppt_y</p:attrName>
                                        </p:attrNameLst>
                                      </p:cBhvr>
                                      <p:tavLst>
                                        <p:tav tm="0">
                                          <p:val>
                                            <p:strVal val="ppt_y"/>
                                          </p:val>
                                        </p:tav>
                                        <p:tav tm="100000">
                                          <p:val>
                                            <p:strVal val="ppt_y"/>
                                          </p:val>
                                        </p:tav>
                                      </p:tavLst>
                                    </p:anim>
                                    <p:set>
                                      <p:cBhvr>
                                        <p:cTn id="8" dur="1" fill="hold">
                                          <p:stCondLst>
                                            <p:cond delay="4999"/>
                                          </p:stCondLst>
                                        </p:cTn>
                                        <p:tgtEl>
                                          <p:spTgt spid="19"/>
                                        </p:tgtEl>
                                        <p:attrNameLst>
                                          <p:attrName>style.visibility</p:attrName>
                                        </p:attrNameLst>
                                      </p:cBhvr>
                                      <p:to>
                                        <p:strVal val="hidden"/>
                                      </p:to>
                                    </p:set>
                                  </p:childTnLst>
                                </p:cTn>
                              </p:par>
                              <p:par>
                                <p:cTn id="9" presetID="2" presetClass="exit" presetSubtype="8" fill="hold" nodeType="withEffect">
                                  <p:stCondLst>
                                    <p:cond delay="0"/>
                                  </p:stCondLst>
                                  <p:childTnLst>
                                    <p:anim calcmode="lin" valueType="num">
                                      <p:cBhvr additive="base">
                                        <p:cTn id="10" dur="5000"/>
                                        <p:tgtEl>
                                          <p:spTgt spid="18"/>
                                        </p:tgtEl>
                                        <p:attrNameLst>
                                          <p:attrName>ppt_x</p:attrName>
                                        </p:attrNameLst>
                                      </p:cBhvr>
                                      <p:tavLst>
                                        <p:tav tm="0">
                                          <p:val>
                                            <p:strVal val="ppt_x"/>
                                          </p:val>
                                        </p:tav>
                                        <p:tav tm="100000">
                                          <p:val>
                                            <p:strVal val="0-ppt_w/2"/>
                                          </p:val>
                                        </p:tav>
                                      </p:tavLst>
                                    </p:anim>
                                    <p:anim calcmode="lin" valueType="num">
                                      <p:cBhvr additive="base">
                                        <p:cTn id="11" dur="5000"/>
                                        <p:tgtEl>
                                          <p:spTgt spid="18"/>
                                        </p:tgtEl>
                                        <p:attrNameLst>
                                          <p:attrName>ppt_y</p:attrName>
                                        </p:attrNameLst>
                                      </p:cBhvr>
                                      <p:tavLst>
                                        <p:tav tm="0">
                                          <p:val>
                                            <p:strVal val="ppt_y"/>
                                          </p:val>
                                        </p:tav>
                                        <p:tav tm="100000">
                                          <p:val>
                                            <p:strVal val="ppt_y"/>
                                          </p:val>
                                        </p:tav>
                                      </p:tavLst>
                                    </p:anim>
                                    <p:set>
                                      <p:cBhvr>
                                        <p:cTn id="12" dur="1" fill="hold">
                                          <p:stCondLst>
                                            <p:cond delay="4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609600" y="1371600"/>
            <a:ext cx="7848600" cy="4343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endParaRPr lang="en-US" sz="4000" dirty="0">
              <a:solidFill>
                <a:srgbClr val="002060"/>
              </a:solidFill>
              <a:latin typeface="NikoshBAN" pitchFamily="2" charset="0"/>
              <a:cs typeface="NikoshBAN" pitchFamily="2" charset="0"/>
            </a:endParaRPr>
          </a:p>
        </p:txBody>
      </p:sp>
      <p:sp>
        <p:nvSpPr>
          <p:cNvPr id="3" name="Title 1"/>
          <p:cNvSpPr txBox="1">
            <a:spLocks/>
          </p:cNvSpPr>
          <p:nvPr/>
        </p:nvSpPr>
        <p:spPr>
          <a:xfrm>
            <a:off x="609600" y="152400"/>
            <a:ext cx="7848600" cy="989663"/>
          </a:xfrm>
          <a:prstGeom prst="rect">
            <a:avLst/>
          </a:prstGeom>
        </p:spPr>
        <p:style>
          <a:lnRef idx="0">
            <a:schemeClr val="accent3"/>
          </a:lnRef>
          <a:fillRef idx="3">
            <a:schemeClr val="accent3"/>
          </a:fillRef>
          <a:effectRef idx="3">
            <a:schemeClr val="accent3"/>
          </a:effectRef>
          <a:fontRef idx="minor">
            <a:schemeClr val="lt1"/>
          </a:fontRef>
        </p:style>
        <p:txBody>
          <a:bodyPr>
            <a:noAutofit/>
          </a:bodyPr>
          <a:lstStyle/>
          <a:p>
            <a:pPr lvl="0" algn="ctr">
              <a:spcBef>
                <a:spcPct val="0"/>
              </a:spcBef>
              <a:defRPr/>
            </a:pPr>
            <a:r>
              <a:rPr lang="bn-IN" sz="5400" dirty="0" smtClean="0">
                <a:latin typeface="NikoshBAN" pitchFamily="2" charset="0"/>
                <a:cs typeface="NikoshBAN" pitchFamily="2" charset="0"/>
              </a:rPr>
              <a:t>এরিস্টটলের </a:t>
            </a:r>
            <a:r>
              <a:rPr lang="bn-IN" sz="5400" b="1" dirty="0" smtClean="0">
                <a:latin typeface="NikoshBAN" pitchFamily="2" charset="0"/>
                <a:cs typeface="NikoshBAN" pitchFamily="2" charset="0"/>
              </a:rPr>
              <a:t>সরকারের শ্রেণিবিভাগ </a:t>
            </a:r>
            <a:endParaRPr kumimoji="0" lang="en-US" sz="5400" b="1" i="0" u="none" strike="noStrike" kern="1200" cap="none" spc="0" normalizeH="0" baseline="0" noProof="0" dirty="0">
              <a:ln>
                <a:noFill/>
              </a:ln>
              <a:solidFill>
                <a:schemeClr val="lt1"/>
              </a:solidFill>
              <a:effectLst/>
              <a:uLnTx/>
              <a:uFillTx/>
              <a:latin typeface="NikoshBAN" pitchFamily="2" charset="0"/>
              <a:ea typeface="+mn-ea"/>
              <a:cs typeface="NikoshBAN" pitchFamily="2" charset="0"/>
            </a:endParaRPr>
          </a:p>
        </p:txBody>
      </p:sp>
      <p:graphicFrame>
        <p:nvGraphicFramePr>
          <p:cNvPr id="4" name="Table 3"/>
          <p:cNvGraphicFramePr>
            <a:graphicFrameLocks noGrp="1"/>
          </p:cNvGraphicFramePr>
          <p:nvPr/>
        </p:nvGraphicFramePr>
        <p:xfrm>
          <a:off x="1295400" y="2514600"/>
          <a:ext cx="6324600" cy="3017520"/>
        </p:xfrm>
        <a:graphic>
          <a:graphicData uri="http://schemas.openxmlformats.org/drawingml/2006/table">
            <a:tbl>
              <a:tblPr firstRow="1" bandRow="1">
                <a:tableStyleId>{5C22544A-7EE6-4342-B048-85BDC9FD1C3A}</a:tableStyleId>
              </a:tblPr>
              <a:tblGrid>
                <a:gridCol w="2108200"/>
                <a:gridCol w="2108200"/>
                <a:gridCol w="2108200"/>
              </a:tblGrid>
              <a:tr h="518160">
                <a:tc>
                  <a:txBody>
                    <a:bodyPr/>
                    <a:lstStyle/>
                    <a:p>
                      <a:pPr algn="ctr"/>
                      <a:r>
                        <a:rPr lang="bn-IN" sz="2800" dirty="0" smtClean="0">
                          <a:latin typeface="NikoshBAN" pitchFamily="2" charset="0"/>
                          <a:cs typeface="NikoshBAN" pitchFamily="2" charset="0"/>
                        </a:rPr>
                        <a:t>সংখ্যা</a:t>
                      </a:r>
                      <a:r>
                        <a:rPr lang="bn-IN" sz="2800" baseline="0" dirty="0" smtClean="0">
                          <a:latin typeface="NikoshBAN" pitchFamily="2" charset="0"/>
                          <a:cs typeface="NikoshBAN" pitchFamily="2" charset="0"/>
                        </a:rPr>
                        <a:t> নীতি </a:t>
                      </a:r>
                      <a:endParaRPr lang="en-US" sz="2800" dirty="0">
                        <a:latin typeface="NikoshBAN" pitchFamily="2" charset="0"/>
                        <a:cs typeface="NikoshBAN" pitchFamily="2" charset="0"/>
                      </a:endParaRPr>
                    </a:p>
                  </a:txBody>
                  <a:tcPr/>
                </a:tc>
                <a:tc gridSpan="2">
                  <a:txBody>
                    <a:bodyPr/>
                    <a:lstStyle/>
                    <a:p>
                      <a:pPr algn="ctr"/>
                      <a:r>
                        <a:rPr lang="bn-IN" sz="2800" dirty="0" smtClean="0">
                          <a:latin typeface="NikoshBAN" pitchFamily="2" charset="0"/>
                          <a:cs typeface="NikoshBAN" pitchFamily="2" charset="0"/>
                        </a:rPr>
                        <a:t>উদ্দেশ্য</a:t>
                      </a:r>
                      <a:r>
                        <a:rPr lang="bn-IN" sz="2800" baseline="0" dirty="0" smtClean="0">
                          <a:latin typeface="NikoshBAN" pitchFamily="2" charset="0"/>
                          <a:cs typeface="NikoshBAN" pitchFamily="2" charset="0"/>
                        </a:rPr>
                        <a:t> বা লক্ষ্য নীতি </a:t>
                      </a:r>
                      <a:endParaRPr lang="en-US" sz="2800" dirty="0">
                        <a:latin typeface="NikoshBAN" pitchFamily="2" charset="0"/>
                        <a:cs typeface="NikoshBAN" pitchFamily="2" charset="0"/>
                      </a:endParaRPr>
                    </a:p>
                  </a:txBody>
                  <a:tcPr/>
                </a:tc>
                <a:tc hMerge="1">
                  <a:txBody>
                    <a:bodyPr/>
                    <a:lstStyle/>
                    <a:p>
                      <a:pPr algn="ctr"/>
                      <a:endParaRPr lang="en-US" dirty="0">
                        <a:latin typeface="NikoshBAN" pitchFamily="2" charset="0"/>
                        <a:cs typeface="NikoshBAN" pitchFamily="2" charset="0"/>
                      </a:endParaRPr>
                    </a:p>
                  </a:txBody>
                  <a:tcPr/>
                </a:tc>
              </a:tr>
              <a:tr h="518160">
                <a:tc>
                  <a:txBody>
                    <a:bodyPr/>
                    <a:lstStyle/>
                    <a:p>
                      <a:pPr algn="ctr"/>
                      <a:r>
                        <a:rPr lang="bn-IN" sz="2800" dirty="0" smtClean="0">
                          <a:latin typeface="NikoshBAN" pitchFamily="2" charset="0"/>
                          <a:cs typeface="NikoshBAN" pitchFamily="2" charset="0"/>
                        </a:rPr>
                        <a:t>শাসকের</a:t>
                      </a:r>
                      <a:r>
                        <a:rPr lang="bn-IN" sz="2800" baseline="0" dirty="0" smtClean="0">
                          <a:latin typeface="NikoshBAN" pitchFamily="2" charset="0"/>
                          <a:cs typeface="NikoshBAN" pitchFamily="2" charset="0"/>
                        </a:rPr>
                        <a:t> সংখ্যা </a:t>
                      </a:r>
                      <a:endParaRPr lang="en-US" sz="2800" dirty="0">
                        <a:latin typeface="NikoshBAN" pitchFamily="2" charset="0"/>
                        <a:cs typeface="NikoshBAN" pitchFamily="2" charset="0"/>
                      </a:endParaRPr>
                    </a:p>
                  </a:txBody>
                  <a:tcPr/>
                </a:tc>
                <a:tc>
                  <a:txBody>
                    <a:bodyPr/>
                    <a:lstStyle/>
                    <a:p>
                      <a:pPr algn="ctr"/>
                      <a:r>
                        <a:rPr lang="bn-IN" sz="2800" dirty="0" smtClean="0">
                          <a:latin typeface="NikoshBAN" pitchFamily="2" charset="0"/>
                          <a:cs typeface="NikoshBAN" pitchFamily="2" charset="0"/>
                        </a:rPr>
                        <a:t>স্বাভাবিক </a:t>
                      </a:r>
                      <a:endParaRPr lang="en-US" sz="2800" dirty="0">
                        <a:latin typeface="NikoshBAN" pitchFamily="2" charset="0"/>
                        <a:cs typeface="NikoshBAN" pitchFamily="2" charset="0"/>
                      </a:endParaRPr>
                    </a:p>
                  </a:txBody>
                  <a:tcPr/>
                </a:tc>
                <a:tc>
                  <a:txBody>
                    <a:bodyPr/>
                    <a:lstStyle/>
                    <a:p>
                      <a:pPr algn="ctr"/>
                      <a:r>
                        <a:rPr lang="bn-IN" sz="2800" dirty="0" smtClean="0">
                          <a:latin typeface="NikoshBAN" pitchFamily="2" charset="0"/>
                          <a:cs typeface="NikoshBAN" pitchFamily="2" charset="0"/>
                        </a:rPr>
                        <a:t>বিকৃত</a:t>
                      </a:r>
                      <a:r>
                        <a:rPr lang="bn-IN" sz="2800" baseline="0" dirty="0" smtClean="0">
                          <a:latin typeface="NikoshBAN" pitchFamily="2" charset="0"/>
                          <a:cs typeface="NikoshBAN" pitchFamily="2" charset="0"/>
                        </a:rPr>
                        <a:t> </a:t>
                      </a:r>
                      <a:endParaRPr lang="en-US" sz="2800" dirty="0">
                        <a:latin typeface="NikoshBAN" pitchFamily="2" charset="0"/>
                        <a:cs typeface="NikoshBAN" pitchFamily="2" charset="0"/>
                      </a:endParaRPr>
                    </a:p>
                  </a:txBody>
                  <a:tcPr/>
                </a:tc>
              </a:tr>
              <a:tr h="518160">
                <a:tc>
                  <a:txBody>
                    <a:bodyPr/>
                    <a:lstStyle/>
                    <a:p>
                      <a:pPr algn="ctr"/>
                      <a:r>
                        <a:rPr lang="bn-IN" sz="2800" dirty="0" smtClean="0">
                          <a:latin typeface="NikoshBAN" pitchFamily="2" charset="0"/>
                          <a:cs typeface="NikoshBAN" pitchFamily="2" charset="0"/>
                        </a:rPr>
                        <a:t>একজনের শাসন</a:t>
                      </a:r>
                      <a:r>
                        <a:rPr lang="bn-IN" sz="2800" baseline="0" dirty="0" smtClean="0">
                          <a:latin typeface="NikoshBAN" pitchFamily="2" charset="0"/>
                          <a:cs typeface="NikoshBAN" pitchFamily="2" charset="0"/>
                        </a:rPr>
                        <a:t> </a:t>
                      </a:r>
                      <a:endParaRPr lang="en-US" sz="2800" dirty="0">
                        <a:latin typeface="NikoshBAN" pitchFamily="2" charset="0"/>
                        <a:cs typeface="NikoshBAN" pitchFamily="2" charset="0"/>
                      </a:endParaRPr>
                    </a:p>
                  </a:txBody>
                  <a:tcPr/>
                </a:tc>
                <a:tc>
                  <a:txBody>
                    <a:bodyPr/>
                    <a:lstStyle/>
                    <a:p>
                      <a:pPr algn="ctr"/>
                      <a:r>
                        <a:rPr lang="bn-IN" sz="2800" dirty="0" smtClean="0">
                          <a:latin typeface="NikoshBAN" pitchFamily="2" charset="0"/>
                          <a:cs typeface="NikoshBAN" pitchFamily="2" charset="0"/>
                        </a:rPr>
                        <a:t>রাজতন্ত্র</a:t>
                      </a:r>
                      <a:r>
                        <a:rPr lang="bn-IN" sz="2800" baseline="0" dirty="0" smtClean="0">
                          <a:latin typeface="NikoshBAN" pitchFamily="2" charset="0"/>
                          <a:cs typeface="NikoshBAN" pitchFamily="2" charset="0"/>
                        </a:rPr>
                        <a:t> </a:t>
                      </a:r>
                      <a:endParaRPr lang="en-US" sz="2800" dirty="0">
                        <a:latin typeface="NikoshBAN" pitchFamily="2" charset="0"/>
                        <a:cs typeface="NikoshBAN" pitchFamily="2" charset="0"/>
                      </a:endParaRPr>
                    </a:p>
                  </a:txBody>
                  <a:tcPr/>
                </a:tc>
                <a:tc>
                  <a:txBody>
                    <a:bodyPr/>
                    <a:lstStyle/>
                    <a:p>
                      <a:pPr algn="ctr"/>
                      <a:r>
                        <a:rPr lang="bn-IN" sz="2800" dirty="0" smtClean="0">
                          <a:latin typeface="NikoshBAN" pitchFamily="2" charset="0"/>
                          <a:cs typeface="NikoshBAN" pitchFamily="2" charset="0"/>
                        </a:rPr>
                        <a:t>স্বৈরতন্ত্র</a:t>
                      </a:r>
                      <a:r>
                        <a:rPr lang="bn-IN" sz="2800" baseline="0" dirty="0" smtClean="0">
                          <a:latin typeface="NikoshBAN" pitchFamily="2" charset="0"/>
                          <a:cs typeface="NikoshBAN" pitchFamily="2" charset="0"/>
                        </a:rPr>
                        <a:t> </a:t>
                      </a:r>
                      <a:endParaRPr lang="en-US" sz="2800" dirty="0">
                        <a:latin typeface="NikoshBAN" pitchFamily="2" charset="0"/>
                        <a:cs typeface="NikoshBAN" pitchFamily="2" charset="0"/>
                      </a:endParaRPr>
                    </a:p>
                  </a:txBody>
                  <a:tcPr/>
                </a:tc>
              </a:tr>
              <a:tr h="518160">
                <a:tc>
                  <a:txBody>
                    <a:bodyPr/>
                    <a:lstStyle/>
                    <a:p>
                      <a:pPr algn="ctr"/>
                      <a:r>
                        <a:rPr lang="bn-IN" sz="2800" dirty="0" smtClean="0">
                          <a:latin typeface="NikoshBAN" pitchFamily="2" charset="0"/>
                          <a:cs typeface="NikoshBAN" pitchFamily="2" charset="0"/>
                        </a:rPr>
                        <a:t>কয়েকজনের</a:t>
                      </a:r>
                      <a:r>
                        <a:rPr lang="bn-IN" sz="2800" baseline="0" dirty="0" smtClean="0">
                          <a:latin typeface="NikoshBAN" pitchFamily="2" charset="0"/>
                          <a:cs typeface="NikoshBAN" pitchFamily="2" charset="0"/>
                        </a:rPr>
                        <a:t> শাসন </a:t>
                      </a:r>
                      <a:endParaRPr lang="en-US" sz="2800" dirty="0">
                        <a:latin typeface="NikoshBAN" pitchFamily="2" charset="0"/>
                        <a:cs typeface="NikoshBAN" pitchFamily="2" charset="0"/>
                      </a:endParaRPr>
                    </a:p>
                  </a:txBody>
                  <a:tcPr/>
                </a:tc>
                <a:tc>
                  <a:txBody>
                    <a:bodyPr/>
                    <a:lstStyle/>
                    <a:p>
                      <a:pPr algn="ctr"/>
                      <a:r>
                        <a:rPr lang="bn-IN" sz="2800" dirty="0" smtClean="0">
                          <a:latin typeface="NikoshBAN" pitchFamily="2" charset="0"/>
                          <a:cs typeface="NikoshBAN" pitchFamily="2" charset="0"/>
                        </a:rPr>
                        <a:t>অভিজাততন্ত্র</a:t>
                      </a:r>
                      <a:r>
                        <a:rPr lang="bn-IN" sz="2800" baseline="0" dirty="0" smtClean="0">
                          <a:latin typeface="NikoshBAN" pitchFamily="2" charset="0"/>
                          <a:cs typeface="NikoshBAN" pitchFamily="2" charset="0"/>
                        </a:rPr>
                        <a:t> </a:t>
                      </a:r>
                      <a:endParaRPr lang="en-US" sz="2800" dirty="0">
                        <a:latin typeface="NikoshBAN" pitchFamily="2" charset="0"/>
                        <a:cs typeface="NikoshBAN" pitchFamily="2" charset="0"/>
                      </a:endParaRPr>
                    </a:p>
                  </a:txBody>
                  <a:tcPr/>
                </a:tc>
                <a:tc>
                  <a:txBody>
                    <a:bodyPr/>
                    <a:lstStyle/>
                    <a:p>
                      <a:pPr algn="ctr"/>
                      <a:r>
                        <a:rPr lang="bn-IN" sz="2800" dirty="0" smtClean="0">
                          <a:latin typeface="NikoshBAN" pitchFamily="2" charset="0"/>
                          <a:cs typeface="NikoshBAN" pitchFamily="2" charset="0"/>
                        </a:rPr>
                        <a:t>ধনিকন্ত্র/</a:t>
                      </a:r>
                      <a:r>
                        <a:rPr lang="bn-IN" sz="2800" baseline="0" dirty="0" smtClean="0">
                          <a:latin typeface="NikoshBAN" pitchFamily="2" charset="0"/>
                          <a:cs typeface="NikoshBAN" pitchFamily="2" charset="0"/>
                        </a:rPr>
                        <a:t> কুলীনতন্ত্র  </a:t>
                      </a:r>
                      <a:endParaRPr lang="en-US" sz="2800" dirty="0">
                        <a:latin typeface="NikoshBAN" pitchFamily="2" charset="0"/>
                        <a:cs typeface="NikoshBAN" pitchFamily="2" charset="0"/>
                      </a:endParaRPr>
                    </a:p>
                  </a:txBody>
                  <a:tcPr/>
                </a:tc>
              </a:tr>
              <a:tr h="518160">
                <a:tc>
                  <a:txBody>
                    <a:bodyPr/>
                    <a:lstStyle/>
                    <a:p>
                      <a:pPr algn="ctr"/>
                      <a:r>
                        <a:rPr lang="bn-IN" sz="2800" dirty="0" smtClean="0">
                          <a:latin typeface="NikoshBAN" pitchFamily="2" charset="0"/>
                          <a:cs typeface="NikoshBAN" pitchFamily="2" charset="0"/>
                        </a:rPr>
                        <a:t>অনেকের</a:t>
                      </a:r>
                      <a:r>
                        <a:rPr lang="bn-IN" sz="2800" baseline="0" dirty="0" smtClean="0">
                          <a:latin typeface="NikoshBAN" pitchFamily="2" charset="0"/>
                          <a:cs typeface="NikoshBAN" pitchFamily="2" charset="0"/>
                        </a:rPr>
                        <a:t> শাসন </a:t>
                      </a:r>
                      <a:endParaRPr lang="en-US" sz="2800" dirty="0">
                        <a:latin typeface="NikoshBAN" pitchFamily="2" charset="0"/>
                        <a:cs typeface="NikoshBAN" pitchFamily="2" charset="0"/>
                      </a:endParaRPr>
                    </a:p>
                  </a:txBody>
                  <a:tcPr/>
                </a:tc>
                <a:tc>
                  <a:txBody>
                    <a:bodyPr/>
                    <a:lstStyle/>
                    <a:p>
                      <a:pPr algn="ctr"/>
                      <a:r>
                        <a:rPr lang="bn-IN" sz="2800" dirty="0" smtClean="0">
                          <a:latin typeface="NikoshBAN" pitchFamily="2" charset="0"/>
                          <a:cs typeface="NikoshBAN" pitchFamily="2" charset="0"/>
                        </a:rPr>
                        <a:t>গণতন্ত্র  </a:t>
                      </a:r>
                      <a:endParaRPr lang="en-US" sz="2800" dirty="0">
                        <a:latin typeface="NikoshBAN" pitchFamily="2" charset="0"/>
                        <a:cs typeface="NikoshBAN" pitchFamily="2" charset="0"/>
                      </a:endParaRPr>
                    </a:p>
                  </a:txBody>
                  <a:tcPr/>
                </a:tc>
                <a:tc>
                  <a:txBody>
                    <a:bodyPr/>
                    <a:lstStyle/>
                    <a:p>
                      <a:pPr algn="ctr"/>
                      <a:r>
                        <a:rPr lang="bn-IN" sz="2800" dirty="0" smtClean="0">
                          <a:latin typeface="NikoshBAN" pitchFamily="2" charset="0"/>
                          <a:cs typeface="NikoshBAN" pitchFamily="2" charset="0"/>
                        </a:rPr>
                        <a:t>জনতাতন্ত্র</a:t>
                      </a:r>
                      <a:r>
                        <a:rPr lang="bn-IN" sz="2800" baseline="0" dirty="0" smtClean="0">
                          <a:latin typeface="NikoshBAN" pitchFamily="2" charset="0"/>
                          <a:cs typeface="NikoshBAN" pitchFamily="2" charset="0"/>
                        </a:rPr>
                        <a:t> </a:t>
                      </a:r>
                      <a:endParaRPr lang="en-US" sz="2800" dirty="0">
                        <a:latin typeface="NikoshBAN" pitchFamily="2" charset="0"/>
                        <a:cs typeface="NikoshBAN" pitchFamily="2" charset="0"/>
                      </a:endParaRPr>
                    </a:p>
                  </a:txBody>
                  <a:tcPr/>
                </a:tc>
              </a:tr>
            </a:tbl>
          </a:graphicData>
        </a:graphic>
      </p:graphicFrame>
      <p:sp>
        <p:nvSpPr>
          <p:cNvPr id="5" name="Rounded Rectangle 4"/>
          <p:cNvSpPr/>
          <p:nvPr/>
        </p:nvSpPr>
        <p:spPr>
          <a:xfrm>
            <a:off x="3657600" y="14478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itchFamily="2" charset="0"/>
                <a:cs typeface="NikoshBAN" pitchFamily="2" charset="0"/>
              </a:rPr>
              <a:t>সরকার </a:t>
            </a:r>
            <a:endParaRPr lang="en-US" sz="3600" dirty="0">
              <a:latin typeface="NikoshBAN" pitchFamily="2" charset="0"/>
              <a:cs typeface="NikoshBAN" pitchFamily="2" charset="0"/>
            </a:endParaRPr>
          </a:p>
        </p:txBody>
      </p:sp>
      <p:sp>
        <p:nvSpPr>
          <p:cNvPr id="6" name="Down Arrow 5"/>
          <p:cNvSpPr/>
          <p:nvPr/>
        </p:nvSpPr>
        <p:spPr>
          <a:xfrm>
            <a:off x="4297680" y="207264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350838"/>
            <a:ext cx="5486400" cy="944562"/>
          </a:xfrm>
          <a:prstGeom prst="rect">
            <a:avLst/>
          </a:prstGeom>
          <a:solidFill>
            <a:schemeClr val="accent2">
              <a:lumMod val="60000"/>
              <a:lumOff val="40000"/>
            </a:schemeClr>
          </a:solidFill>
          <a:ln w="57150" cap="flat" cmpd="sng" algn="ctr">
            <a:solidFill>
              <a:srgbClr val="00B050"/>
            </a:solidFill>
            <a:prstDash val="solid"/>
          </a:ln>
        </p:spPr>
        <p:style>
          <a:lnRef idx="2">
            <a:schemeClr val="dk1"/>
          </a:lnRef>
          <a:fillRef idx="1">
            <a:schemeClr val="lt1"/>
          </a:fillRef>
          <a:effectRef idx="0">
            <a:schemeClr val="dk1"/>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8000" b="1" i="0" u="none" strike="noStrike" kern="1200" cap="all" spc="0" normalizeH="0" baseline="0" noProof="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NikoshBAN" pitchFamily="2" charset="0"/>
                <a:ea typeface="+mn-ea"/>
                <a:cs typeface="NikoshBAN" pitchFamily="2" charset="0"/>
              </a:rPr>
              <a:t>একক কাজ </a:t>
            </a:r>
            <a:endParaRPr kumimoji="0" lang="en-US" sz="8000" b="1" i="0"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NikoshBAN" pitchFamily="2" charset="0"/>
              <a:ea typeface="+mn-ea"/>
              <a:cs typeface="NikoshBAN" pitchFamily="2" charset="0"/>
            </a:endParaRPr>
          </a:p>
        </p:txBody>
      </p:sp>
      <p:sp>
        <p:nvSpPr>
          <p:cNvPr id="3" name="Title 1"/>
          <p:cNvSpPr txBox="1">
            <a:spLocks/>
          </p:cNvSpPr>
          <p:nvPr/>
        </p:nvSpPr>
        <p:spPr>
          <a:xfrm>
            <a:off x="6019800" y="350838"/>
            <a:ext cx="2667000" cy="944562"/>
          </a:xfrm>
          <a:prstGeom prst="rect">
            <a:avLst/>
          </a:prstGeom>
          <a:solidFill>
            <a:schemeClr val="accent2">
              <a:lumMod val="60000"/>
              <a:lumOff val="40000"/>
            </a:schemeClr>
          </a:solidFill>
          <a:ln w="57150" cap="flat" cmpd="sng" algn="ctr">
            <a:solidFill>
              <a:srgbClr val="00B050"/>
            </a:solid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32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NikoshBAN" pitchFamily="2" charset="0"/>
                <a:ea typeface="+mn-ea"/>
                <a:cs typeface="NikoshBAN" pitchFamily="2" charset="0"/>
              </a:rPr>
              <a:t>সময়ঃ</a:t>
            </a:r>
            <a:r>
              <a:rPr kumimoji="0" lang="bn-IN" sz="3200" b="1" i="0" u="none" strike="noStrike" kern="1200" cap="all" spc="0" normalizeH="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NikoshBAN" pitchFamily="2" charset="0"/>
                <a:ea typeface="+mn-ea"/>
                <a:cs typeface="NikoshBAN" pitchFamily="2" charset="0"/>
              </a:rPr>
              <a:t> ৫ মিনিট</a:t>
            </a:r>
            <a:endParaRPr kumimoji="0" lang="en-US" sz="3200" b="1" i="0"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NikoshBAN" pitchFamily="2" charset="0"/>
              <a:ea typeface="+mn-ea"/>
              <a:cs typeface="NikoshBAN" pitchFamily="2" charset="0"/>
            </a:endParaRPr>
          </a:p>
        </p:txBody>
      </p:sp>
      <p:sp>
        <p:nvSpPr>
          <p:cNvPr id="4" name="TextBox 3"/>
          <p:cNvSpPr txBox="1"/>
          <p:nvPr/>
        </p:nvSpPr>
        <p:spPr>
          <a:xfrm>
            <a:off x="76200" y="1752600"/>
            <a:ext cx="7620000" cy="707886"/>
          </a:xfrm>
          <a:prstGeom prst="rect">
            <a:avLst/>
          </a:prstGeom>
          <a:noFill/>
        </p:spPr>
        <p:txBody>
          <a:bodyPr wrap="square" rtlCol="0">
            <a:spAutoFit/>
          </a:bodyPr>
          <a:lstStyle/>
          <a:p>
            <a:pPr>
              <a:buFont typeface="Wingdings" pitchFamily="2" charset="2"/>
              <a:buChar char="v"/>
            </a:pPr>
            <a:r>
              <a:rPr lang="bn-IN" sz="4000" dirty="0" smtClean="0">
                <a:solidFill>
                  <a:srgbClr val="0070C0"/>
                </a:solidFill>
                <a:latin typeface="NikoshBAN" pitchFamily="2" charset="0"/>
                <a:cs typeface="NikoshBAN" pitchFamily="2" charset="0"/>
              </a:rPr>
              <a:t>নিচের প্রশ্নগুলোর উত্তর খাতায় লিখঃ</a:t>
            </a:r>
            <a:endParaRPr lang="en-US" sz="4000" dirty="0">
              <a:solidFill>
                <a:srgbClr val="0070C0"/>
              </a:solidFill>
            </a:endParaRPr>
          </a:p>
        </p:txBody>
      </p:sp>
      <p:sp>
        <p:nvSpPr>
          <p:cNvPr id="5" name="TextBox 4"/>
          <p:cNvSpPr txBox="1"/>
          <p:nvPr/>
        </p:nvSpPr>
        <p:spPr>
          <a:xfrm>
            <a:off x="0" y="2362200"/>
            <a:ext cx="7620000" cy="707886"/>
          </a:xfrm>
          <a:prstGeom prst="rect">
            <a:avLst/>
          </a:prstGeom>
          <a:noFill/>
        </p:spPr>
        <p:txBody>
          <a:bodyPr wrap="square" rtlCol="0">
            <a:spAutoFit/>
          </a:bodyPr>
          <a:lstStyle/>
          <a:p>
            <a:pPr marL="1200150" lvl="1" indent="-742950"/>
            <a:r>
              <a:rPr lang="en-US" sz="4000" dirty="0" smtClean="0">
                <a:solidFill>
                  <a:schemeClr val="accent6">
                    <a:lumMod val="75000"/>
                  </a:schemeClr>
                </a:solidFill>
                <a:latin typeface="NikoshBAN" pitchFamily="2" charset="0"/>
                <a:cs typeface="NikoshBAN" pitchFamily="2" charset="0"/>
              </a:rPr>
              <a:t>1) </a:t>
            </a:r>
            <a:r>
              <a:rPr lang="bn-IN" sz="4000" dirty="0" smtClean="0">
                <a:solidFill>
                  <a:schemeClr val="accent6">
                    <a:lumMod val="75000"/>
                  </a:schemeClr>
                </a:solidFill>
                <a:latin typeface="NikoshBAN" pitchFamily="2" charset="0"/>
                <a:cs typeface="NikoshBAN" pitchFamily="2" charset="0"/>
              </a:rPr>
              <a:t>সরকার কাকে বলে?  </a:t>
            </a:r>
            <a:endParaRPr lang="bn-IN" sz="4000" dirty="0" smtClean="0">
              <a:solidFill>
                <a:schemeClr val="accent6">
                  <a:lumMod val="75000"/>
                </a:schemeClr>
              </a:solidFill>
              <a:latin typeface="NikoshBAN" pitchFamily="2" charset="0"/>
              <a:cs typeface="NikoshBAN" pitchFamily="2" charset="0"/>
            </a:endParaRPr>
          </a:p>
        </p:txBody>
      </p:sp>
      <p:sp>
        <p:nvSpPr>
          <p:cNvPr id="6" name="TextBox 5"/>
          <p:cNvSpPr txBox="1"/>
          <p:nvPr/>
        </p:nvSpPr>
        <p:spPr>
          <a:xfrm>
            <a:off x="0" y="2971800"/>
            <a:ext cx="8534400" cy="707886"/>
          </a:xfrm>
          <a:prstGeom prst="rect">
            <a:avLst/>
          </a:prstGeom>
          <a:noFill/>
        </p:spPr>
        <p:txBody>
          <a:bodyPr wrap="square" rtlCol="0">
            <a:spAutoFit/>
          </a:bodyPr>
          <a:lstStyle/>
          <a:p>
            <a:pPr marL="1200150" lvl="1" indent="-742950"/>
            <a:r>
              <a:rPr lang="en-US" sz="4000" dirty="0" smtClean="0">
                <a:solidFill>
                  <a:srgbClr val="7030A0"/>
                </a:solidFill>
                <a:latin typeface="NikoshBAN" pitchFamily="2" charset="0"/>
                <a:cs typeface="NikoshBAN" pitchFamily="2" charset="0"/>
              </a:rPr>
              <a:t>2) </a:t>
            </a:r>
            <a:r>
              <a:rPr lang="bn-IN" sz="4000" dirty="0" smtClean="0">
                <a:solidFill>
                  <a:srgbClr val="7030A0"/>
                </a:solidFill>
                <a:latin typeface="NikoshBAN" pitchFamily="2" charset="0"/>
                <a:cs typeface="NikoshBAN" pitchFamily="2" charset="0"/>
              </a:rPr>
              <a:t>আব্রাহাম লিংকন প্রদত্ত গণতন্ত্রের সংজ্ঞাটি কী? </a:t>
            </a:r>
            <a:endParaRPr lang="bn-IN" sz="4000" dirty="0" smtClean="0">
              <a:latin typeface="NikoshBAN" pitchFamily="2" charset="0"/>
              <a:cs typeface="NikoshBAN" pitchFamily="2" charset="0"/>
            </a:endParaRPr>
          </a:p>
        </p:txBody>
      </p:sp>
      <p:sp>
        <p:nvSpPr>
          <p:cNvPr id="7" name="TextBox 6"/>
          <p:cNvSpPr txBox="1"/>
          <p:nvPr/>
        </p:nvSpPr>
        <p:spPr>
          <a:xfrm>
            <a:off x="-76200" y="3657600"/>
            <a:ext cx="7620000" cy="707886"/>
          </a:xfrm>
          <a:prstGeom prst="rect">
            <a:avLst/>
          </a:prstGeom>
          <a:noFill/>
        </p:spPr>
        <p:txBody>
          <a:bodyPr wrap="square" rtlCol="0">
            <a:spAutoFit/>
          </a:bodyPr>
          <a:lstStyle/>
          <a:p>
            <a:pPr marL="1200150" lvl="1" indent="-742950"/>
            <a:r>
              <a:rPr lang="en-US" sz="4000" dirty="0" smtClean="0">
                <a:solidFill>
                  <a:srgbClr val="00B050"/>
                </a:solidFill>
                <a:latin typeface="NikoshBAN" pitchFamily="2" charset="0"/>
                <a:cs typeface="NikoshBAN" pitchFamily="2" charset="0"/>
              </a:rPr>
              <a:t>3) </a:t>
            </a:r>
            <a:r>
              <a:rPr lang="bn-IN" sz="4000" dirty="0" smtClean="0">
                <a:solidFill>
                  <a:srgbClr val="00B050"/>
                </a:solidFill>
                <a:latin typeface="NikoshBAN" pitchFamily="2" charset="0"/>
                <a:cs typeface="NikoshBAN" pitchFamily="2" charset="0"/>
              </a:rPr>
              <a:t>রাষ্ট্রের মুখপাত্র কে?   </a:t>
            </a:r>
            <a:endParaRPr lang="en-US" sz="4000" dirty="0">
              <a:solidFill>
                <a:srgbClr val="00B05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609600" y="1447800"/>
            <a:ext cx="7848600" cy="5029200"/>
          </a:xfrm>
          <a:prstGeom prst="roundRect">
            <a:avLst/>
          </a:prstGeom>
          <a:ln w="57150"/>
        </p:spPr>
        <p:style>
          <a:lnRef idx="1">
            <a:schemeClr val="dk1"/>
          </a:lnRef>
          <a:fillRef idx="2">
            <a:schemeClr val="dk1"/>
          </a:fillRef>
          <a:effectRef idx="1">
            <a:schemeClr val="dk1"/>
          </a:effectRef>
          <a:fontRef idx="minor">
            <a:schemeClr val="dk1"/>
          </a:fontRef>
        </p:style>
        <p:txBody>
          <a:bodyPr rtlCol="0" anchor="ctr"/>
          <a:lstStyle/>
          <a:p>
            <a:pPr algn="just"/>
            <a:r>
              <a:rPr lang="bn-IN" sz="3300" dirty="0" smtClean="0">
                <a:solidFill>
                  <a:srgbClr val="002060"/>
                </a:solidFill>
                <a:latin typeface="NikoshBAN" pitchFamily="2" charset="0"/>
                <a:cs typeface="NikoshBAN" pitchFamily="2" charset="0"/>
              </a:rPr>
              <a:t>গণতন্ত্রের ইংরেজি প্রতিশব্দ </a:t>
            </a:r>
            <a:r>
              <a:rPr lang="en-US" sz="3300" dirty="0" smtClean="0">
                <a:solidFill>
                  <a:srgbClr val="002060"/>
                </a:solidFill>
                <a:latin typeface="NikoshBAN" pitchFamily="2" charset="0"/>
                <a:cs typeface="NikoshBAN" pitchFamily="2" charset="0"/>
              </a:rPr>
              <a:t>Democracy, </a:t>
            </a:r>
            <a:r>
              <a:rPr lang="bn-IN" sz="3300" dirty="0" smtClean="0">
                <a:solidFill>
                  <a:srgbClr val="002060"/>
                </a:solidFill>
                <a:latin typeface="NikoshBAN" pitchFamily="2" charset="0"/>
                <a:cs typeface="NikoshBAN" pitchFamily="2" charset="0"/>
              </a:rPr>
              <a:t>যা গ্রিক শব্দ </a:t>
            </a:r>
            <a:r>
              <a:rPr lang="en-US" sz="3300" dirty="0" smtClean="0">
                <a:solidFill>
                  <a:srgbClr val="002060"/>
                </a:solidFill>
                <a:latin typeface="NikoshBAN" pitchFamily="2" charset="0"/>
                <a:cs typeface="NikoshBAN" pitchFamily="2" charset="0"/>
              </a:rPr>
              <a:t>Demos </a:t>
            </a:r>
            <a:r>
              <a:rPr lang="bn-IN" sz="3300" dirty="0" smtClean="0">
                <a:solidFill>
                  <a:srgbClr val="002060"/>
                </a:solidFill>
                <a:latin typeface="NikoshBAN" pitchFamily="2" charset="0"/>
                <a:cs typeface="NikoshBAN" pitchFamily="2" charset="0"/>
              </a:rPr>
              <a:t>এবং </a:t>
            </a:r>
            <a:r>
              <a:rPr lang="en-US" sz="3300" dirty="0" err="1" smtClean="0">
                <a:solidFill>
                  <a:srgbClr val="002060"/>
                </a:solidFill>
                <a:latin typeface="NikoshBAN" pitchFamily="2" charset="0"/>
                <a:cs typeface="NikoshBAN" pitchFamily="2" charset="0"/>
              </a:rPr>
              <a:t>Kratos</a:t>
            </a:r>
            <a:r>
              <a:rPr lang="en-US" sz="3300" dirty="0" smtClean="0">
                <a:solidFill>
                  <a:srgbClr val="002060"/>
                </a:solidFill>
                <a:latin typeface="NikoshBAN" pitchFamily="2" charset="0"/>
                <a:cs typeface="NikoshBAN" pitchFamily="2" charset="0"/>
              </a:rPr>
              <a:t> </a:t>
            </a:r>
            <a:r>
              <a:rPr lang="bn-IN" sz="3300" dirty="0" smtClean="0">
                <a:solidFill>
                  <a:srgbClr val="002060"/>
                </a:solidFill>
                <a:latin typeface="NikoshBAN" pitchFamily="2" charset="0"/>
                <a:cs typeface="NikoshBAN" pitchFamily="2" charset="0"/>
              </a:rPr>
              <a:t>থেকে এসেছে। </a:t>
            </a:r>
            <a:r>
              <a:rPr lang="en-US" sz="3300" dirty="0" smtClean="0">
                <a:solidFill>
                  <a:srgbClr val="002060"/>
                </a:solidFill>
                <a:latin typeface="NikoshBAN" pitchFamily="2" charset="0"/>
                <a:cs typeface="NikoshBAN" pitchFamily="2" charset="0"/>
              </a:rPr>
              <a:t>Demos </a:t>
            </a:r>
            <a:r>
              <a:rPr lang="bn-IN" sz="3300" dirty="0" smtClean="0">
                <a:solidFill>
                  <a:srgbClr val="002060"/>
                </a:solidFill>
                <a:latin typeface="NikoshBAN" pitchFamily="2" charset="0"/>
                <a:cs typeface="NikoshBAN" pitchFamily="2" charset="0"/>
              </a:rPr>
              <a:t>শব্দের অর্থ জনগণ এবং </a:t>
            </a:r>
            <a:r>
              <a:rPr lang="en-US" sz="3300" dirty="0" err="1" smtClean="0">
                <a:solidFill>
                  <a:srgbClr val="002060"/>
                </a:solidFill>
                <a:latin typeface="NikoshBAN" pitchFamily="2" charset="0"/>
                <a:cs typeface="NikoshBAN" pitchFamily="2" charset="0"/>
              </a:rPr>
              <a:t>Kratos</a:t>
            </a:r>
            <a:r>
              <a:rPr lang="en-US" sz="3300" dirty="0" smtClean="0">
                <a:solidFill>
                  <a:srgbClr val="002060"/>
                </a:solidFill>
                <a:latin typeface="NikoshBAN" pitchFamily="2" charset="0"/>
                <a:cs typeface="NikoshBAN" pitchFamily="2" charset="0"/>
              </a:rPr>
              <a:t> </a:t>
            </a:r>
            <a:r>
              <a:rPr lang="bn-IN" sz="3300" dirty="0" smtClean="0">
                <a:solidFill>
                  <a:srgbClr val="002060"/>
                </a:solidFill>
                <a:latin typeface="NikoshBAN" pitchFamily="2" charset="0"/>
                <a:cs typeface="NikoshBAN" pitchFamily="2" charset="0"/>
              </a:rPr>
              <a:t>শব্দের অর্থ শাসন ক্ষমতা। সুতরাং শাব্দিক অর্থে গণতন্ত্র বলতে জনগণের শাসন ক্ষমতাকে বোঝায়।</a:t>
            </a:r>
            <a:endParaRPr lang="en-US" sz="3300" dirty="0" smtClean="0">
              <a:solidFill>
                <a:srgbClr val="002060"/>
              </a:solidFill>
              <a:latin typeface="NikoshBAN" pitchFamily="2" charset="0"/>
              <a:cs typeface="NikoshBAN" pitchFamily="2" charset="0"/>
            </a:endParaRPr>
          </a:p>
          <a:p>
            <a:r>
              <a:rPr lang="en-US" sz="3300" dirty="0" smtClean="0">
                <a:solidFill>
                  <a:srgbClr val="002060"/>
                </a:solidFill>
                <a:latin typeface="NikoshBAN" pitchFamily="2" charset="0"/>
                <a:cs typeface="NikoshBAN" pitchFamily="2" charset="0"/>
              </a:rPr>
              <a:t>Abraham Lincoln </a:t>
            </a:r>
            <a:r>
              <a:rPr lang="bn-IN" sz="3300" dirty="0" smtClean="0">
                <a:solidFill>
                  <a:srgbClr val="002060"/>
                </a:solidFill>
                <a:latin typeface="NikoshBAN" pitchFamily="2" charset="0"/>
                <a:cs typeface="NikoshBAN" pitchFamily="2" charset="0"/>
              </a:rPr>
              <a:t>এর মতে, “</a:t>
            </a:r>
            <a:r>
              <a:rPr lang="en-US" sz="3300" dirty="0" smtClean="0">
                <a:solidFill>
                  <a:srgbClr val="002060"/>
                </a:solidFill>
                <a:latin typeface="NikoshBAN" pitchFamily="2" charset="0"/>
                <a:cs typeface="NikoshBAN" pitchFamily="2" charset="0"/>
              </a:rPr>
              <a:t>Democracy is a government of the people, by the people and for the people.”</a:t>
            </a:r>
            <a:r>
              <a:rPr lang="bn-IN" sz="3300" dirty="0" smtClean="0">
                <a:solidFill>
                  <a:srgbClr val="002060"/>
                </a:solidFill>
                <a:latin typeface="NikoshBAN" pitchFamily="2" charset="0"/>
                <a:cs typeface="NikoshBAN" pitchFamily="2" charset="0"/>
              </a:rPr>
              <a:t> </a:t>
            </a:r>
            <a:br>
              <a:rPr lang="bn-IN" sz="3300" dirty="0" smtClean="0">
                <a:solidFill>
                  <a:srgbClr val="002060"/>
                </a:solidFill>
                <a:latin typeface="NikoshBAN" pitchFamily="2" charset="0"/>
                <a:cs typeface="NikoshBAN" pitchFamily="2" charset="0"/>
              </a:rPr>
            </a:br>
            <a:endParaRPr lang="en-US" sz="3300" dirty="0">
              <a:solidFill>
                <a:srgbClr val="002060"/>
              </a:solidFill>
              <a:latin typeface="NikoshBAN" pitchFamily="2" charset="0"/>
              <a:cs typeface="NikoshBAN" pitchFamily="2" charset="0"/>
            </a:endParaRPr>
          </a:p>
        </p:txBody>
      </p:sp>
      <p:sp>
        <p:nvSpPr>
          <p:cNvPr id="3" name="Title 1"/>
          <p:cNvSpPr txBox="1">
            <a:spLocks/>
          </p:cNvSpPr>
          <p:nvPr/>
        </p:nvSpPr>
        <p:spPr>
          <a:xfrm>
            <a:off x="609600" y="152400"/>
            <a:ext cx="7848600" cy="989663"/>
          </a:xfrm>
          <a:prstGeom prst="rect">
            <a:avLst/>
          </a:prstGeom>
          <a:ln w="57150"/>
        </p:spPr>
        <p:style>
          <a:lnRef idx="1">
            <a:schemeClr val="accent4"/>
          </a:lnRef>
          <a:fillRef idx="2">
            <a:schemeClr val="accent4"/>
          </a:fillRef>
          <a:effectRef idx="1">
            <a:schemeClr val="accent4"/>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6000" b="1" i="0" u="none" strike="noStrike" kern="1200" cap="none" spc="0" normalizeH="0" baseline="0" noProof="0" dirty="0" smtClean="0">
                <a:ln>
                  <a:noFill/>
                </a:ln>
                <a:solidFill>
                  <a:srgbClr val="002060"/>
                </a:solidFill>
                <a:effectLst/>
                <a:uLnTx/>
                <a:uFillTx/>
                <a:latin typeface="NikoshBAN" pitchFamily="2" charset="0"/>
                <a:ea typeface="+mn-ea"/>
                <a:cs typeface="NikoshBAN" pitchFamily="2" charset="0"/>
              </a:rPr>
              <a:t>গণতন্ত্র</a:t>
            </a:r>
            <a:r>
              <a:rPr kumimoji="0" lang="bn-IN" sz="6000" b="1" i="0" u="none" strike="noStrike" kern="1200" cap="none" spc="0" normalizeH="0" noProof="0" dirty="0" smtClean="0">
                <a:ln>
                  <a:noFill/>
                </a:ln>
                <a:solidFill>
                  <a:srgbClr val="002060"/>
                </a:solidFill>
                <a:effectLst/>
                <a:uLnTx/>
                <a:uFillTx/>
                <a:latin typeface="NikoshBAN" pitchFamily="2" charset="0"/>
                <a:ea typeface="+mn-ea"/>
                <a:cs typeface="NikoshBAN" pitchFamily="2" charset="0"/>
              </a:rPr>
              <a:t> </a:t>
            </a:r>
            <a:endParaRPr kumimoji="0" lang="en-US" sz="60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304800" y="2286000"/>
            <a:ext cx="8077200" cy="16764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bn-IN" sz="5400" dirty="0" smtClean="0">
                <a:latin typeface="NikoshBAN" pitchFamily="2" charset="0"/>
                <a:cs typeface="NikoshBAN" pitchFamily="2" charset="0"/>
              </a:rPr>
              <a:t>গণতন্ত্র দু’প্রকার যথা- (১) প্রত্যক্ষ গণতন্ত্র ও (২) পরোক্ষ গণতন্ত্র   </a:t>
            </a:r>
            <a:endParaRPr lang="en-US" sz="5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609600" y="1828800"/>
            <a:ext cx="7848600" cy="434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buFont typeface="+mj-lt"/>
              <a:buAutoNum type="arabicPeriod"/>
            </a:pPr>
            <a:r>
              <a:rPr lang="bn-IN" sz="4000" dirty="0" smtClean="0">
                <a:latin typeface="NikoshBAN" pitchFamily="2" charset="0"/>
                <a:cs typeface="NikoshBAN" pitchFamily="2" charset="0"/>
              </a:rPr>
              <a:t>ব্যাপক শিক্ষা</a:t>
            </a:r>
          </a:p>
          <a:p>
            <a:pPr marL="742950" indent="-742950">
              <a:buFont typeface="+mj-lt"/>
              <a:buAutoNum type="arabicPeriod"/>
            </a:pPr>
            <a:r>
              <a:rPr lang="bn-IN" sz="4000" dirty="0" smtClean="0">
                <a:latin typeface="NikoshBAN" pitchFamily="2" charset="0"/>
                <a:cs typeface="NikoshBAN" pitchFamily="2" charset="0"/>
              </a:rPr>
              <a:t>অর্থনৈতিক সাম্য </a:t>
            </a:r>
          </a:p>
          <a:p>
            <a:pPr marL="742950" indent="-742950">
              <a:buFont typeface="+mj-lt"/>
              <a:buAutoNum type="arabicPeriod"/>
            </a:pPr>
            <a:r>
              <a:rPr lang="bn-IN" sz="4000" dirty="0" smtClean="0">
                <a:latin typeface="NikoshBAN" pitchFamily="2" charset="0"/>
                <a:cs typeface="NikoshBAN" pitchFamily="2" charset="0"/>
              </a:rPr>
              <a:t>সামাজিক সাম্য</a:t>
            </a:r>
          </a:p>
          <a:p>
            <a:pPr marL="742950" indent="-742950">
              <a:buFont typeface="+mj-lt"/>
              <a:buAutoNum type="arabicPeriod"/>
            </a:pPr>
            <a:r>
              <a:rPr lang="bn-IN" sz="4000" dirty="0" smtClean="0">
                <a:latin typeface="NikoshBAN" pitchFamily="2" charset="0"/>
                <a:cs typeface="NikoshBAN" pitchFamily="2" charset="0"/>
              </a:rPr>
              <a:t>গণতান্ত্রিক ঐতিহ্য</a:t>
            </a:r>
          </a:p>
          <a:p>
            <a:pPr marL="742950" indent="-742950">
              <a:buFont typeface="+mj-lt"/>
              <a:buAutoNum type="arabicPeriod"/>
            </a:pPr>
            <a:r>
              <a:rPr lang="bn-IN" sz="4000" dirty="0" smtClean="0">
                <a:latin typeface="NikoshBAN" pitchFamily="2" charset="0"/>
                <a:cs typeface="NikoshBAN" pitchFamily="2" charset="0"/>
              </a:rPr>
              <a:t>যথার্থ আইনের শাসন</a:t>
            </a:r>
          </a:p>
          <a:p>
            <a:pPr marL="742950" indent="-742950">
              <a:buFont typeface="+mj-lt"/>
              <a:buAutoNum type="arabicPeriod"/>
            </a:pPr>
            <a:r>
              <a:rPr lang="bn-IN" sz="4000" dirty="0" smtClean="0">
                <a:latin typeface="NikoshBAN" pitchFamily="2" charset="0"/>
                <a:cs typeface="NikoshBAN" pitchFamily="2" charset="0"/>
              </a:rPr>
              <a:t>বিচার বিভাগের স্বাধীনতা</a:t>
            </a:r>
          </a:p>
          <a:p>
            <a:pPr marL="742950" indent="-742950">
              <a:buFont typeface="+mj-lt"/>
              <a:buAutoNum type="arabicPeriod"/>
            </a:pPr>
            <a:r>
              <a:rPr lang="bn-IN" sz="4000" dirty="0" smtClean="0">
                <a:latin typeface="NikoshBAN" pitchFamily="2" charset="0"/>
                <a:cs typeface="NikoshBAN" pitchFamily="2" charset="0"/>
              </a:rPr>
              <a:t>সুসংগঠিত রাজনৈতিক দল, ইত্যাদি। </a:t>
            </a:r>
            <a:endParaRPr lang="en-US" sz="4000" dirty="0">
              <a:latin typeface="NikoshBAN" pitchFamily="2" charset="0"/>
              <a:cs typeface="NikoshBAN" pitchFamily="2" charset="0"/>
            </a:endParaRPr>
          </a:p>
        </p:txBody>
      </p:sp>
      <p:sp>
        <p:nvSpPr>
          <p:cNvPr id="3" name="Title 1"/>
          <p:cNvSpPr txBox="1">
            <a:spLocks/>
          </p:cNvSpPr>
          <p:nvPr/>
        </p:nvSpPr>
        <p:spPr>
          <a:xfrm>
            <a:off x="609600" y="457200"/>
            <a:ext cx="7848600" cy="989663"/>
          </a:xfrm>
          <a:prstGeom prst="rect">
            <a:avLst/>
          </a:prstGeom>
        </p:spPr>
        <p:style>
          <a:lnRef idx="3">
            <a:schemeClr val="lt1"/>
          </a:lnRef>
          <a:fillRef idx="1">
            <a:schemeClr val="accent4"/>
          </a:fillRef>
          <a:effectRef idx="1">
            <a:schemeClr val="accent4"/>
          </a:effectRef>
          <a:fontRef idx="minor">
            <a:schemeClr val="lt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6000" b="1" i="0" u="none" strike="noStrike" kern="1200" cap="none" spc="0" normalizeH="0" baseline="0" noProof="0" dirty="0" smtClean="0">
                <a:ln>
                  <a:noFill/>
                </a:ln>
                <a:solidFill>
                  <a:schemeClr val="lt1"/>
                </a:solidFill>
                <a:effectLst/>
                <a:uLnTx/>
                <a:uFillTx/>
                <a:latin typeface="NikoshBAN" pitchFamily="2" charset="0"/>
                <a:ea typeface="+mn-ea"/>
                <a:cs typeface="NikoshBAN" pitchFamily="2" charset="0"/>
              </a:rPr>
              <a:t>গণতন্ত্রের সাফল্যের</a:t>
            </a:r>
            <a:r>
              <a:rPr kumimoji="0" lang="bn-IN" sz="6000" b="1" i="0" u="none" strike="noStrike" kern="1200" cap="none" spc="0" normalizeH="0" noProof="0" dirty="0" smtClean="0">
                <a:ln>
                  <a:noFill/>
                </a:ln>
                <a:solidFill>
                  <a:schemeClr val="lt1"/>
                </a:solidFill>
                <a:effectLst/>
                <a:uLnTx/>
                <a:uFillTx/>
                <a:latin typeface="NikoshBAN" pitchFamily="2" charset="0"/>
                <a:ea typeface="+mn-ea"/>
                <a:cs typeface="NikoshBAN" pitchFamily="2" charset="0"/>
              </a:rPr>
              <a:t> শর্তাবলি  </a:t>
            </a:r>
            <a:r>
              <a:rPr kumimoji="0" lang="bn-IN" sz="6000" b="1" i="0" u="none" strike="noStrike" kern="1200" cap="none" spc="0" normalizeH="0" baseline="0" noProof="0" dirty="0" smtClean="0">
                <a:ln>
                  <a:noFill/>
                </a:ln>
                <a:solidFill>
                  <a:schemeClr val="lt1"/>
                </a:solidFill>
                <a:effectLst/>
                <a:uLnTx/>
                <a:uFillTx/>
                <a:latin typeface="NikoshBAN" pitchFamily="2" charset="0"/>
                <a:ea typeface="+mn-ea"/>
                <a:cs typeface="NikoshBAN" pitchFamily="2" charset="0"/>
              </a:rPr>
              <a:t> </a:t>
            </a:r>
            <a:endParaRPr kumimoji="0" lang="en-US" sz="6000" b="1" i="0" u="none" strike="noStrike" kern="1200" cap="none" spc="0" normalizeH="0" baseline="0" noProof="0" dirty="0">
              <a:ln>
                <a:noFill/>
              </a:ln>
              <a:solidFill>
                <a:schemeClr val="lt1"/>
              </a:solidFill>
              <a:effectLst/>
              <a:uLnTx/>
              <a:uFillTx/>
              <a:latin typeface="NikoshBAN" pitchFamily="2" charset="0"/>
              <a:ea typeface="+mn-ea"/>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additive="base">
                                        <p:cTn id="4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 calcmode="lin" valueType="num">
                                      <p:cBhvr additive="base">
                                        <p:cTn id="48"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609600" y="1447800"/>
            <a:ext cx="7848600" cy="2514600"/>
          </a:xfrm>
          <a:prstGeom prst="roundRect">
            <a:avLst/>
          </a:prstGeom>
          <a:ln w="57150"/>
        </p:spPr>
        <p:style>
          <a:lnRef idx="1">
            <a:schemeClr val="dk1"/>
          </a:lnRef>
          <a:fillRef idx="2">
            <a:schemeClr val="dk1"/>
          </a:fillRef>
          <a:effectRef idx="1">
            <a:schemeClr val="dk1"/>
          </a:effectRef>
          <a:fontRef idx="minor">
            <a:schemeClr val="dk1"/>
          </a:fontRef>
        </p:style>
        <p:txBody>
          <a:bodyPr rtlCol="0" anchor="ctr"/>
          <a:lstStyle/>
          <a:p>
            <a:pPr algn="just"/>
            <a:r>
              <a:rPr lang="bn-IN" sz="3300" dirty="0" smtClean="0">
                <a:solidFill>
                  <a:srgbClr val="002060"/>
                </a:solidFill>
                <a:latin typeface="NikoshBAN" pitchFamily="2" charset="0"/>
                <a:cs typeface="NikoshBAN" pitchFamily="2" charset="0"/>
              </a:rPr>
              <a:t>গণতন্ত্রের বিপ্রীতধর্মী শাসনব্যবস্থা হলো একনায়কতন্ত্র একনায়ক হলো এমন একধরনের শাসনব্যবস্থা যেখানে সরকারের সমস্ত ক্ষমতা এক ব্যক্তি বা এক দল বা একনায়কের হাতে কুক্ষিগত থাকে। </a:t>
            </a:r>
            <a:endParaRPr lang="en-US" sz="3300" dirty="0">
              <a:solidFill>
                <a:srgbClr val="002060"/>
              </a:solidFill>
              <a:latin typeface="NikoshBAN" pitchFamily="2" charset="0"/>
              <a:cs typeface="NikoshBAN" pitchFamily="2" charset="0"/>
            </a:endParaRPr>
          </a:p>
        </p:txBody>
      </p:sp>
      <p:sp>
        <p:nvSpPr>
          <p:cNvPr id="3" name="Title 1"/>
          <p:cNvSpPr txBox="1">
            <a:spLocks/>
          </p:cNvSpPr>
          <p:nvPr/>
        </p:nvSpPr>
        <p:spPr>
          <a:xfrm>
            <a:off x="609600" y="152400"/>
            <a:ext cx="7848600" cy="989663"/>
          </a:xfrm>
          <a:prstGeom prst="rect">
            <a:avLst/>
          </a:prstGeom>
          <a:ln w="57150"/>
        </p:spPr>
        <p:style>
          <a:lnRef idx="1">
            <a:schemeClr val="accent4"/>
          </a:lnRef>
          <a:fillRef idx="2">
            <a:schemeClr val="accent4"/>
          </a:fillRef>
          <a:effectRef idx="1">
            <a:schemeClr val="accent4"/>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6000" b="1" i="0" u="none" strike="noStrike" kern="1200" cap="none" spc="0" normalizeH="0" baseline="0" noProof="0" dirty="0" smtClean="0">
                <a:ln>
                  <a:noFill/>
                </a:ln>
                <a:solidFill>
                  <a:srgbClr val="002060"/>
                </a:solidFill>
                <a:effectLst/>
                <a:uLnTx/>
                <a:uFillTx/>
                <a:latin typeface="NikoshBAN" pitchFamily="2" charset="0"/>
                <a:ea typeface="+mn-ea"/>
                <a:cs typeface="NikoshBAN" pitchFamily="2" charset="0"/>
              </a:rPr>
              <a:t>একনায়কতন্ত্র</a:t>
            </a:r>
            <a:r>
              <a:rPr kumimoji="0" lang="bn-IN" sz="6000" b="1" i="0" u="none" strike="noStrike" kern="1200" cap="none" spc="0" normalizeH="0" noProof="0" dirty="0" smtClean="0">
                <a:ln>
                  <a:noFill/>
                </a:ln>
                <a:solidFill>
                  <a:srgbClr val="002060"/>
                </a:solidFill>
                <a:effectLst/>
                <a:uLnTx/>
                <a:uFillTx/>
                <a:latin typeface="NikoshBAN" pitchFamily="2" charset="0"/>
                <a:ea typeface="+mn-ea"/>
                <a:cs typeface="NikoshBAN" pitchFamily="2" charset="0"/>
              </a:rPr>
              <a:t>  </a:t>
            </a:r>
            <a:endParaRPr kumimoji="0" lang="en-US" sz="60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609600" y="2667000"/>
            <a:ext cx="8077200" cy="28194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3600" dirty="0" smtClean="0">
                <a:solidFill>
                  <a:schemeClr val="bg1"/>
                </a:solidFill>
                <a:latin typeface="NikoshBAN" pitchFamily="2" charset="0"/>
                <a:cs typeface="NikoshBAN" pitchFamily="2" charset="0"/>
              </a:rPr>
              <a:t>যে শাসন ব্যবস্থায় শাসন বিভাগ তাদের কাজের জন্য সংসদ বা আইন সভার নিকট দায়ী থাকে, তাকে </a:t>
            </a:r>
            <a:r>
              <a:rPr lang="bn-IN" sz="4000" dirty="0" smtClean="0">
                <a:solidFill>
                  <a:schemeClr val="tx1"/>
                </a:solidFill>
                <a:latin typeface="NikoshBAN" pitchFamily="2" charset="0"/>
                <a:cs typeface="NikoshBAN" pitchFamily="2" charset="0"/>
              </a:rPr>
              <a:t>সংসদীয়</a:t>
            </a:r>
            <a:r>
              <a:rPr lang="bn-IN" sz="4000" dirty="0" smtClean="0">
                <a:solidFill>
                  <a:srgbClr val="FF0000"/>
                </a:solidFill>
                <a:latin typeface="NikoshBAN" pitchFamily="2" charset="0"/>
                <a:cs typeface="NikoshBAN" pitchFamily="2" charset="0"/>
              </a:rPr>
              <a:t>, </a:t>
            </a:r>
            <a:r>
              <a:rPr lang="bn-IN" sz="4000" dirty="0" smtClean="0">
                <a:solidFill>
                  <a:schemeClr val="accent2">
                    <a:lumMod val="50000"/>
                  </a:schemeClr>
                </a:solidFill>
                <a:latin typeface="NikoshBAN" pitchFamily="2" charset="0"/>
                <a:cs typeface="NikoshBAN" pitchFamily="2" charset="0"/>
              </a:rPr>
              <a:t>মন্ত্রিপরিষদ শাসিত </a:t>
            </a:r>
            <a:r>
              <a:rPr lang="bn-IN" sz="4000" dirty="0" smtClean="0">
                <a:solidFill>
                  <a:srgbClr val="FF0000"/>
                </a:solidFill>
                <a:latin typeface="NikoshBAN" pitchFamily="2" charset="0"/>
                <a:cs typeface="NikoshBAN" pitchFamily="2" charset="0"/>
              </a:rPr>
              <a:t>বা  </a:t>
            </a:r>
            <a:r>
              <a:rPr lang="bn-IN" sz="4000" dirty="0" smtClean="0">
                <a:solidFill>
                  <a:srgbClr val="002060"/>
                </a:solidFill>
                <a:latin typeface="NikoshBAN" pitchFamily="2" charset="0"/>
                <a:cs typeface="NikoshBAN" pitchFamily="2" charset="0"/>
              </a:rPr>
              <a:t>দায়িত্বশীল সরকার </a:t>
            </a:r>
            <a:r>
              <a:rPr lang="bn-IN" sz="4000" dirty="0" smtClean="0">
                <a:solidFill>
                  <a:schemeClr val="bg1"/>
                </a:solidFill>
                <a:latin typeface="NikoshBAN" pitchFamily="2" charset="0"/>
                <a:cs typeface="NikoshBAN" pitchFamily="2" charset="0"/>
              </a:rPr>
              <a:t>বলে।</a:t>
            </a:r>
            <a:r>
              <a:rPr lang="bn-IN" sz="4000" dirty="0" smtClean="0">
                <a:solidFill>
                  <a:srgbClr val="FF0000"/>
                </a:solidFill>
                <a:latin typeface="NikoshBAN" pitchFamily="2" charset="0"/>
                <a:cs typeface="NikoshBAN" pitchFamily="2" charset="0"/>
              </a:rPr>
              <a:t> </a:t>
            </a:r>
            <a:endParaRPr lang="en-US" sz="3600" dirty="0">
              <a:solidFill>
                <a:srgbClr val="FF0000"/>
              </a:solidFill>
              <a:latin typeface="NikoshBAN" pitchFamily="2" charset="0"/>
              <a:cs typeface="NikoshBAN" pitchFamily="2" charset="0"/>
            </a:endParaRPr>
          </a:p>
        </p:txBody>
      </p:sp>
      <p:sp>
        <p:nvSpPr>
          <p:cNvPr id="3" name="Title 1"/>
          <p:cNvSpPr txBox="1">
            <a:spLocks/>
          </p:cNvSpPr>
          <p:nvPr/>
        </p:nvSpPr>
        <p:spPr>
          <a:xfrm>
            <a:off x="533400" y="458137"/>
            <a:ext cx="8077200" cy="1599263"/>
          </a:xfrm>
          <a:prstGeom prst="rect">
            <a:avLst/>
          </a:prstGeom>
        </p:spPr>
        <p:style>
          <a:lnRef idx="0">
            <a:schemeClr val="accent3"/>
          </a:lnRef>
          <a:fillRef idx="3">
            <a:schemeClr val="accent3"/>
          </a:fillRef>
          <a:effectRef idx="3">
            <a:schemeClr val="accent3"/>
          </a:effectRef>
          <a:fontRef idx="minor">
            <a:schemeClr val="lt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5400" b="1" i="0" u="none" strike="noStrike" kern="1200" cap="none" spc="0" normalizeH="0" baseline="0" noProof="0" dirty="0" smtClean="0">
                <a:ln>
                  <a:noFill/>
                </a:ln>
                <a:solidFill>
                  <a:schemeClr val="tx1">
                    <a:lumMod val="95000"/>
                    <a:lumOff val="5000"/>
                  </a:schemeClr>
                </a:solidFill>
                <a:effectLst/>
                <a:uLnTx/>
                <a:uFillTx/>
                <a:latin typeface="NikoshBAN" pitchFamily="2" charset="0"/>
                <a:ea typeface="+mn-ea"/>
                <a:cs typeface="NikoshBAN" pitchFamily="2" charset="0"/>
              </a:rPr>
              <a:t>সংসদীয়</a:t>
            </a:r>
            <a:r>
              <a:rPr kumimoji="0" lang="bn-IN" sz="5400" b="1" i="0" u="none" strike="noStrike" kern="1200" cap="none" spc="0" normalizeH="0" baseline="0" noProof="0" dirty="0" smtClean="0">
                <a:ln>
                  <a:noFill/>
                </a:ln>
                <a:solidFill>
                  <a:schemeClr val="lt1"/>
                </a:solidFill>
                <a:effectLst/>
                <a:uLnTx/>
                <a:uFillTx/>
                <a:latin typeface="NikoshBAN" pitchFamily="2" charset="0"/>
                <a:ea typeface="+mn-ea"/>
                <a:cs typeface="NikoshBAN" pitchFamily="2" charset="0"/>
              </a:rPr>
              <a:t>,</a:t>
            </a:r>
            <a:r>
              <a:rPr kumimoji="0" lang="bn-IN" sz="5400" b="1" i="0" u="none" strike="noStrike" kern="1200" cap="none" spc="0" normalizeH="0" noProof="0" dirty="0" smtClean="0">
                <a:ln>
                  <a:noFill/>
                </a:ln>
                <a:solidFill>
                  <a:schemeClr val="lt1"/>
                </a:solidFill>
                <a:effectLst/>
                <a:uLnTx/>
                <a:uFillTx/>
                <a:latin typeface="NikoshBAN" pitchFamily="2" charset="0"/>
                <a:ea typeface="+mn-ea"/>
                <a:cs typeface="NikoshBAN" pitchFamily="2" charset="0"/>
              </a:rPr>
              <a:t> মন্ত্রিপরিষদ শাসিত </a:t>
            </a:r>
            <a:r>
              <a:rPr kumimoji="0" lang="bn-IN" sz="5400" b="1" i="0" u="none" strike="noStrike" kern="1200" cap="none" spc="0" normalizeH="0" noProof="0" dirty="0" smtClean="0">
                <a:ln>
                  <a:noFill/>
                </a:ln>
                <a:solidFill>
                  <a:schemeClr val="accent6">
                    <a:lumMod val="50000"/>
                  </a:schemeClr>
                </a:solidFill>
                <a:effectLst/>
                <a:uLnTx/>
                <a:uFillTx/>
                <a:latin typeface="NikoshBAN" pitchFamily="2" charset="0"/>
                <a:ea typeface="+mn-ea"/>
                <a:cs typeface="NikoshBAN" pitchFamily="2" charset="0"/>
              </a:rPr>
              <a:t>বা</a:t>
            </a:r>
            <a:r>
              <a:rPr kumimoji="0" lang="bn-IN" sz="5400" b="1" i="0" u="none" strike="noStrike" kern="1200" cap="none" spc="0" normalizeH="0" noProof="0" dirty="0" smtClean="0">
                <a:ln>
                  <a:noFill/>
                </a:ln>
                <a:solidFill>
                  <a:schemeClr val="lt1"/>
                </a:solidFill>
                <a:effectLst/>
                <a:uLnTx/>
                <a:uFillTx/>
                <a:latin typeface="NikoshBAN" pitchFamily="2" charset="0"/>
                <a:ea typeface="+mn-ea"/>
                <a:cs typeface="NikoshBAN" pitchFamily="2" charset="0"/>
              </a:rPr>
              <a:t>  </a:t>
            </a:r>
            <a:r>
              <a:rPr kumimoji="0" lang="bn-IN" sz="5400" b="1" i="0" u="none" strike="noStrike" kern="1200" cap="none" spc="0" normalizeH="0" noProof="0" dirty="0" smtClean="0">
                <a:ln>
                  <a:noFill/>
                </a:ln>
                <a:solidFill>
                  <a:srgbClr val="002060"/>
                </a:solidFill>
                <a:effectLst/>
                <a:uLnTx/>
                <a:uFillTx/>
                <a:latin typeface="NikoshBAN" pitchFamily="2" charset="0"/>
                <a:ea typeface="+mn-ea"/>
                <a:cs typeface="NikoshBAN" pitchFamily="2" charset="0"/>
              </a:rPr>
              <a:t>দায়িত্বশীল </a:t>
            </a:r>
            <a:r>
              <a:rPr kumimoji="0" lang="bn-IN" sz="5400" b="1" i="0" u="none" strike="noStrike" kern="1200" cap="none" spc="0" normalizeH="0" baseline="0" noProof="0" dirty="0" smtClean="0">
                <a:ln>
                  <a:noFill/>
                </a:ln>
                <a:solidFill>
                  <a:srgbClr val="002060"/>
                </a:solidFill>
                <a:effectLst/>
                <a:uLnTx/>
                <a:uFillTx/>
                <a:latin typeface="NikoshBAN" pitchFamily="2" charset="0"/>
                <a:ea typeface="+mn-ea"/>
                <a:cs typeface="NikoshBAN" pitchFamily="2" charset="0"/>
              </a:rPr>
              <a:t>সরকার  </a:t>
            </a:r>
            <a:endParaRPr kumimoji="0" lang="en-US" sz="54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533400" y="1981200"/>
            <a:ext cx="8077200" cy="2819400"/>
          </a:xfrm>
          <a:prstGeom prst="roundRect">
            <a:avLst/>
          </a:prstGeom>
          <a:solidFill>
            <a:srgbClr val="0070C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4000" dirty="0" smtClean="0">
                <a:solidFill>
                  <a:schemeClr val="bg1"/>
                </a:solidFill>
                <a:latin typeface="NikoshBAN" pitchFamily="2" charset="0"/>
                <a:cs typeface="NikoshBAN" pitchFamily="2" charset="0"/>
              </a:rPr>
              <a:t>যে শাসন ব্যবস্থায় শাসন বিভাগ তাদের কাজের জন্য সংসদ বা আইন সভার নিকট দায়ী থাকে না, তাকে রাষ্ট্রপতি শাসিত সরকার বলে।</a:t>
            </a:r>
            <a:r>
              <a:rPr lang="bn-IN" sz="4000" dirty="0" smtClean="0">
                <a:solidFill>
                  <a:srgbClr val="FF0000"/>
                </a:solidFill>
                <a:latin typeface="NikoshBAN" pitchFamily="2" charset="0"/>
                <a:cs typeface="NikoshBAN" pitchFamily="2" charset="0"/>
              </a:rPr>
              <a:t> </a:t>
            </a:r>
            <a:endParaRPr lang="en-US" sz="4000" dirty="0">
              <a:solidFill>
                <a:srgbClr val="FF0000"/>
              </a:solidFill>
              <a:latin typeface="NikoshBAN" pitchFamily="2" charset="0"/>
              <a:cs typeface="NikoshBAN" pitchFamily="2" charset="0"/>
            </a:endParaRPr>
          </a:p>
        </p:txBody>
      </p:sp>
      <p:sp>
        <p:nvSpPr>
          <p:cNvPr id="3" name="Title 1"/>
          <p:cNvSpPr txBox="1">
            <a:spLocks/>
          </p:cNvSpPr>
          <p:nvPr/>
        </p:nvSpPr>
        <p:spPr>
          <a:xfrm>
            <a:off x="533400" y="458137"/>
            <a:ext cx="8077200" cy="1065863"/>
          </a:xfrm>
          <a:prstGeom prst="rect">
            <a:avLst/>
          </a:prstGeom>
          <a:ln w="57150"/>
        </p:spPr>
        <p:style>
          <a:lnRef idx="2">
            <a:schemeClr val="accent4"/>
          </a:lnRef>
          <a:fillRef idx="1">
            <a:schemeClr val="lt1"/>
          </a:fillRef>
          <a:effectRef idx="0">
            <a:schemeClr val="accent4"/>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5400" b="1" i="0" u="none" strike="noStrike" kern="1200" cap="none" spc="0" normalizeH="0" baseline="0" noProof="0" dirty="0" smtClean="0">
                <a:ln>
                  <a:noFill/>
                </a:ln>
                <a:solidFill>
                  <a:srgbClr val="002060"/>
                </a:solidFill>
                <a:effectLst/>
                <a:uLnTx/>
                <a:uFillTx/>
                <a:latin typeface="NikoshBAN" pitchFamily="2" charset="0"/>
                <a:ea typeface="+mn-ea"/>
                <a:cs typeface="NikoshBAN" pitchFamily="2" charset="0"/>
              </a:rPr>
              <a:t>রাষ্ট্রপতি</a:t>
            </a:r>
            <a:r>
              <a:rPr kumimoji="0" lang="bn-IN" sz="5400" b="1" i="0" u="none" strike="noStrike" kern="1200" cap="none" spc="0" normalizeH="0" noProof="0" dirty="0" smtClean="0">
                <a:ln>
                  <a:noFill/>
                </a:ln>
                <a:solidFill>
                  <a:srgbClr val="002060"/>
                </a:solidFill>
                <a:effectLst/>
                <a:uLnTx/>
                <a:uFillTx/>
                <a:latin typeface="NikoshBAN" pitchFamily="2" charset="0"/>
                <a:ea typeface="+mn-ea"/>
                <a:cs typeface="NikoshBAN" pitchFamily="2" charset="0"/>
              </a:rPr>
              <a:t> শাসিত সরকার </a:t>
            </a:r>
            <a:endParaRPr kumimoji="0" lang="en-US" sz="54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609600" y="1828800"/>
            <a:ext cx="7848600" cy="434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just"/>
            <a:r>
              <a:rPr lang="bn-IN" sz="4000" dirty="0" smtClean="0">
                <a:latin typeface="NikoshBAN" pitchFamily="2" charset="0"/>
                <a:cs typeface="NikoshBAN" pitchFamily="2" charset="0"/>
              </a:rPr>
              <a:t>এককেন্দ্রিক সরকার বলতে এমন এক ধরনের সরকারকে বোঝায় যেখানে সংবিধানের মাধ্যমে রাষ্ট্রীয় সমস্ত ক্ষমতা কেন্দ্রীয় সরকারের নিকট ন্যস্ত থাকে। </a:t>
            </a:r>
          </a:p>
          <a:p>
            <a:pPr marL="742950" indent="-742950" algn="just"/>
            <a:r>
              <a:rPr lang="en-US" sz="4000" dirty="0" smtClean="0">
                <a:latin typeface="NikoshBAN" pitchFamily="2" charset="0"/>
                <a:cs typeface="NikoshBAN" pitchFamily="2" charset="0"/>
              </a:rPr>
              <a:t>Prof. Dicey </a:t>
            </a:r>
            <a:r>
              <a:rPr lang="bn-IN" sz="4000" dirty="0" smtClean="0">
                <a:latin typeface="NikoshBAN" pitchFamily="2" charset="0"/>
                <a:cs typeface="NikoshBAN" pitchFamily="2" charset="0"/>
              </a:rPr>
              <a:t>বলেন, “এককেন্দ্রিকতা হচ্ছে কেন্দ্রীয় সরকার কর্তৃক চূড়ান্ত আইন বিভাগীয় ক্ষমতার স্বাভাবিক ব্যবহার।” </a:t>
            </a:r>
            <a:endParaRPr lang="en-US" sz="4000" dirty="0">
              <a:latin typeface="NikoshBAN" pitchFamily="2" charset="0"/>
              <a:cs typeface="NikoshBAN" pitchFamily="2" charset="0"/>
            </a:endParaRPr>
          </a:p>
        </p:txBody>
      </p:sp>
      <p:sp>
        <p:nvSpPr>
          <p:cNvPr id="3" name="Title 1"/>
          <p:cNvSpPr txBox="1">
            <a:spLocks/>
          </p:cNvSpPr>
          <p:nvPr/>
        </p:nvSpPr>
        <p:spPr>
          <a:xfrm>
            <a:off x="609600" y="457200"/>
            <a:ext cx="7848600" cy="989663"/>
          </a:xfrm>
          <a:prstGeom prst="rect">
            <a:avLst/>
          </a:prstGeom>
        </p:spPr>
        <p:style>
          <a:lnRef idx="3">
            <a:schemeClr val="lt1"/>
          </a:lnRef>
          <a:fillRef idx="1">
            <a:schemeClr val="accent4"/>
          </a:fillRef>
          <a:effectRef idx="1">
            <a:schemeClr val="accent4"/>
          </a:effectRef>
          <a:fontRef idx="minor">
            <a:schemeClr val="lt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6000" b="1" i="0" u="none" strike="noStrike" kern="1200" cap="none" spc="0" normalizeH="0" baseline="0" noProof="0" dirty="0" smtClean="0">
                <a:ln>
                  <a:noFill/>
                </a:ln>
                <a:solidFill>
                  <a:schemeClr val="lt1"/>
                </a:solidFill>
                <a:effectLst/>
                <a:uLnTx/>
                <a:uFillTx/>
                <a:latin typeface="NikoshBAN" pitchFamily="2" charset="0"/>
                <a:ea typeface="+mn-ea"/>
                <a:cs typeface="NikoshBAN" pitchFamily="2" charset="0"/>
              </a:rPr>
              <a:t>এককেন্দ্রিক</a:t>
            </a:r>
            <a:r>
              <a:rPr kumimoji="0" lang="bn-IN" sz="6000" b="1" i="0" u="none" strike="noStrike" kern="1200" cap="none" spc="0" normalizeH="0" noProof="0" dirty="0" smtClean="0">
                <a:ln>
                  <a:noFill/>
                </a:ln>
                <a:solidFill>
                  <a:schemeClr val="lt1"/>
                </a:solidFill>
                <a:effectLst/>
                <a:uLnTx/>
                <a:uFillTx/>
                <a:latin typeface="NikoshBAN" pitchFamily="2" charset="0"/>
                <a:ea typeface="+mn-ea"/>
                <a:cs typeface="NikoshBAN" pitchFamily="2" charset="0"/>
              </a:rPr>
              <a:t> সরকার </a:t>
            </a:r>
            <a:endParaRPr kumimoji="0" lang="en-US" sz="6000" b="1" i="0" u="none" strike="noStrike" kern="1200" cap="none" spc="0" normalizeH="0" baseline="0" noProof="0" dirty="0">
              <a:ln>
                <a:noFill/>
              </a:ln>
              <a:solidFill>
                <a:schemeClr val="lt1"/>
              </a:solidFill>
              <a:effectLst/>
              <a:uLnTx/>
              <a:uFillTx/>
              <a:latin typeface="NikoshBAN" pitchFamily="2" charset="0"/>
              <a:ea typeface="+mn-ea"/>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609600" y="1828800"/>
            <a:ext cx="7848600" cy="4343400"/>
          </a:xfrm>
          <a:prstGeom prst="roundRect">
            <a:avLst/>
          </a:prstGeom>
          <a:ln w="76200"/>
        </p:spPr>
        <p:style>
          <a:lnRef idx="2">
            <a:schemeClr val="accent4"/>
          </a:lnRef>
          <a:fillRef idx="1">
            <a:schemeClr val="lt1"/>
          </a:fillRef>
          <a:effectRef idx="0">
            <a:schemeClr val="accent4"/>
          </a:effectRef>
          <a:fontRef idx="minor">
            <a:schemeClr val="dk1"/>
          </a:fontRef>
        </p:style>
        <p:txBody>
          <a:bodyPr rtlCol="0" anchor="ctr"/>
          <a:lstStyle/>
          <a:p>
            <a:pPr algn="just"/>
            <a:r>
              <a:rPr lang="bn-IN" sz="4000" dirty="0" smtClean="0">
                <a:solidFill>
                  <a:srgbClr val="002060"/>
                </a:solidFill>
                <a:latin typeface="NikoshBAN" pitchFamily="2" charset="0"/>
                <a:cs typeface="NikoshBAN" pitchFamily="2" charset="0"/>
              </a:rPr>
              <a:t>ইংরেজি </a:t>
            </a:r>
            <a:r>
              <a:rPr lang="en-US" sz="4000" dirty="0" smtClean="0">
                <a:solidFill>
                  <a:srgbClr val="002060"/>
                </a:solidFill>
                <a:latin typeface="NikoshBAN" pitchFamily="2" charset="0"/>
                <a:cs typeface="NikoshBAN" pitchFamily="2" charset="0"/>
              </a:rPr>
              <a:t>Federation </a:t>
            </a:r>
            <a:r>
              <a:rPr lang="bn-IN" sz="4000" dirty="0" smtClean="0">
                <a:solidFill>
                  <a:srgbClr val="002060"/>
                </a:solidFill>
                <a:latin typeface="NikoshBAN" pitchFamily="2" charset="0"/>
                <a:cs typeface="NikoshBAN" pitchFamily="2" charset="0"/>
              </a:rPr>
              <a:t>শব্দটির বাংলা হলো যুক্তরাষ্ট্র। </a:t>
            </a:r>
            <a:r>
              <a:rPr lang="en-US" sz="4000" dirty="0" smtClean="0">
                <a:solidFill>
                  <a:srgbClr val="002060"/>
                </a:solidFill>
                <a:latin typeface="NikoshBAN" pitchFamily="2" charset="0"/>
                <a:cs typeface="NikoshBAN" pitchFamily="2" charset="0"/>
              </a:rPr>
              <a:t>Federation </a:t>
            </a:r>
            <a:r>
              <a:rPr lang="bn-IN" sz="4000" dirty="0" smtClean="0">
                <a:solidFill>
                  <a:srgbClr val="002060"/>
                </a:solidFill>
                <a:latin typeface="NikoshBAN" pitchFamily="2" charset="0"/>
                <a:cs typeface="NikoshBAN" pitchFamily="2" charset="0"/>
              </a:rPr>
              <a:t>শব্দটি ল্যাটিন শব্দ </a:t>
            </a:r>
            <a:r>
              <a:rPr lang="en-US" sz="4000" dirty="0" err="1" smtClean="0">
                <a:solidFill>
                  <a:srgbClr val="002060"/>
                </a:solidFill>
                <a:latin typeface="NikoshBAN" pitchFamily="2" charset="0"/>
                <a:cs typeface="NikoshBAN" pitchFamily="2" charset="0"/>
              </a:rPr>
              <a:t>Foedus</a:t>
            </a:r>
            <a:r>
              <a:rPr lang="en-US" sz="4000" dirty="0" smtClean="0">
                <a:solidFill>
                  <a:srgbClr val="002060"/>
                </a:solidFill>
                <a:latin typeface="NikoshBAN" pitchFamily="2" charset="0"/>
                <a:cs typeface="NikoshBAN" pitchFamily="2" charset="0"/>
              </a:rPr>
              <a:t> </a:t>
            </a:r>
            <a:r>
              <a:rPr lang="bn-IN" sz="4000" dirty="0" smtClean="0">
                <a:solidFill>
                  <a:srgbClr val="002060"/>
                </a:solidFill>
                <a:latin typeface="NikoshBAN" pitchFamily="2" charset="0"/>
                <a:cs typeface="NikoshBAN" pitchFamily="2" charset="0"/>
              </a:rPr>
              <a:t>থেকে এসেছে এর অর্থ সন্ধি বা মিলন। সুতরাং শব্দগত অর্থে, করিপয় রাষ্ট্রের সন্ধি বা মিলনের ফলে যে রাষ্ট্রের সৃষ্টি হয় তাকে যুক্তরাষ্ট্র বলে। </a:t>
            </a:r>
            <a:endParaRPr lang="en-US" sz="4000" dirty="0">
              <a:solidFill>
                <a:srgbClr val="002060"/>
              </a:solidFill>
              <a:latin typeface="NikoshBAN" pitchFamily="2" charset="0"/>
              <a:cs typeface="NikoshBAN" pitchFamily="2" charset="0"/>
            </a:endParaRPr>
          </a:p>
        </p:txBody>
      </p:sp>
      <p:sp>
        <p:nvSpPr>
          <p:cNvPr id="3" name="Title 1"/>
          <p:cNvSpPr txBox="1">
            <a:spLocks/>
          </p:cNvSpPr>
          <p:nvPr/>
        </p:nvSpPr>
        <p:spPr>
          <a:xfrm>
            <a:off x="609600" y="457200"/>
            <a:ext cx="7848600" cy="989663"/>
          </a:xfrm>
          <a:prstGeom prst="rect">
            <a:avLst/>
          </a:prstGeom>
          <a:ln w="57150"/>
        </p:spPr>
        <p:style>
          <a:lnRef idx="1">
            <a:schemeClr val="dk1"/>
          </a:lnRef>
          <a:fillRef idx="2">
            <a:schemeClr val="dk1"/>
          </a:fillRef>
          <a:effectRef idx="1">
            <a:schemeClr val="dk1"/>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6000" b="1"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যুক্তরাষ্ট্রীয়</a:t>
            </a:r>
            <a:r>
              <a:rPr kumimoji="0" lang="bn-IN" sz="6000" b="1" i="0" u="none" strike="noStrike" kern="1200" cap="none" spc="0" normalizeH="0" noProof="0" dirty="0" smtClean="0">
                <a:ln>
                  <a:noFill/>
                </a:ln>
                <a:solidFill>
                  <a:srgbClr val="7030A0"/>
                </a:solidFill>
                <a:effectLst/>
                <a:uLnTx/>
                <a:uFillTx/>
                <a:latin typeface="NikoshBAN" pitchFamily="2" charset="0"/>
                <a:ea typeface="+mn-ea"/>
                <a:cs typeface="NikoshBAN" pitchFamily="2" charset="0"/>
              </a:rPr>
              <a:t> সরকার </a:t>
            </a:r>
            <a:endParaRPr kumimoji="0" lang="en-US" sz="6000" b="1" i="0" u="none" strike="noStrike" kern="1200" cap="none" spc="0" normalizeH="0" baseline="0" noProof="0" dirty="0">
              <a:ln>
                <a:noFill/>
              </a:ln>
              <a:solidFill>
                <a:srgbClr val="7030A0"/>
              </a:solidFill>
              <a:effectLst/>
              <a:uLnTx/>
              <a:uFillTx/>
              <a:latin typeface="NikoshBAN" pitchFamily="2" charset="0"/>
              <a:ea typeface="+mn-ea"/>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0" y="2057400"/>
            <a:ext cx="61722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শ্রেণি</a:t>
            </a:r>
            <a:r>
              <a:rPr lang="en-US" sz="4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 </a:t>
            </a:r>
            <a:r>
              <a:rPr lang="bn-IN" sz="4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দ্বাদশ </a:t>
            </a:r>
            <a:endParaRPr lang="en-US" sz="4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r>
              <a:rPr lang="en-US" sz="4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বিষয়</a:t>
            </a:r>
            <a:r>
              <a:rPr lang="en-US" sz="4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 </a:t>
            </a:r>
            <a:r>
              <a:rPr lang="bn-BD" sz="4000" b="1" dirty="0" smtClean="0">
                <a:solidFill>
                  <a:schemeClr val="tx1"/>
                </a:solidFill>
                <a:latin typeface="NikoshBAN" pitchFamily="2" charset="0"/>
                <a:cs typeface="NikoshBAN" pitchFamily="2" charset="0"/>
              </a:rPr>
              <a:t>পৌরনীতি ও </a:t>
            </a:r>
            <a:r>
              <a:rPr lang="bn-IN" sz="4000" b="1" dirty="0" smtClean="0">
                <a:solidFill>
                  <a:schemeClr val="tx1"/>
                </a:solidFill>
                <a:latin typeface="NikoshBAN" pitchFamily="2" charset="0"/>
                <a:cs typeface="NikoshBAN" pitchFamily="2" charset="0"/>
              </a:rPr>
              <a:t>সুশাসন ২য় পত্র  </a:t>
            </a:r>
            <a:endParaRPr lang="en-US" sz="28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r>
              <a:rPr lang="en-US" sz="4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অধ্যায়</a:t>
            </a:r>
            <a:r>
              <a:rPr lang="en-US" sz="4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4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৬ষ্ট  </a:t>
            </a:r>
            <a:endParaRPr lang="en-US" sz="4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r>
              <a:rPr lang="en-US" sz="4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সময়</a:t>
            </a:r>
            <a:r>
              <a:rPr lang="en-US" sz="4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4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৪৫</a:t>
            </a:r>
            <a:r>
              <a:rPr lang="en-US" sz="4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মিনিট</a:t>
            </a:r>
            <a:endParaRPr lang="en-US" sz="4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r>
              <a:rPr lang="en-US" sz="4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তারিখ</a:t>
            </a:r>
            <a:r>
              <a:rPr lang="en-US" sz="4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4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১৫</a:t>
            </a:r>
            <a:r>
              <a:rPr lang="en-US" sz="4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bn-IN" sz="4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০২</a:t>
            </a:r>
            <a:r>
              <a:rPr lang="en-US" sz="4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/২০</a:t>
            </a:r>
            <a:r>
              <a:rPr lang="bn-IN" sz="4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২০ইং </a:t>
            </a:r>
            <a:endParaRPr lang="en-US" sz="4000" dirty="0">
              <a:solidFill>
                <a:schemeClr val="tx1"/>
              </a:solidFill>
            </a:endParaRPr>
          </a:p>
        </p:txBody>
      </p:sp>
      <p:sp>
        <p:nvSpPr>
          <p:cNvPr id="5" name="Rectangle 4"/>
          <p:cNvSpPr/>
          <p:nvPr/>
        </p:nvSpPr>
        <p:spPr>
          <a:xfrm>
            <a:off x="3657600" y="1066800"/>
            <a:ext cx="2209800" cy="838200"/>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bn-IN" sz="4000" dirty="0" smtClean="0">
                <a:latin typeface="NikoshBAN" pitchFamily="2" charset="0"/>
                <a:cs typeface="NikoshBAN" pitchFamily="2" charset="0"/>
              </a:rPr>
              <a:t>পরিচিতি </a:t>
            </a:r>
            <a:endParaRPr lang="en-US" sz="4000" dirty="0">
              <a:latin typeface="NikoshBAN" pitchFamily="2" charset="0"/>
              <a:cs typeface="NikoshBAN" pitchFamily="2" charset="0"/>
            </a:endParaRPr>
          </a:p>
        </p:txBody>
      </p:sp>
      <p:sp>
        <p:nvSpPr>
          <p:cNvPr id="10" name="TextBox 9"/>
          <p:cNvSpPr txBox="1"/>
          <p:nvPr/>
        </p:nvSpPr>
        <p:spPr>
          <a:xfrm>
            <a:off x="1524000" y="2057400"/>
            <a:ext cx="6172200" cy="358251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bn-IN" sz="5400" dirty="0" smtClean="0">
                <a:effectLst>
                  <a:outerShdw blurRad="38100" dist="38100" dir="2700000" algn="tl">
                    <a:srgbClr val="000000">
                      <a:alpha val="43137"/>
                    </a:srgbClr>
                  </a:outerShdw>
                </a:effectLst>
                <a:latin typeface="NikoshBAN" pitchFamily="2" charset="0"/>
                <a:cs typeface="NikoshBAN" pitchFamily="2" charset="0"/>
              </a:rPr>
              <a:t>মোঃ হাবিবুর রহমান</a:t>
            </a:r>
            <a:r>
              <a:rPr lang="as-IN" sz="5400" dirty="0" smtClean="0"/>
              <a:t> </a:t>
            </a:r>
            <a:endParaRPr lang="en-US" sz="5400" dirty="0" smtClean="0"/>
          </a:p>
          <a:p>
            <a:r>
              <a:rPr lang="bn-IN" sz="5400" dirty="0" smtClean="0">
                <a:latin typeface="NikoshBAN" pitchFamily="2" charset="0"/>
                <a:cs typeface="NikoshBAN" pitchFamily="2" charset="0"/>
              </a:rPr>
              <a:t>প্রভাষক (রাষ্ট্র বিজ্ঞান বিভাগ)</a:t>
            </a:r>
            <a:endParaRPr lang="as-IN" sz="5400" dirty="0" smtClean="0">
              <a:latin typeface="NikoshBAN" pitchFamily="2" charset="0"/>
              <a:cs typeface="NikoshBAN" pitchFamily="2" charset="0"/>
            </a:endParaRPr>
          </a:p>
          <a:p>
            <a:pPr lvl="0">
              <a:spcBef>
                <a:spcPct val="20000"/>
              </a:spcBef>
              <a:buClr>
                <a:prstClr val="white">
                  <a:shade val="95000"/>
                </a:prstClr>
              </a:buClr>
              <a:buSzPct val="65000"/>
            </a:pPr>
            <a:r>
              <a:rPr lang="bn-IN" sz="5400" dirty="0" smtClean="0">
                <a:latin typeface="NikoshBAN" pitchFamily="2" charset="0"/>
                <a:cs typeface="NikoshBAN" pitchFamily="2" charset="0"/>
              </a:rPr>
              <a:t>কুশিয়ারা ডিগ্রি কলেজ</a:t>
            </a:r>
            <a:br>
              <a:rPr lang="bn-IN" sz="5400" dirty="0" smtClean="0">
                <a:latin typeface="NikoshBAN" pitchFamily="2" charset="0"/>
                <a:cs typeface="NikoshBAN" pitchFamily="2" charset="0"/>
              </a:rPr>
            </a:br>
            <a:r>
              <a:rPr lang="bn-IN" sz="5400" dirty="0" smtClean="0">
                <a:latin typeface="NikoshBAN" pitchFamily="2" charset="0"/>
                <a:cs typeface="NikoshBAN" pitchFamily="2" charset="0"/>
              </a:rPr>
              <a:t>গোলাপগঞ্জ, সিলেট।</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xit" presetSubtype="4" fill="hold" grpId="1" nodeType="clickEffect">
                                  <p:stCondLst>
                                    <p:cond delay="0"/>
                                  </p:stCondLst>
                                  <p:childTnLst>
                                    <p:anim calcmode="lin" valueType="num">
                                      <p:cBhvr additive="base">
                                        <p:cTn id="18" dur="5000"/>
                                        <p:tgtEl>
                                          <p:spTgt spid="4"/>
                                        </p:tgtEl>
                                        <p:attrNameLst>
                                          <p:attrName>ppt_x</p:attrName>
                                        </p:attrNameLst>
                                      </p:cBhvr>
                                      <p:tavLst>
                                        <p:tav tm="0">
                                          <p:val>
                                            <p:strVal val="ppt_x"/>
                                          </p:val>
                                        </p:tav>
                                        <p:tav tm="100000">
                                          <p:val>
                                            <p:strVal val="ppt_x"/>
                                          </p:val>
                                        </p:tav>
                                      </p:tavLst>
                                    </p:anim>
                                    <p:anim calcmode="lin" valueType="num">
                                      <p:cBhvr additive="base">
                                        <p:cTn id="19" dur="5000"/>
                                        <p:tgtEl>
                                          <p:spTgt spid="4"/>
                                        </p:tgtEl>
                                        <p:attrNameLst>
                                          <p:attrName>ppt_y</p:attrName>
                                        </p:attrNameLst>
                                      </p:cBhvr>
                                      <p:tavLst>
                                        <p:tav tm="0">
                                          <p:val>
                                            <p:strVal val="ppt_y"/>
                                          </p:val>
                                        </p:tav>
                                        <p:tav tm="100000">
                                          <p:val>
                                            <p:strVal val="1+ppt_h/2"/>
                                          </p:val>
                                        </p:tav>
                                      </p:tavLst>
                                    </p:anim>
                                    <p:set>
                                      <p:cBhvr>
                                        <p:cTn id="20" dur="1" fill="hold">
                                          <p:stCondLst>
                                            <p:cond delay="49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0" fill="hold"/>
                                        <p:tgtEl>
                                          <p:spTgt spid="10"/>
                                        </p:tgtEl>
                                        <p:attrNameLst>
                                          <p:attrName>ppt_x</p:attrName>
                                        </p:attrNameLst>
                                      </p:cBhvr>
                                      <p:tavLst>
                                        <p:tav tm="0">
                                          <p:val>
                                            <p:strVal val="#ppt_x"/>
                                          </p:val>
                                        </p:tav>
                                        <p:tav tm="100000">
                                          <p:val>
                                            <p:strVal val="#ppt_x"/>
                                          </p:val>
                                        </p:tav>
                                      </p:tavLst>
                                    </p:anim>
                                    <p:anim calcmode="lin" valueType="num">
                                      <p:cBhvr additive="base">
                                        <p:cTn id="26"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533400" y="228600"/>
            <a:ext cx="7848600" cy="2057400"/>
          </a:xfrm>
          <a:prstGeom prst="roundRect">
            <a:avLst/>
          </a:prstGeom>
          <a:ln w="76200"/>
        </p:spPr>
        <p:style>
          <a:lnRef idx="2">
            <a:schemeClr val="accent4"/>
          </a:lnRef>
          <a:fillRef idx="1">
            <a:schemeClr val="lt1"/>
          </a:fillRef>
          <a:effectRef idx="0">
            <a:schemeClr val="accent4"/>
          </a:effectRef>
          <a:fontRef idx="minor">
            <a:schemeClr val="dk1"/>
          </a:fontRef>
        </p:style>
        <p:txBody>
          <a:bodyPr rtlCol="0" anchor="ctr"/>
          <a:lstStyle/>
          <a:p>
            <a:pPr algn="just"/>
            <a:r>
              <a:rPr lang="en-US" sz="4000" dirty="0" smtClean="0">
                <a:latin typeface="NikoshBAN" pitchFamily="2" charset="0"/>
                <a:cs typeface="NikoshBAN" pitchFamily="2" charset="0"/>
              </a:rPr>
              <a:t>Prof. Dicey </a:t>
            </a:r>
            <a:r>
              <a:rPr lang="bn-IN" sz="4000" dirty="0" smtClean="0">
                <a:latin typeface="NikoshBAN" pitchFamily="2" charset="0"/>
                <a:cs typeface="NikoshBAN" pitchFamily="2" charset="0"/>
              </a:rPr>
              <a:t>বলেন, “যুক্তরাষ্ট্র হচ্ছে জাতীয় ঐক্যের সাথে প্রদেশ বা অঙ্গরাজ্যের অধিকার সমন্বয় সাধনের রাজনৈতিক কৌশল।” </a:t>
            </a:r>
            <a:endParaRPr lang="en-US" sz="4000" dirty="0">
              <a:solidFill>
                <a:srgbClr val="002060"/>
              </a:solidFill>
              <a:latin typeface="NikoshBAN" pitchFamily="2" charset="0"/>
              <a:cs typeface="NikoshBAN" pitchFamily="2" charset="0"/>
            </a:endParaRPr>
          </a:p>
        </p:txBody>
      </p:sp>
      <p:sp>
        <p:nvSpPr>
          <p:cNvPr id="3" name="Title 1"/>
          <p:cNvSpPr txBox="1">
            <a:spLocks/>
          </p:cNvSpPr>
          <p:nvPr/>
        </p:nvSpPr>
        <p:spPr>
          <a:xfrm>
            <a:off x="609600" y="2590800"/>
            <a:ext cx="7848600" cy="989663"/>
          </a:xfrm>
          <a:prstGeom prst="rect">
            <a:avLst/>
          </a:prstGeom>
          <a:ln w="57150"/>
        </p:spPr>
        <p:style>
          <a:lnRef idx="1">
            <a:schemeClr val="dk1"/>
          </a:lnRef>
          <a:fillRef idx="2">
            <a:schemeClr val="dk1"/>
          </a:fillRef>
          <a:effectRef idx="1">
            <a:schemeClr val="dk1"/>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5400" b="1"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যুক্তরাষ্ট্রীয়</a:t>
            </a:r>
            <a:r>
              <a:rPr kumimoji="0" lang="bn-IN" sz="5400" b="1" i="0" u="none" strike="noStrike" kern="1200" cap="none" spc="0" normalizeH="0" noProof="0" dirty="0" smtClean="0">
                <a:ln>
                  <a:noFill/>
                </a:ln>
                <a:solidFill>
                  <a:srgbClr val="7030A0"/>
                </a:solidFill>
                <a:effectLst/>
                <a:uLnTx/>
                <a:uFillTx/>
                <a:latin typeface="NikoshBAN" pitchFamily="2" charset="0"/>
                <a:ea typeface="+mn-ea"/>
                <a:cs typeface="NikoshBAN" pitchFamily="2" charset="0"/>
              </a:rPr>
              <a:t> সরকার সফল্যের শর্তাবলি  </a:t>
            </a:r>
            <a:endParaRPr kumimoji="0" lang="en-US" sz="5400" b="1" i="0" u="none" strike="noStrike" kern="1200" cap="none" spc="0" normalizeH="0" baseline="0" noProof="0" dirty="0">
              <a:ln>
                <a:noFill/>
              </a:ln>
              <a:solidFill>
                <a:srgbClr val="7030A0"/>
              </a:solidFill>
              <a:effectLst/>
              <a:uLnTx/>
              <a:uFillTx/>
              <a:latin typeface="NikoshBAN" pitchFamily="2" charset="0"/>
              <a:ea typeface="+mn-ea"/>
              <a:cs typeface="NikoshBAN" pitchFamily="2" charset="0"/>
            </a:endParaRPr>
          </a:p>
        </p:txBody>
      </p:sp>
      <p:sp>
        <p:nvSpPr>
          <p:cNvPr id="4" name="Rounded Rectangle 3"/>
          <p:cNvSpPr/>
          <p:nvPr/>
        </p:nvSpPr>
        <p:spPr>
          <a:xfrm>
            <a:off x="533400" y="3733800"/>
            <a:ext cx="7848600" cy="3048000"/>
          </a:xfrm>
          <a:prstGeom prst="roundRect">
            <a:avLst/>
          </a:prstGeom>
          <a:ln w="76200"/>
        </p:spPr>
        <p:style>
          <a:lnRef idx="2">
            <a:schemeClr val="accent4"/>
          </a:lnRef>
          <a:fillRef idx="1">
            <a:schemeClr val="lt1"/>
          </a:fillRef>
          <a:effectRef idx="0">
            <a:schemeClr val="accent4"/>
          </a:effectRef>
          <a:fontRef idx="minor">
            <a:schemeClr val="dk1"/>
          </a:fontRef>
        </p:style>
        <p:txBody>
          <a:bodyPr rtlCol="0" anchor="ctr"/>
          <a:lstStyle/>
          <a:p>
            <a:pPr marL="742950" indent="-742950" algn="just">
              <a:buFont typeface="+mj-lt"/>
              <a:buAutoNum type="arabicPeriod"/>
            </a:pPr>
            <a:r>
              <a:rPr lang="bn-IN" sz="3600" dirty="0" smtClean="0">
                <a:latin typeface="NikoshBAN" pitchFamily="2" charset="0"/>
                <a:cs typeface="NikoshBAN" pitchFamily="2" charset="0"/>
              </a:rPr>
              <a:t>যুক্তরাষ্ট্রীয় মনোভাব </a:t>
            </a:r>
          </a:p>
          <a:p>
            <a:pPr marL="742950" indent="-742950" algn="just">
              <a:buFont typeface="+mj-lt"/>
              <a:buAutoNum type="arabicPeriod"/>
            </a:pPr>
            <a:r>
              <a:rPr lang="bn-IN" sz="3600" dirty="0" smtClean="0">
                <a:solidFill>
                  <a:srgbClr val="002060"/>
                </a:solidFill>
                <a:latin typeface="NikoshBAN" pitchFamily="2" charset="0"/>
                <a:cs typeface="NikoshBAN" pitchFamily="2" charset="0"/>
              </a:rPr>
              <a:t>ভৌগলিক সান্নিধ্য</a:t>
            </a:r>
          </a:p>
          <a:p>
            <a:pPr marL="742950" indent="-742950" algn="just">
              <a:buFont typeface="+mj-lt"/>
              <a:buAutoNum type="arabicPeriod"/>
            </a:pPr>
            <a:r>
              <a:rPr lang="bn-IN" sz="3600" dirty="0" smtClean="0">
                <a:solidFill>
                  <a:srgbClr val="002060"/>
                </a:solidFill>
                <a:latin typeface="NikoshBAN" pitchFamily="2" charset="0"/>
                <a:cs typeface="NikoshBAN" pitchFamily="2" charset="0"/>
              </a:rPr>
              <a:t>ধর্মীয় ঐক্য</a:t>
            </a:r>
          </a:p>
          <a:p>
            <a:pPr marL="742950" indent="-742950" algn="just">
              <a:buFont typeface="+mj-lt"/>
              <a:buAutoNum type="arabicPeriod"/>
            </a:pPr>
            <a:r>
              <a:rPr lang="bn-IN" sz="3600" dirty="0" smtClean="0">
                <a:solidFill>
                  <a:srgbClr val="002060"/>
                </a:solidFill>
                <a:latin typeface="NikoshBAN" pitchFamily="2" charset="0"/>
                <a:cs typeface="NikoshBAN" pitchFamily="2" charset="0"/>
              </a:rPr>
              <a:t>ভাষা ও সংস্কৃতিক ঐক্য</a:t>
            </a:r>
          </a:p>
          <a:p>
            <a:pPr marL="742950" indent="-742950" algn="just">
              <a:buFont typeface="+mj-lt"/>
              <a:buAutoNum type="arabicPeriod"/>
            </a:pPr>
            <a:r>
              <a:rPr lang="bn-IN" sz="3600" dirty="0" smtClean="0">
                <a:solidFill>
                  <a:srgbClr val="002060"/>
                </a:solidFill>
                <a:latin typeface="NikoshBAN" pitchFamily="2" charset="0"/>
                <a:cs typeface="NikoshBAN" pitchFamily="2" charset="0"/>
              </a:rPr>
              <a:t>রাজনৈতিক সচেতনতা,  ইত্যাদি। </a:t>
            </a:r>
            <a:endParaRPr lang="en-US" sz="3600" dirty="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533400" y="1981200"/>
            <a:ext cx="8077200" cy="4343400"/>
          </a:xfrm>
          <a:prstGeom prst="roundRect">
            <a:avLst/>
          </a:prstGeom>
          <a:solidFill>
            <a:srgbClr val="0070C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4000" dirty="0" smtClean="0">
                <a:solidFill>
                  <a:schemeClr val="bg1"/>
                </a:solidFill>
                <a:latin typeface="NikoshBAN" pitchFamily="2" charset="0"/>
                <a:cs typeface="NikoshBAN" pitchFamily="2" charset="0"/>
              </a:rPr>
              <a:t>বিচার বিভাগের স্বাধীনতা বলতে বোঝায় আইনের ব্যাখ্যা প্রদান ও বিচার পরিচালনার ক্ষেত্রে বিচারকদের স্বাধীন ও নিরপেক্ষ মতামত প্রকাশের ক্ষমতা বা স্বাধীনতা। </a:t>
            </a:r>
          </a:p>
          <a:p>
            <a:pPr algn="just"/>
            <a:r>
              <a:rPr lang="en-US" sz="4000" dirty="0" smtClean="0">
                <a:solidFill>
                  <a:schemeClr val="bg1"/>
                </a:solidFill>
                <a:latin typeface="NikoshBAN" pitchFamily="2" charset="0"/>
                <a:cs typeface="NikoshBAN" pitchFamily="2" charset="0"/>
              </a:rPr>
              <a:t>Kent </a:t>
            </a:r>
            <a:r>
              <a:rPr lang="bn-IN" sz="4000" dirty="0" smtClean="0">
                <a:solidFill>
                  <a:schemeClr val="bg1"/>
                </a:solidFill>
                <a:latin typeface="NikoshBAN" pitchFamily="2" charset="0"/>
                <a:cs typeface="NikoshBAN" pitchFamily="2" charset="0"/>
              </a:rPr>
              <a:t>বলেন, “বিচার বিভাগের স্বধীনতা বলতে বোঝায় এ বিভাগের নিরপেক্ষতা ও অন্য বিভাগের প্রভাবমুক্ত থাকা।” </a:t>
            </a:r>
            <a:endParaRPr lang="en-US" sz="4000" dirty="0">
              <a:solidFill>
                <a:srgbClr val="FF0000"/>
              </a:solidFill>
              <a:latin typeface="NikoshBAN" pitchFamily="2" charset="0"/>
              <a:cs typeface="NikoshBAN" pitchFamily="2" charset="0"/>
            </a:endParaRPr>
          </a:p>
        </p:txBody>
      </p:sp>
      <p:sp>
        <p:nvSpPr>
          <p:cNvPr id="3" name="Title 1"/>
          <p:cNvSpPr txBox="1">
            <a:spLocks/>
          </p:cNvSpPr>
          <p:nvPr/>
        </p:nvSpPr>
        <p:spPr>
          <a:xfrm>
            <a:off x="533400" y="458137"/>
            <a:ext cx="8077200" cy="1065863"/>
          </a:xfrm>
          <a:prstGeom prst="rect">
            <a:avLst/>
          </a:prstGeom>
          <a:ln w="57150"/>
        </p:spPr>
        <p:style>
          <a:lnRef idx="2">
            <a:schemeClr val="accent4"/>
          </a:lnRef>
          <a:fillRef idx="1">
            <a:schemeClr val="lt1"/>
          </a:fillRef>
          <a:effectRef idx="0">
            <a:schemeClr val="accent4"/>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5400" b="1" i="0" u="none" strike="noStrike" kern="1200" cap="none" spc="0" normalizeH="0" baseline="0" noProof="0" dirty="0" smtClean="0">
                <a:ln>
                  <a:noFill/>
                </a:ln>
                <a:solidFill>
                  <a:srgbClr val="002060"/>
                </a:solidFill>
                <a:effectLst/>
                <a:uLnTx/>
                <a:uFillTx/>
                <a:latin typeface="NikoshBAN" pitchFamily="2" charset="0"/>
                <a:ea typeface="+mn-ea"/>
                <a:cs typeface="NikoshBAN" pitchFamily="2" charset="0"/>
              </a:rPr>
              <a:t>বিচার বিভাগের স্বাধীনতা</a:t>
            </a:r>
            <a:endParaRPr kumimoji="0" lang="en-US" sz="54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533400" y="1981200"/>
            <a:ext cx="8077200" cy="434340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marL="742950" indent="-742950" algn="just">
              <a:buFont typeface="+mj-lt"/>
              <a:buAutoNum type="arabicPeriod"/>
            </a:pPr>
            <a:r>
              <a:rPr lang="bn-IN" sz="4000" dirty="0" smtClean="0">
                <a:solidFill>
                  <a:schemeClr val="accent6">
                    <a:lumMod val="50000"/>
                  </a:schemeClr>
                </a:solidFill>
                <a:latin typeface="NikoshBAN" pitchFamily="2" charset="0"/>
                <a:cs typeface="NikoshBAN" pitchFamily="2" charset="0"/>
              </a:rPr>
              <a:t>বিচারকদের যোগ্যতা</a:t>
            </a:r>
          </a:p>
          <a:p>
            <a:pPr marL="742950" indent="-742950" algn="just">
              <a:buFont typeface="+mj-lt"/>
              <a:buAutoNum type="arabicPeriod"/>
            </a:pPr>
            <a:r>
              <a:rPr lang="bn-IN" sz="4000" dirty="0" smtClean="0">
                <a:solidFill>
                  <a:schemeClr val="accent6">
                    <a:lumMod val="50000"/>
                  </a:schemeClr>
                </a:solidFill>
                <a:latin typeface="NikoshBAN" pitchFamily="2" charset="0"/>
                <a:cs typeface="NikoshBAN" pitchFamily="2" charset="0"/>
              </a:rPr>
              <a:t>বিচারকদের নিয়োগ পদ্ধতি</a:t>
            </a:r>
          </a:p>
          <a:p>
            <a:pPr marL="742950" indent="-742950" algn="just">
              <a:buFont typeface="+mj-lt"/>
              <a:buAutoNum type="arabicPeriod"/>
            </a:pPr>
            <a:r>
              <a:rPr lang="bn-IN" sz="4000" dirty="0" smtClean="0">
                <a:solidFill>
                  <a:schemeClr val="accent6">
                    <a:lumMod val="50000"/>
                  </a:schemeClr>
                </a:solidFill>
                <a:latin typeface="NikoshBAN" pitchFamily="2" charset="0"/>
                <a:cs typeface="NikoshBAN" pitchFamily="2" charset="0"/>
              </a:rPr>
              <a:t>বিচারকদের কার্যকাল</a:t>
            </a:r>
          </a:p>
          <a:p>
            <a:pPr marL="742950" indent="-742950" algn="just">
              <a:buFont typeface="+mj-lt"/>
              <a:buAutoNum type="arabicPeriod"/>
            </a:pPr>
            <a:r>
              <a:rPr lang="bn-IN" sz="4000" dirty="0" smtClean="0">
                <a:solidFill>
                  <a:schemeClr val="accent6">
                    <a:lumMod val="50000"/>
                  </a:schemeClr>
                </a:solidFill>
                <a:latin typeface="NikoshBAN" pitchFamily="2" charset="0"/>
                <a:cs typeface="NikoshBAN" pitchFamily="2" charset="0"/>
              </a:rPr>
              <a:t>বিচারকদের অপসারণ</a:t>
            </a:r>
          </a:p>
          <a:p>
            <a:pPr marL="742950" indent="-742950" algn="just">
              <a:buFont typeface="+mj-lt"/>
              <a:buAutoNum type="arabicPeriod"/>
            </a:pPr>
            <a:r>
              <a:rPr lang="bn-IN" sz="4000" dirty="0" smtClean="0">
                <a:solidFill>
                  <a:schemeClr val="accent6">
                    <a:lumMod val="50000"/>
                  </a:schemeClr>
                </a:solidFill>
                <a:latin typeface="NikoshBAN" pitchFamily="2" charset="0"/>
                <a:cs typeface="NikoshBAN" pitchFamily="2" charset="0"/>
              </a:rPr>
              <a:t>পদোন্নতি</a:t>
            </a:r>
          </a:p>
          <a:p>
            <a:pPr marL="742950" indent="-742950" algn="just">
              <a:buFont typeface="+mj-lt"/>
              <a:buAutoNum type="arabicPeriod"/>
            </a:pPr>
            <a:r>
              <a:rPr lang="bn-IN" sz="4000" dirty="0" smtClean="0">
                <a:solidFill>
                  <a:schemeClr val="accent6">
                    <a:lumMod val="50000"/>
                  </a:schemeClr>
                </a:solidFill>
                <a:latin typeface="NikoshBAN" pitchFamily="2" charset="0"/>
                <a:cs typeface="NikoshBAN" pitchFamily="2" charset="0"/>
              </a:rPr>
              <a:t>বিচার বিভাগের স্বাতন্ত্র ও প্রাধান্য, ইত্যাদি। </a:t>
            </a:r>
          </a:p>
        </p:txBody>
      </p:sp>
      <p:sp>
        <p:nvSpPr>
          <p:cNvPr id="3" name="Title 1"/>
          <p:cNvSpPr txBox="1">
            <a:spLocks/>
          </p:cNvSpPr>
          <p:nvPr/>
        </p:nvSpPr>
        <p:spPr>
          <a:xfrm>
            <a:off x="533400" y="458137"/>
            <a:ext cx="8077200" cy="1065863"/>
          </a:xfrm>
          <a:prstGeom prst="rect">
            <a:avLst/>
          </a:prstGeom>
          <a:ln w="57150"/>
        </p:spPr>
        <p:style>
          <a:lnRef idx="2">
            <a:schemeClr val="accent4"/>
          </a:lnRef>
          <a:fillRef idx="1">
            <a:schemeClr val="lt1"/>
          </a:fillRef>
          <a:effectRef idx="0">
            <a:schemeClr val="accent4"/>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5400" b="1" i="0" u="none" strike="noStrike" kern="1200" cap="none" spc="0" normalizeH="0" baseline="0" noProof="0" dirty="0" smtClean="0">
                <a:ln>
                  <a:noFill/>
                </a:ln>
                <a:solidFill>
                  <a:srgbClr val="002060"/>
                </a:solidFill>
                <a:effectLst/>
                <a:uLnTx/>
                <a:uFillTx/>
                <a:latin typeface="NikoshBAN" pitchFamily="2" charset="0"/>
                <a:ea typeface="+mn-ea"/>
                <a:cs typeface="NikoshBAN" pitchFamily="2" charset="0"/>
              </a:rPr>
              <a:t>বিচার বিভাগের স্বাধীনতা রক্ষার</a:t>
            </a:r>
            <a:r>
              <a:rPr kumimoji="0" lang="bn-IN" sz="5400" b="1" i="0" u="none" strike="noStrike" kern="1200" cap="none" spc="0" normalizeH="0" noProof="0" dirty="0" smtClean="0">
                <a:ln>
                  <a:noFill/>
                </a:ln>
                <a:solidFill>
                  <a:srgbClr val="002060"/>
                </a:solidFill>
                <a:effectLst/>
                <a:uLnTx/>
                <a:uFillTx/>
                <a:latin typeface="NikoshBAN" pitchFamily="2" charset="0"/>
                <a:ea typeface="+mn-ea"/>
                <a:cs typeface="NikoshBAN" pitchFamily="2" charset="0"/>
              </a:rPr>
              <a:t> উপায় </a:t>
            </a:r>
            <a:endParaRPr kumimoji="0" lang="en-US" sz="54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533400" y="1981200"/>
            <a:ext cx="8077200" cy="304800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just"/>
            <a:r>
              <a:rPr lang="bn-IN" sz="4000" dirty="0" smtClean="0">
                <a:solidFill>
                  <a:schemeClr val="accent6">
                    <a:lumMod val="50000"/>
                  </a:schemeClr>
                </a:solidFill>
                <a:latin typeface="NikoshBAN" pitchFamily="2" charset="0"/>
                <a:cs typeface="NikoshBAN" pitchFamily="2" charset="0"/>
              </a:rPr>
              <a:t>সরকারের তিনটি বিভাগ রয়েছে, যথা- আইন, শাসন ও বিচার। এই তিনটি বিভাগকে আলাদাভাবে সংগটিত করা এবং এক বিভাগ কর্তৃক অন্য বিভাগের কাজে হস্তক্ষেপ না করা। </a:t>
            </a:r>
          </a:p>
        </p:txBody>
      </p:sp>
      <p:sp>
        <p:nvSpPr>
          <p:cNvPr id="3" name="Title 1"/>
          <p:cNvSpPr txBox="1">
            <a:spLocks/>
          </p:cNvSpPr>
          <p:nvPr/>
        </p:nvSpPr>
        <p:spPr>
          <a:xfrm>
            <a:off x="533400" y="458137"/>
            <a:ext cx="8077200" cy="1065863"/>
          </a:xfrm>
          <a:prstGeom prst="rect">
            <a:avLst/>
          </a:prstGeom>
          <a:ln w="57150"/>
        </p:spPr>
        <p:style>
          <a:lnRef idx="2">
            <a:schemeClr val="accent4"/>
          </a:lnRef>
          <a:fillRef idx="1">
            <a:schemeClr val="lt1"/>
          </a:fillRef>
          <a:effectRef idx="0">
            <a:schemeClr val="accent4"/>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5400" b="1" i="0" u="none" strike="noStrike" kern="1200" cap="none" spc="0" normalizeH="0" baseline="0" noProof="0" dirty="0" smtClean="0">
                <a:ln>
                  <a:noFill/>
                </a:ln>
                <a:solidFill>
                  <a:srgbClr val="002060"/>
                </a:solidFill>
                <a:effectLst/>
                <a:uLnTx/>
                <a:uFillTx/>
                <a:latin typeface="NikoshBAN" pitchFamily="2" charset="0"/>
                <a:ea typeface="+mn-ea"/>
                <a:cs typeface="NikoshBAN" pitchFamily="2" charset="0"/>
              </a:rPr>
              <a:t>ক্ষমতা</a:t>
            </a:r>
            <a:r>
              <a:rPr kumimoji="0" lang="bn-IN" sz="5400" b="1" i="0" u="none" strike="noStrike" kern="1200" cap="none" spc="0" normalizeH="0" noProof="0" dirty="0" smtClean="0">
                <a:ln>
                  <a:noFill/>
                </a:ln>
                <a:solidFill>
                  <a:srgbClr val="002060"/>
                </a:solidFill>
                <a:effectLst/>
                <a:uLnTx/>
                <a:uFillTx/>
                <a:latin typeface="NikoshBAN" pitchFamily="2" charset="0"/>
                <a:ea typeface="+mn-ea"/>
                <a:cs typeface="NikoshBAN" pitchFamily="2" charset="0"/>
              </a:rPr>
              <a:t> স্বতন্ত্রীকরণ নীতি </a:t>
            </a:r>
            <a:endParaRPr kumimoji="0" lang="en-US" sz="54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txBox="1">
            <a:spLocks/>
          </p:cNvSpPr>
          <p:nvPr/>
        </p:nvSpPr>
        <p:spPr>
          <a:xfrm>
            <a:off x="304800" y="458137"/>
            <a:ext cx="8382000" cy="684863"/>
          </a:xfrm>
          <a:prstGeom prst="rect">
            <a:avLst/>
          </a:prstGeom>
          <a:ln w="57150"/>
        </p:spPr>
        <p:style>
          <a:lnRef idx="2">
            <a:schemeClr val="accent4"/>
          </a:lnRef>
          <a:fillRef idx="1">
            <a:schemeClr val="lt1"/>
          </a:fillRef>
          <a:effectRef idx="0">
            <a:schemeClr val="accent4"/>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3800" b="1" i="0" u="none" strike="noStrike" kern="1200" cap="none" spc="0" normalizeH="0" baseline="0" noProof="0" dirty="0" smtClean="0">
                <a:ln>
                  <a:noFill/>
                </a:ln>
                <a:solidFill>
                  <a:srgbClr val="002060"/>
                </a:solidFill>
                <a:effectLst/>
                <a:uLnTx/>
                <a:uFillTx/>
                <a:latin typeface="NikoshBAN" pitchFamily="2" charset="0"/>
                <a:ea typeface="+mn-ea"/>
                <a:cs typeface="NikoshBAN" pitchFamily="2" charset="0"/>
              </a:rPr>
              <a:t>ক্ষমতা</a:t>
            </a:r>
            <a:r>
              <a:rPr kumimoji="0" lang="bn-IN" sz="3800" b="1" i="0" u="none" strike="noStrike" kern="1200" cap="none" spc="0" normalizeH="0" noProof="0" dirty="0" smtClean="0">
                <a:ln>
                  <a:noFill/>
                </a:ln>
                <a:solidFill>
                  <a:srgbClr val="002060"/>
                </a:solidFill>
                <a:effectLst/>
                <a:uLnTx/>
                <a:uFillTx/>
                <a:latin typeface="NikoshBAN" pitchFamily="2" charset="0"/>
                <a:ea typeface="+mn-ea"/>
                <a:cs typeface="NikoshBAN" pitchFamily="2" charset="0"/>
              </a:rPr>
              <a:t> স্বতন্ত্রীকরণ নীতির প্রবক্তাগণ ও তাদের মতামত  </a:t>
            </a:r>
            <a:endParaRPr kumimoji="0" lang="en-US" sz="38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endParaRPr>
          </a:p>
        </p:txBody>
      </p:sp>
      <p:sp>
        <p:nvSpPr>
          <p:cNvPr id="3" name="Rounded Rectangle 2"/>
          <p:cNvSpPr/>
          <p:nvPr/>
        </p:nvSpPr>
        <p:spPr>
          <a:xfrm>
            <a:off x="228600" y="1371600"/>
            <a:ext cx="8458200" cy="525780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just"/>
            <a:r>
              <a:rPr lang="bn-IN" sz="3200" dirty="0" smtClean="0">
                <a:solidFill>
                  <a:schemeClr val="accent6">
                    <a:lumMod val="50000"/>
                  </a:schemeClr>
                </a:solidFill>
                <a:latin typeface="NikoshBAN" pitchFamily="2" charset="0"/>
                <a:cs typeface="NikoshBAN" pitchFamily="2" charset="0"/>
              </a:rPr>
              <a:t>#গ্রীক দার্শনিক এরিস্টটল রাষ্ট্রীয় ক্ষমতাকে (১) আলোচনামূলক (২) শাসন সম্পর্কীয় (৩) বিচার সংক্রান্ত এ তিনটি ভাগে ভাগ করেছেন।  </a:t>
            </a:r>
          </a:p>
          <a:p>
            <a:pPr algn="just"/>
            <a:r>
              <a:rPr lang="bn-IN" sz="3200" dirty="0" smtClean="0">
                <a:solidFill>
                  <a:schemeClr val="accent6">
                    <a:lumMod val="50000"/>
                  </a:schemeClr>
                </a:solidFill>
                <a:latin typeface="NikoshBAN" pitchFamily="2" charset="0"/>
                <a:cs typeface="NikoshBAN" pitchFamily="2" charset="0"/>
              </a:rPr>
              <a:t>#১৯৭৪ সালে ফরাসি দার্শনিক মন্টেস্কু তাঁর </a:t>
            </a:r>
            <a:r>
              <a:rPr lang="en-US" sz="3200" dirty="0" smtClean="0">
                <a:solidFill>
                  <a:schemeClr val="accent6">
                    <a:lumMod val="50000"/>
                  </a:schemeClr>
                </a:solidFill>
                <a:latin typeface="NikoshBAN" pitchFamily="2" charset="0"/>
                <a:cs typeface="NikoshBAN" pitchFamily="2" charset="0"/>
              </a:rPr>
              <a:t>“The Spirit of Laws” </a:t>
            </a:r>
            <a:r>
              <a:rPr lang="bn-IN" sz="3200" dirty="0" smtClean="0">
                <a:solidFill>
                  <a:schemeClr val="accent6">
                    <a:lumMod val="50000"/>
                  </a:schemeClr>
                </a:solidFill>
                <a:latin typeface="NikoshBAN" pitchFamily="2" charset="0"/>
                <a:cs typeface="NikoshBAN" pitchFamily="2" charset="0"/>
              </a:rPr>
              <a:t>নামক গ্রন্থে সর্বপ্রথম পরিপূর্ণভাবে ক্ষমতা স্বতন্ত্রীকরণ নীতির আধুনিক ব্যাখ্যা দান করেন। মন্টেস্কুর মতে, কোনো ব্যক্তি বা ব্যক্তিবর্গকে একচেটিয়া সরকারি ক্ষমতা প্রাদান ঠিক নয়। তাঁর মতে, এক বিভাগের ক্ষমতা দিয়ে অন্য বিভাগের ক্ষমতা সংযত ও সীমিত করতে হবে।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228600" y="1752600"/>
            <a:ext cx="8686800" cy="487680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just"/>
            <a:r>
              <a:rPr lang="bn-IN" sz="3400" dirty="0" smtClean="0">
                <a:solidFill>
                  <a:schemeClr val="accent6">
                    <a:lumMod val="50000"/>
                  </a:schemeClr>
                </a:solidFill>
                <a:latin typeface="NikoshBAN" pitchFamily="2" charset="0"/>
                <a:cs typeface="NikoshBAN" pitchFamily="2" charset="0"/>
              </a:rPr>
              <a:t>মার্কিন যুক্তরাষ্ট্রের সংবিধান প্রণেতারা মন্টেস্কুর ‘ক্ষমতা স্বতন্ত্রীকরণ নীতির’ দ্বারা বিশেষভাবে প্রভাবিত হন। সেখানে আইন বিভাগের ক্ষমতা কংগ্রেসের ওপর, শাসন বিভাগের ক্ষমতা প্রেসিডেন্টের ওপর এবং বিচার বিভাগের ক্ষমতা সুপ্রিম কোর্ট ও অধঃস্তন আদালতের হাতে অর্পিত হয়েছে এভাবে একে অপরকে নিয়ন্ত্রণ করছে। এভাবেই আমেরিকা যুক্তরাষ্ট্রের সংবিধানে ক্ষমতার পূর্ণ স্বতন্ত্রীকরণের পরিবর্তে ক্ষমতার নিয়ন্ত্রণ ও ভারসাম্য নীতিকেই গ্রহণ করা হয়েছে।  </a:t>
            </a:r>
          </a:p>
        </p:txBody>
      </p:sp>
      <p:sp>
        <p:nvSpPr>
          <p:cNvPr id="3" name="Title 1"/>
          <p:cNvSpPr txBox="1">
            <a:spLocks/>
          </p:cNvSpPr>
          <p:nvPr/>
        </p:nvSpPr>
        <p:spPr>
          <a:xfrm>
            <a:off x="533400" y="458137"/>
            <a:ext cx="8077200" cy="1065863"/>
          </a:xfrm>
          <a:prstGeom prst="rect">
            <a:avLst/>
          </a:prstGeom>
          <a:ln w="57150"/>
        </p:spPr>
        <p:style>
          <a:lnRef idx="2">
            <a:schemeClr val="accent4"/>
          </a:lnRef>
          <a:fillRef idx="1">
            <a:schemeClr val="lt1"/>
          </a:fillRef>
          <a:effectRef idx="0">
            <a:schemeClr val="accent4"/>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5400" b="1" i="0" u="none" strike="noStrike" kern="1200" cap="none" spc="0" normalizeH="0" baseline="0" noProof="0" dirty="0" smtClean="0">
                <a:ln>
                  <a:noFill/>
                </a:ln>
                <a:solidFill>
                  <a:srgbClr val="002060"/>
                </a:solidFill>
                <a:effectLst/>
                <a:uLnTx/>
                <a:uFillTx/>
                <a:latin typeface="NikoshBAN" pitchFamily="2" charset="0"/>
                <a:ea typeface="+mn-ea"/>
                <a:cs typeface="NikoshBAN" pitchFamily="2" charset="0"/>
              </a:rPr>
              <a:t>ভারসাম্য </a:t>
            </a:r>
            <a:r>
              <a:rPr kumimoji="0" lang="bn-IN" sz="5400" b="1" i="0" u="none" strike="noStrike" kern="1200" cap="none" spc="0" normalizeH="0" noProof="0" dirty="0" smtClean="0">
                <a:ln>
                  <a:noFill/>
                </a:ln>
                <a:solidFill>
                  <a:srgbClr val="002060"/>
                </a:solidFill>
                <a:effectLst/>
                <a:uLnTx/>
                <a:uFillTx/>
                <a:latin typeface="NikoshBAN" pitchFamily="2" charset="0"/>
                <a:ea typeface="+mn-ea"/>
                <a:cs typeface="NikoshBAN" pitchFamily="2" charset="0"/>
              </a:rPr>
              <a:t>নীতি </a:t>
            </a:r>
            <a:endParaRPr kumimoji="0" lang="en-US" sz="54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905000"/>
            <a:ext cx="7772400" cy="1200329"/>
          </a:xfrm>
          <a:prstGeom prst="rect">
            <a:avLst/>
          </a:prstGeom>
          <a:noFill/>
        </p:spPr>
        <p:txBody>
          <a:bodyPr wrap="square" rtlCol="0">
            <a:spAutoFit/>
          </a:bodyPr>
          <a:lstStyle/>
          <a:p>
            <a:endParaRPr lang="en-US" sz="3600" dirty="0" smtClean="0">
              <a:latin typeface="SutonnyMJ" pitchFamily="2" charset="0"/>
              <a:cs typeface="SutonnyMJ" pitchFamily="2" charset="0"/>
            </a:endParaRPr>
          </a:p>
          <a:p>
            <a:endParaRPr lang="en-US" sz="3600" dirty="0">
              <a:latin typeface="SutonnyMJ" pitchFamily="2" charset="0"/>
              <a:cs typeface="SutonnyMJ" pitchFamily="2" charset="0"/>
            </a:endParaRPr>
          </a:p>
        </p:txBody>
      </p:sp>
      <p:sp>
        <p:nvSpPr>
          <p:cNvPr id="3" name="Rounded Rectangle 2"/>
          <p:cNvSpPr/>
          <p:nvPr/>
        </p:nvSpPr>
        <p:spPr>
          <a:xfrm>
            <a:off x="228600" y="228600"/>
            <a:ext cx="8686800" cy="6324600"/>
          </a:xfrm>
          <a:prstGeom prst="roundRect">
            <a:avLst/>
          </a:prstGeom>
          <a:solidFill>
            <a:srgbClr val="92D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990600" y="990600"/>
            <a:ext cx="7010400" cy="4800600"/>
          </a:xfrm>
          <a:prstGeom prst="roundRect">
            <a:avLst/>
          </a:prstGeom>
          <a:solidFill>
            <a:srgbClr val="00B05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828800" y="1676400"/>
            <a:ext cx="5410200" cy="3581400"/>
          </a:xfrm>
          <a:prstGeom prst="roundRect">
            <a:avLst/>
          </a:prstGeom>
          <a:blipFill>
            <a:blip r:embed="rId2"/>
            <a:stretch>
              <a:fillRect/>
            </a:stretch>
          </a:blip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152650" y="3505200"/>
            <a:ext cx="3505200" cy="1020762"/>
          </a:xfrm>
          <a:prstGeom prst="rect">
            <a:avLst/>
          </a:prstGeom>
          <a:solidFill>
            <a:schemeClr val="bg2">
              <a:lumMod val="75000"/>
            </a:schemeClr>
          </a:solidFill>
          <a:ln w="57150" cap="flat" cmpd="sng" algn="ctr">
            <a:solidFill>
              <a:srgbClr val="00B0F0"/>
            </a:solidFill>
            <a:prstDash val="solid"/>
          </a:ln>
        </p:spPr>
        <p:style>
          <a:lnRef idx="2">
            <a:schemeClr val="dk1"/>
          </a:lnRef>
          <a:fillRef idx="1">
            <a:schemeClr val="lt1"/>
          </a:fillRef>
          <a:effectRef idx="0">
            <a:schemeClr val="dk1"/>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8000" b="1" i="0" u="none" strike="noStrike" kern="1200" cap="all" spc="0" normalizeH="0" baseline="0" noProof="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uLnTx/>
                <a:uFillTx/>
                <a:latin typeface="NikoshBAN" pitchFamily="2" charset="0"/>
                <a:ea typeface="+mn-ea"/>
                <a:cs typeface="NikoshBAN" pitchFamily="2" charset="0"/>
              </a:rPr>
              <a:t>মূল্যায়ন </a:t>
            </a:r>
            <a:endParaRPr kumimoji="0" lang="en-US" sz="8000" b="1" i="0" u="none" strike="noStrike" kern="1200" cap="all" spc="0" normalizeH="0" baseline="0" noProof="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uLnTx/>
              <a:uFillTx/>
              <a:latin typeface="NikoshBAN" pitchFamily="2" charset="0"/>
              <a:ea typeface="+mn-ea"/>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edge">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228600"/>
            <a:ext cx="8534400" cy="2133600"/>
          </a:xfrm>
          <a:prstGeom prst="roundRect">
            <a:avLst/>
          </a:prstGeom>
          <a:noFill/>
        </p:spPr>
        <p:style>
          <a:lnRef idx="1">
            <a:schemeClr val="dk1"/>
          </a:lnRef>
          <a:fillRef idx="2">
            <a:schemeClr val="dk1"/>
          </a:fillRef>
          <a:effectRef idx="1">
            <a:schemeClr val="dk1"/>
          </a:effectRef>
          <a:fontRef idx="minor">
            <a:schemeClr val="dk1"/>
          </a:fontRef>
        </p:style>
        <p:txBody>
          <a:bodyPr rtlCol="0" anchor="ctr"/>
          <a:lstStyle/>
          <a:p>
            <a:pPr algn="just"/>
            <a:r>
              <a:rPr lang="bn-IN" sz="3200" dirty="0" smtClean="0">
                <a:latin typeface="NikoshBAN" pitchFamily="2" charset="0"/>
                <a:cs typeface="NikoshBAN" pitchFamily="2" charset="0"/>
              </a:rPr>
              <a:t>এমন একটি প্রজাতান্ত্রিক রাষ্ট্র রয়েছে যেখানে সংবিধান অনুযায়ী সরকারের সকল অঙ্গ পৃথক। তবে কখনও কখনও সরকারের ভারসাম্য রক্ষার জন্য একটি অঙ্গ অন্যটির উপর কিছুটা নিয়ন্ত্রণ আরোপ করতে পারে।   কোন রাষ্ট্রে এটি বিদ্যমান? </a:t>
            </a:r>
            <a:endParaRPr lang="en-US" sz="32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Rounded Rectangle 2"/>
          <p:cNvSpPr/>
          <p:nvPr/>
        </p:nvSpPr>
        <p:spPr>
          <a:xfrm>
            <a:off x="1752599" y="2490716"/>
            <a:ext cx="5334000" cy="838200"/>
          </a:xfrm>
          <a:prstGeom prst="roundRect">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US" sz="4000" b="1" dirty="0" smtClean="0">
                <a:solidFill>
                  <a:srgbClr val="C00000"/>
                </a:solidFill>
                <a:effectLst>
                  <a:outerShdw blurRad="38100" dist="38100" dir="2700000" algn="tl">
                    <a:srgbClr val="000000">
                      <a:alpha val="43137"/>
                    </a:srgbClr>
                  </a:outerShdw>
                </a:effectLst>
                <a:latin typeface="Times New Roman" pitchFamily="18" charset="0"/>
                <a:cs typeface="NikoshBAN" pitchFamily="2" charset="0"/>
              </a:rPr>
              <a:t>USA</a:t>
            </a:r>
            <a:r>
              <a:rPr lang="bn-IN" sz="40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 </a:t>
            </a:r>
            <a:endParaRPr lang="en-US" sz="4000"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Rounded Rectangle 3"/>
          <p:cNvSpPr/>
          <p:nvPr/>
        </p:nvSpPr>
        <p:spPr>
          <a:xfrm>
            <a:off x="1752599" y="5867400"/>
            <a:ext cx="5410201" cy="838200"/>
          </a:xfrm>
          <a:prstGeom prst="roundRect">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US" sz="3600" b="1" dirty="0" smtClean="0">
                <a:solidFill>
                  <a:srgbClr val="7030A0"/>
                </a:solidFill>
                <a:effectLst>
                  <a:outerShdw blurRad="38100" dist="38100" dir="2700000" algn="tl">
                    <a:srgbClr val="000000">
                      <a:alpha val="43137"/>
                    </a:srgbClr>
                  </a:outerShdw>
                </a:effectLst>
                <a:latin typeface="Times New Roman" pitchFamily="18" charset="0"/>
                <a:cs typeface="NikoshBAN" pitchFamily="2" charset="0"/>
              </a:rPr>
              <a:t>UK</a:t>
            </a:r>
            <a:endParaRPr lang="en-US" sz="36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Rounded Rectangle 4"/>
          <p:cNvSpPr/>
          <p:nvPr/>
        </p:nvSpPr>
        <p:spPr>
          <a:xfrm>
            <a:off x="1753735" y="4708477"/>
            <a:ext cx="5409064" cy="838200"/>
          </a:xfrm>
          <a:prstGeom prst="roundRect">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US" sz="4000" b="1" dirty="0" smtClean="0">
                <a:solidFill>
                  <a:srgbClr val="7030A0"/>
                </a:solidFill>
                <a:effectLst>
                  <a:outerShdw blurRad="38100" dist="38100" dir="2700000" algn="tl">
                    <a:srgbClr val="000000">
                      <a:alpha val="43137"/>
                    </a:srgbClr>
                  </a:outerShdw>
                </a:effectLst>
                <a:latin typeface="Times New Roman" pitchFamily="18" charset="0"/>
                <a:cs typeface="NikoshBAN" pitchFamily="2" charset="0"/>
              </a:rPr>
              <a:t>India</a:t>
            </a:r>
            <a:endParaRPr lang="en-US" sz="4000" dirty="0">
              <a:solidFill>
                <a:srgbClr val="E0108C"/>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Rounded Rectangle 5"/>
          <p:cNvSpPr/>
          <p:nvPr/>
        </p:nvSpPr>
        <p:spPr>
          <a:xfrm>
            <a:off x="1752599" y="3599028"/>
            <a:ext cx="5410200" cy="838200"/>
          </a:xfrm>
          <a:prstGeom prst="roundRect">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US" sz="4000" b="1" dirty="0" smtClean="0">
                <a:solidFill>
                  <a:srgbClr val="7030A0"/>
                </a:solidFill>
                <a:effectLst>
                  <a:outerShdw blurRad="38100" dist="38100" dir="2700000" algn="tl">
                    <a:srgbClr val="000000">
                      <a:alpha val="43137"/>
                    </a:srgbClr>
                  </a:outerShdw>
                </a:effectLst>
                <a:latin typeface="Times New Roman" pitchFamily="18" charset="0"/>
                <a:cs typeface="NikoshBAN" pitchFamily="2" charset="0"/>
              </a:rPr>
              <a:t>Bangladesh</a:t>
            </a:r>
            <a:endParaRPr lang="en-US" sz="4000"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Oval 6"/>
          <p:cNvSpPr/>
          <p:nvPr/>
        </p:nvSpPr>
        <p:spPr>
          <a:xfrm>
            <a:off x="762000" y="2585966"/>
            <a:ext cx="762000" cy="709684"/>
          </a:xfrm>
          <a:prstGeom prst="ellipse">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১</a:t>
            </a:r>
            <a:endParaRPr lang="en-US" sz="3600" dirty="0">
              <a:solidFill>
                <a:schemeClr val="tx1"/>
              </a:solidFill>
              <a:latin typeface="NikoshBAN" panose="02000000000000000000" pitchFamily="2" charset="0"/>
              <a:cs typeface="NikoshBAN" panose="02000000000000000000" pitchFamily="2" charset="0"/>
            </a:endParaRPr>
          </a:p>
        </p:txBody>
      </p:sp>
      <p:sp>
        <p:nvSpPr>
          <p:cNvPr id="8" name="Oval 7"/>
          <p:cNvSpPr/>
          <p:nvPr/>
        </p:nvSpPr>
        <p:spPr>
          <a:xfrm>
            <a:off x="761999" y="5881047"/>
            <a:ext cx="762000" cy="709684"/>
          </a:xfrm>
          <a:prstGeom prst="ellipse">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৪ </a:t>
            </a:r>
            <a:endParaRPr lang="en-US" sz="3600" dirty="0">
              <a:solidFill>
                <a:schemeClr val="tx1"/>
              </a:solidFill>
              <a:latin typeface="NikoshBAN" panose="02000000000000000000" pitchFamily="2" charset="0"/>
              <a:cs typeface="NikoshBAN" panose="02000000000000000000" pitchFamily="2" charset="0"/>
            </a:endParaRPr>
          </a:p>
        </p:txBody>
      </p:sp>
      <p:sp>
        <p:nvSpPr>
          <p:cNvPr id="9" name="Oval 8"/>
          <p:cNvSpPr/>
          <p:nvPr/>
        </p:nvSpPr>
        <p:spPr>
          <a:xfrm>
            <a:off x="761999" y="4788657"/>
            <a:ext cx="762000" cy="709684"/>
          </a:xfrm>
          <a:prstGeom prst="ellipse">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anose="02000000000000000000" pitchFamily="2" charset="0"/>
                <a:cs typeface="NikoshBAN" panose="02000000000000000000" pitchFamily="2" charset="0"/>
              </a:rPr>
              <a:t>৩</a:t>
            </a:r>
            <a:endParaRPr lang="en-US" sz="3600" dirty="0">
              <a:solidFill>
                <a:schemeClr val="tx1"/>
              </a:solidFill>
              <a:latin typeface="NikoshBAN" panose="02000000000000000000" pitchFamily="2" charset="0"/>
              <a:cs typeface="NikoshBAN" panose="02000000000000000000" pitchFamily="2" charset="0"/>
            </a:endParaRPr>
          </a:p>
        </p:txBody>
      </p:sp>
      <p:sp>
        <p:nvSpPr>
          <p:cNvPr id="10" name="Oval 9"/>
          <p:cNvSpPr/>
          <p:nvPr/>
        </p:nvSpPr>
        <p:spPr>
          <a:xfrm>
            <a:off x="761999" y="3645657"/>
            <a:ext cx="762000" cy="709684"/>
          </a:xfrm>
          <a:prstGeom prst="ellipse">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২ </a:t>
            </a:r>
            <a:endParaRPr lang="en-US" sz="3600" dirty="0">
              <a:solidFill>
                <a:schemeClr val="tx1"/>
              </a:solidFill>
              <a:latin typeface="NikoshBAN" panose="02000000000000000000" pitchFamily="2" charset="0"/>
              <a:cs typeface="NikoshBAN" panose="02000000000000000000" pitchFamily="2" charset="0"/>
            </a:endParaRPr>
          </a:p>
        </p:txBody>
      </p:sp>
      <p:sp>
        <p:nvSpPr>
          <p:cNvPr id="11" name="Oval 10"/>
          <p:cNvSpPr/>
          <p:nvPr/>
        </p:nvSpPr>
        <p:spPr>
          <a:xfrm>
            <a:off x="762000" y="2605016"/>
            <a:ext cx="762000" cy="709684"/>
          </a:xfrm>
          <a:prstGeom prst="ellipse">
            <a:avLst/>
          </a:prstGeom>
          <a:solidFill>
            <a:schemeClr val="tx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ppt_x</p:attrName>
                                        </p:attrNameLst>
                                      </p:cBhvr>
                                      <p:tavLst>
                                        <p:tav tm="0">
                                          <p:val>
                                            <p:strVal val="#ppt_x-#ppt_w*1.125000"/>
                                          </p:val>
                                        </p:tav>
                                        <p:tav tm="100000">
                                          <p:val>
                                            <p:strVal val="#ppt_x"/>
                                          </p:val>
                                        </p:tav>
                                      </p:tavLst>
                                    </p:anim>
                                    <p:animEffect transition="in" filter="wipe(righ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ppt_x</p:attrName>
                                        </p:attrNameLst>
                                      </p:cBhvr>
                                      <p:tavLst>
                                        <p:tav tm="0">
                                          <p:val>
                                            <p:strVal val="#ppt_x-#ppt_w*1.125000"/>
                                          </p:val>
                                        </p:tav>
                                        <p:tav tm="100000">
                                          <p:val>
                                            <p:strVal val="#ppt_x"/>
                                          </p:val>
                                        </p:tav>
                                      </p:tavLst>
                                    </p:anim>
                                    <p:animEffect transition="in" filter="wipe(righ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ssolv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dissolv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dissolve">
                                      <p:cBhvr>
                                        <p:cTn id="57" dur="2000"/>
                                        <p:tgtEl>
                                          <p:spTgt spid="11"/>
                                        </p:tgtEl>
                                      </p:cBhvr>
                                    </p:animEffect>
                                  </p:childTnLst>
                                  <p:subTnLst>
                                    <p:audio>
                                      <p:cMediaNode>
                                        <p:cTn display="0" masterRel="sameClick">
                                          <p:stCondLst>
                                            <p:cond evt="begin" delay="0">
                                              <p:tn val="55"/>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228600"/>
            <a:ext cx="8534400" cy="2133600"/>
          </a:xfrm>
          <a:prstGeom prst="roundRect">
            <a:avLst/>
          </a:prstGeom>
          <a:noFill/>
        </p:spPr>
        <p:style>
          <a:lnRef idx="1">
            <a:schemeClr val="dk1"/>
          </a:lnRef>
          <a:fillRef idx="2">
            <a:schemeClr val="dk1"/>
          </a:fillRef>
          <a:effectRef idx="1">
            <a:schemeClr val="dk1"/>
          </a:effectRef>
          <a:fontRef idx="minor">
            <a:schemeClr val="dk1"/>
          </a:fontRef>
        </p:style>
        <p:txBody>
          <a:bodyPr rtlCol="0" anchor="ctr"/>
          <a:lstStyle/>
          <a:p>
            <a:pPr algn="just"/>
            <a:r>
              <a:rPr lang="bn-IN" sz="48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মন্ত্রণালয়ের প্রশাসনিক প্রধান কে? </a:t>
            </a:r>
            <a:endParaRPr lang="en-US" sz="48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Rounded Rectangle 2"/>
          <p:cNvSpPr/>
          <p:nvPr/>
        </p:nvSpPr>
        <p:spPr>
          <a:xfrm>
            <a:off x="1752599" y="2490716"/>
            <a:ext cx="5334000" cy="838200"/>
          </a:xfrm>
          <a:prstGeom prst="roundRect">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bn-IN" sz="40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মন্ত্রি  </a:t>
            </a:r>
            <a:endParaRPr lang="en-US" sz="4000"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Rounded Rectangle 3"/>
          <p:cNvSpPr/>
          <p:nvPr/>
        </p:nvSpPr>
        <p:spPr>
          <a:xfrm>
            <a:off x="1752599" y="5867400"/>
            <a:ext cx="5410201" cy="838200"/>
          </a:xfrm>
          <a:prstGeom prst="roundRect">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bn-IN" sz="3600" b="1" dirty="0" smtClean="0">
                <a:solidFill>
                  <a:srgbClr val="7030A0"/>
                </a:solidFill>
                <a:effectLst>
                  <a:outerShdw blurRad="38100" dist="38100" dir="2700000" algn="tl">
                    <a:srgbClr val="000000">
                      <a:alpha val="43137"/>
                    </a:srgbClr>
                  </a:outerShdw>
                </a:effectLst>
                <a:latin typeface="Times New Roman" pitchFamily="18" charset="0"/>
                <a:cs typeface="NikoshBAN" pitchFamily="2" charset="0"/>
              </a:rPr>
              <a:t>সচিব </a:t>
            </a:r>
            <a:endParaRPr lang="en-US" sz="36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Rounded Rectangle 4"/>
          <p:cNvSpPr/>
          <p:nvPr/>
        </p:nvSpPr>
        <p:spPr>
          <a:xfrm>
            <a:off x="1753735" y="4708477"/>
            <a:ext cx="5409064" cy="838200"/>
          </a:xfrm>
          <a:prstGeom prst="roundRect">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bn-IN" sz="4000" dirty="0" smtClean="0">
                <a:solidFill>
                  <a:srgbClr val="E0108C"/>
                </a:solidFill>
                <a:effectLst>
                  <a:outerShdw blurRad="38100" dist="38100" dir="2700000" algn="tl">
                    <a:srgbClr val="000000">
                      <a:alpha val="43137"/>
                    </a:srgbClr>
                  </a:outerShdw>
                </a:effectLst>
                <a:latin typeface="NikoshBAN" pitchFamily="2" charset="0"/>
                <a:cs typeface="NikoshBAN" pitchFamily="2" charset="0"/>
              </a:rPr>
              <a:t>সংসদ উপনেতা </a:t>
            </a:r>
            <a:endParaRPr lang="en-US" sz="4000" dirty="0">
              <a:solidFill>
                <a:srgbClr val="E0108C"/>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Rounded Rectangle 5"/>
          <p:cNvSpPr/>
          <p:nvPr/>
        </p:nvSpPr>
        <p:spPr>
          <a:xfrm>
            <a:off x="1752599" y="3599028"/>
            <a:ext cx="5410200" cy="838200"/>
          </a:xfrm>
          <a:prstGeom prst="roundRect">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bn-IN" sz="4000"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প্রতিমন্ত্রী </a:t>
            </a:r>
            <a:endParaRPr lang="en-US" sz="4000"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Oval 6"/>
          <p:cNvSpPr/>
          <p:nvPr/>
        </p:nvSpPr>
        <p:spPr>
          <a:xfrm>
            <a:off x="762000" y="2585966"/>
            <a:ext cx="762000" cy="709684"/>
          </a:xfrm>
          <a:prstGeom prst="ellipse">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১</a:t>
            </a:r>
            <a:endParaRPr lang="en-US" sz="3600" dirty="0">
              <a:solidFill>
                <a:schemeClr val="tx1"/>
              </a:solidFill>
              <a:latin typeface="NikoshBAN" panose="02000000000000000000" pitchFamily="2" charset="0"/>
              <a:cs typeface="NikoshBAN" panose="02000000000000000000" pitchFamily="2" charset="0"/>
            </a:endParaRPr>
          </a:p>
        </p:txBody>
      </p:sp>
      <p:sp>
        <p:nvSpPr>
          <p:cNvPr id="8" name="Oval 7"/>
          <p:cNvSpPr/>
          <p:nvPr/>
        </p:nvSpPr>
        <p:spPr>
          <a:xfrm>
            <a:off x="761999" y="5881047"/>
            <a:ext cx="762000" cy="709684"/>
          </a:xfrm>
          <a:prstGeom prst="ellipse">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৪ </a:t>
            </a:r>
            <a:endParaRPr lang="en-US" sz="3600" dirty="0">
              <a:solidFill>
                <a:schemeClr val="tx1"/>
              </a:solidFill>
              <a:latin typeface="NikoshBAN" panose="02000000000000000000" pitchFamily="2" charset="0"/>
              <a:cs typeface="NikoshBAN" panose="02000000000000000000" pitchFamily="2" charset="0"/>
            </a:endParaRPr>
          </a:p>
        </p:txBody>
      </p:sp>
      <p:sp>
        <p:nvSpPr>
          <p:cNvPr id="9" name="Oval 8"/>
          <p:cNvSpPr/>
          <p:nvPr/>
        </p:nvSpPr>
        <p:spPr>
          <a:xfrm>
            <a:off x="761999" y="4788657"/>
            <a:ext cx="762000" cy="709684"/>
          </a:xfrm>
          <a:prstGeom prst="ellipse">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anose="02000000000000000000" pitchFamily="2" charset="0"/>
                <a:cs typeface="NikoshBAN" panose="02000000000000000000" pitchFamily="2" charset="0"/>
              </a:rPr>
              <a:t>৩</a:t>
            </a:r>
            <a:endParaRPr lang="en-US" sz="3600" dirty="0">
              <a:solidFill>
                <a:schemeClr val="tx1"/>
              </a:solidFill>
              <a:latin typeface="NikoshBAN" panose="02000000000000000000" pitchFamily="2" charset="0"/>
              <a:cs typeface="NikoshBAN" panose="02000000000000000000" pitchFamily="2" charset="0"/>
            </a:endParaRPr>
          </a:p>
        </p:txBody>
      </p:sp>
      <p:sp>
        <p:nvSpPr>
          <p:cNvPr id="10" name="Oval 9"/>
          <p:cNvSpPr/>
          <p:nvPr/>
        </p:nvSpPr>
        <p:spPr>
          <a:xfrm>
            <a:off x="761999" y="3645657"/>
            <a:ext cx="762000" cy="709684"/>
          </a:xfrm>
          <a:prstGeom prst="ellipse">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২ </a:t>
            </a:r>
            <a:endParaRPr lang="en-US" sz="3600" dirty="0">
              <a:solidFill>
                <a:schemeClr val="tx1"/>
              </a:solidFill>
              <a:latin typeface="NikoshBAN" panose="02000000000000000000" pitchFamily="2" charset="0"/>
              <a:cs typeface="NikoshBAN" panose="02000000000000000000" pitchFamily="2" charset="0"/>
            </a:endParaRPr>
          </a:p>
        </p:txBody>
      </p:sp>
      <p:sp>
        <p:nvSpPr>
          <p:cNvPr id="11" name="Oval 10"/>
          <p:cNvSpPr/>
          <p:nvPr/>
        </p:nvSpPr>
        <p:spPr>
          <a:xfrm>
            <a:off x="762000" y="5867400"/>
            <a:ext cx="762000" cy="709684"/>
          </a:xfrm>
          <a:prstGeom prst="ellipse">
            <a:avLst/>
          </a:prstGeom>
          <a:solidFill>
            <a:schemeClr val="tx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ppt_x</p:attrName>
                                        </p:attrNameLst>
                                      </p:cBhvr>
                                      <p:tavLst>
                                        <p:tav tm="0">
                                          <p:val>
                                            <p:strVal val="#ppt_x-#ppt_w*1.125000"/>
                                          </p:val>
                                        </p:tav>
                                        <p:tav tm="100000">
                                          <p:val>
                                            <p:strVal val="#ppt_x"/>
                                          </p:val>
                                        </p:tav>
                                      </p:tavLst>
                                    </p:anim>
                                    <p:animEffect transition="in" filter="wipe(righ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ppt_x</p:attrName>
                                        </p:attrNameLst>
                                      </p:cBhvr>
                                      <p:tavLst>
                                        <p:tav tm="0">
                                          <p:val>
                                            <p:strVal val="#ppt_x-#ppt_w*1.125000"/>
                                          </p:val>
                                        </p:tav>
                                        <p:tav tm="100000">
                                          <p:val>
                                            <p:strVal val="#ppt_x"/>
                                          </p:val>
                                        </p:tav>
                                      </p:tavLst>
                                    </p:anim>
                                    <p:animEffect transition="in" filter="wipe(righ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ssolv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dissolv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dissolve">
                                      <p:cBhvr>
                                        <p:cTn id="57" dur="2000"/>
                                        <p:tgtEl>
                                          <p:spTgt spid="11"/>
                                        </p:tgtEl>
                                      </p:cBhvr>
                                    </p:animEffect>
                                  </p:childTnLst>
                                  <p:subTnLst>
                                    <p:audio>
                                      <p:cMediaNode>
                                        <p:cTn display="0" masterRel="sameClick">
                                          <p:stCondLst>
                                            <p:cond evt="begin" delay="0">
                                              <p:tn val="55"/>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228600"/>
            <a:ext cx="8534400" cy="2133600"/>
          </a:xfrm>
          <a:prstGeom prst="roundRect">
            <a:avLst/>
          </a:prstGeom>
          <a:noFill/>
        </p:spPr>
        <p:style>
          <a:lnRef idx="1">
            <a:schemeClr val="dk1"/>
          </a:lnRef>
          <a:fillRef idx="2">
            <a:schemeClr val="dk1"/>
          </a:fillRef>
          <a:effectRef idx="1">
            <a:schemeClr val="dk1"/>
          </a:effectRef>
          <a:fontRef idx="minor">
            <a:schemeClr val="dk1"/>
          </a:fontRef>
        </p:style>
        <p:txBody>
          <a:bodyPr rtlCol="0" anchor="ctr"/>
          <a:lstStyle/>
          <a:p>
            <a:pPr algn="just"/>
            <a:r>
              <a:rPr lang="en-US" sz="6600" b="1" dirty="0" err="1" smtClean="0">
                <a:solidFill>
                  <a:srgbClr val="7030A0"/>
                </a:solidFill>
                <a:effectLst>
                  <a:outerShdw blurRad="38100" dist="38100" dir="2700000" algn="tl">
                    <a:srgbClr val="000000">
                      <a:alpha val="43137"/>
                    </a:srgbClr>
                  </a:outerShdw>
                </a:effectLst>
                <a:latin typeface="Times New Roman" pitchFamily="18" charset="0"/>
                <a:cs typeface="NikoshBAN" pitchFamily="2" charset="0"/>
              </a:rPr>
              <a:t>Kratein</a:t>
            </a:r>
            <a:r>
              <a:rPr lang="bn-IN" sz="6600" b="1" dirty="0" smtClean="0">
                <a:solidFill>
                  <a:srgbClr val="7030A0"/>
                </a:solidFill>
                <a:effectLst>
                  <a:outerShdw blurRad="38100" dist="38100" dir="2700000" algn="tl">
                    <a:srgbClr val="000000">
                      <a:alpha val="43137"/>
                    </a:srgbClr>
                  </a:outerShdw>
                </a:effectLst>
                <a:latin typeface="Times New Roman" pitchFamily="18" charset="0"/>
                <a:cs typeface="NikoshBAN" pitchFamily="2" charset="0"/>
              </a:rPr>
              <a:t> </a:t>
            </a:r>
            <a:r>
              <a:rPr lang="bn-IN" sz="6600" dirty="0" smtClean="0">
                <a:solidFill>
                  <a:srgbClr val="002060"/>
                </a:solidFill>
                <a:effectLst>
                  <a:outerShdw blurRad="38100" dist="38100" dir="2700000" algn="tl">
                    <a:srgbClr val="000000">
                      <a:alpha val="43137"/>
                    </a:srgbClr>
                  </a:outerShdw>
                </a:effectLst>
                <a:latin typeface="SutonnyMJ" pitchFamily="2" charset="0"/>
                <a:cs typeface="NikoshBAN" pitchFamily="2" charset="0"/>
              </a:rPr>
              <a:t>শব্দটি কোন ভাষার? </a:t>
            </a:r>
            <a:endParaRPr lang="en-US" sz="66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Rounded Rectangle 2"/>
          <p:cNvSpPr/>
          <p:nvPr/>
        </p:nvSpPr>
        <p:spPr>
          <a:xfrm>
            <a:off x="1752599" y="2490716"/>
            <a:ext cx="5334000" cy="838200"/>
          </a:xfrm>
          <a:prstGeom prst="roundRect">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bn-IN" sz="40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ইংরেজি </a:t>
            </a:r>
            <a:endParaRPr lang="en-US" sz="4000"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Rounded Rectangle 3"/>
          <p:cNvSpPr/>
          <p:nvPr/>
        </p:nvSpPr>
        <p:spPr>
          <a:xfrm>
            <a:off x="1752599" y="5867400"/>
            <a:ext cx="5410201" cy="838200"/>
          </a:xfrm>
          <a:prstGeom prst="roundRect">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bn-IN" sz="36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স্প্যানিশ </a:t>
            </a:r>
            <a:endParaRPr lang="en-US" sz="36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Rounded Rectangle 4"/>
          <p:cNvSpPr/>
          <p:nvPr/>
        </p:nvSpPr>
        <p:spPr>
          <a:xfrm>
            <a:off x="1753735" y="4708477"/>
            <a:ext cx="5409064" cy="838200"/>
          </a:xfrm>
          <a:prstGeom prst="roundRect">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bn-IN" sz="4000" dirty="0" smtClean="0">
                <a:solidFill>
                  <a:srgbClr val="E0108C"/>
                </a:solidFill>
                <a:effectLst>
                  <a:outerShdw blurRad="38100" dist="38100" dir="2700000" algn="tl">
                    <a:srgbClr val="000000">
                      <a:alpha val="43137"/>
                    </a:srgbClr>
                  </a:outerShdw>
                </a:effectLst>
                <a:latin typeface="NikoshBAN" pitchFamily="2" charset="0"/>
                <a:cs typeface="NikoshBAN" pitchFamily="2" charset="0"/>
              </a:rPr>
              <a:t>গ্রিক </a:t>
            </a:r>
            <a:endParaRPr lang="en-US" sz="4000" dirty="0">
              <a:solidFill>
                <a:srgbClr val="E0108C"/>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Rounded Rectangle 5"/>
          <p:cNvSpPr/>
          <p:nvPr/>
        </p:nvSpPr>
        <p:spPr>
          <a:xfrm>
            <a:off x="1752599" y="3599028"/>
            <a:ext cx="5410200" cy="838200"/>
          </a:xfrm>
          <a:prstGeom prst="roundRect">
            <a:avLst/>
          </a:prstGeom>
          <a:noFill/>
        </p:spPr>
        <p:style>
          <a:lnRef idx="1">
            <a:schemeClr val="dk1"/>
          </a:lnRef>
          <a:fillRef idx="2">
            <a:schemeClr val="dk1"/>
          </a:fillRef>
          <a:effectRef idx="1">
            <a:schemeClr val="dk1"/>
          </a:effectRef>
          <a:fontRef idx="minor">
            <a:schemeClr val="dk1"/>
          </a:fontRef>
        </p:style>
        <p:txBody>
          <a:bodyPr rtlCol="0" anchor="ctr"/>
          <a:lstStyle/>
          <a:p>
            <a:pPr algn="ctr"/>
            <a:endParaRPr lang="en-US" sz="4000"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Oval 6"/>
          <p:cNvSpPr/>
          <p:nvPr/>
        </p:nvSpPr>
        <p:spPr>
          <a:xfrm>
            <a:off x="762000" y="2585966"/>
            <a:ext cx="762000" cy="709684"/>
          </a:xfrm>
          <a:prstGeom prst="ellipse">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১</a:t>
            </a:r>
            <a:endParaRPr lang="en-US" sz="3600" dirty="0">
              <a:solidFill>
                <a:schemeClr val="tx1"/>
              </a:solidFill>
              <a:latin typeface="NikoshBAN" panose="02000000000000000000" pitchFamily="2" charset="0"/>
              <a:cs typeface="NikoshBAN" panose="02000000000000000000" pitchFamily="2" charset="0"/>
            </a:endParaRPr>
          </a:p>
        </p:txBody>
      </p:sp>
      <p:sp>
        <p:nvSpPr>
          <p:cNvPr id="8" name="Oval 7"/>
          <p:cNvSpPr/>
          <p:nvPr/>
        </p:nvSpPr>
        <p:spPr>
          <a:xfrm>
            <a:off x="761999" y="5881047"/>
            <a:ext cx="762000" cy="709684"/>
          </a:xfrm>
          <a:prstGeom prst="ellipse">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৪ </a:t>
            </a:r>
            <a:endParaRPr lang="en-US" sz="3600" dirty="0">
              <a:solidFill>
                <a:schemeClr val="tx1"/>
              </a:solidFill>
              <a:latin typeface="NikoshBAN" panose="02000000000000000000" pitchFamily="2" charset="0"/>
              <a:cs typeface="NikoshBAN" panose="02000000000000000000" pitchFamily="2" charset="0"/>
            </a:endParaRPr>
          </a:p>
        </p:txBody>
      </p:sp>
      <p:sp>
        <p:nvSpPr>
          <p:cNvPr id="9" name="Oval 8"/>
          <p:cNvSpPr/>
          <p:nvPr/>
        </p:nvSpPr>
        <p:spPr>
          <a:xfrm>
            <a:off x="761999" y="4788657"/>
            <a:ext cx="762000" cy="709684"/>
          </a:xfrm>
          <a:prstGeom prst="ellipse">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anose="02000000000000000000" pitchFamily="2" charset="0"/>
                <a:cs typeface="NikoshBAN" panose="02000000000000000000" pitchFamily="2" charset="0"/>
              </a:rPr>
              <a:t>৩</a:t>
            </a:r>
            <a:endParaRPr lang="en-US" sz="3600" dirty="0">
              <a:solidFill>
                <a:schemeClr val="tx1"/>
              </a:solidFill>
              <a:latin typeface="NikoshBAN" panose="02000000000000000000" pitchFamily="2" charset="0"/>
              <a:cs typeface="NikoshBAN" panose="02000000000000000000" pitchFamily="2" charset="0"/>
            </a:endParaRPr>
          </a:p>
        </p:txBody>
      </p:sp>
      <p:sp>
        <p:nvSpPr>
          <p:cNvPr id="10" name="Oval 9"/>
          <p:cNvSpPr/>
          <p:nvPr/>
        </p:nvSpPr>
        <p:spPr>
          <a:xfrm>
            <a:off x="761999" y="3645657"/>
            <a:ext cx="762000" cy="709684"/>
          </a:xfrm>
          <a:prstGeom prst="ellipse">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২ </a:t>
            </a:r>
            <a:endParaRPr lang="en-US" sz="3600" dirty="0">
              <a:solidFill>
                <a:schemeClr val="tx1"/>
              </a:solidFill>
              <a:latin typeface="NikoshBAN" panose="02000000000000000000" pitchFamily="2" charset="0"/>
              <a:cs typeface="NikoshBAN" panose="02000000000000000000" pitchFamily="2" charset="0"/>
            </a:endParaRPr>
          </a:p>
        </p:txBody>
      </p:sp>
      <p:sp>
        <p:nvSpPr>
          <p:cNvPr id="11" name="Oval 10"/>
          <p:cNvSpPr/>
          <p:nvPr/>
        </p:nvSpPr>
        <p:spPr>
          <a:xfrm>
            <a:off x="762000" y="4800600"/>
            <a:ext cx="762000" cy="709684"/>
          </a:xfrm>
          <a:prstGeom prst="ellipse">
            <a:avLst/>
          </a:prstGeom>
          <a:solidFill>
            <a:schemeClr val="tx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1981200" y="3733800"/>
            <a:ext cx="4876800" cy="707886"/>
          </a:xfrm>
          <a:prstGeom prst="rect">
            <a:avLst/>
          </a:prstGeom>
        </p:spPr>
        <p:txBody>
          <a:bodyPr wrap="square">
            <a:spAutoFit/>
          </a:bodyPr>
          <a:lstStyle/>
          <a:p>
            <a:pPr algn="ctr"/>
            <a:r>
              <a:rPr lang="bn-IN" sz="40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ফরাসি </a:t>
            </a:r>
            <a:endParaRPr lang="en-US" sz="4000"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ppt_x</p:attrName>
                                        </p:attrNameLst>
                                      </p:cBhvr>
                                      <p:tavLst>
                                        <p:tav tm="0">
                                          <p:val>
                                            <p:strVal val="#ppt_x-#ppt_w*1.125000"/>
                                          </p:val>
                                        </p:tav>
                                        <p:tav tm="100000">
                                          <p:val>
                                            <p:strVal val="#ppt_x"/>
                                          </p:val>
                                        </p:tav>
                                      </p:tavLst>
                                    </p:anim>
                                    <p:animEffect transition="in" filter="wipe(righ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ppt_x</p:attrName>
                                        </p:attrNameLst>
                                      </p:cBhvr>
                                      <p:tavLst>
                                        <p:tav tm="0">
                                          <p:val>
                                            <p:strVal val="#ppt_x-#ppt_w*1.125000"/>
                                          </p:val>
                                        </p:tav>
                                        <p:tav tm="100000">
                                          <p:val>
                                            <p:strVal val="#ppt_x"/>
                                          </p:val>
                                        </p:tav>
                                      </p:tavLst>
                                    </p:anim>
                                    <p:animEffect transition="in" filter="wipe(righ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ssolv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dissolv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dissolve">
                                      <p:cBhvr>
                                        <p:cTn id="57" dur="2000"/>
                                        <p:tgtEl>
                                          <p:spTgt spid="11"/>
                                        </p:tgtEl>
                                      </p:cBhvr>
                                    </p:animEffect>
                                  </p:childTnLst>
                                  <p:subTnLst>
                                    <p:audio>
                                      <p:cMediaNode>
                                        <p:cTn display="0" masterRel="sameClick">
                                          <p:stCondLst>
                                            <p:cond evt="begin" delay="0">
                                              <p:tn val="55"/>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descr="download.png"/>
          <p:cNvPicPr>
            <a:picLocks noChangeAspect="1"/>
          </p:cNvPicPr>
          <p:nvPr/>
        </p:nvPicPr>
        <p:blipFill>
          <a:blip r:embed="rId3"/>
          <a:stretch>
            <a:fillRect/>
          </a:stretch>
        </p:blipFill>
        <p:spPr>
          <a:xfrm>
            <a:off x="1676400" y="533400"/>
            <a:ext cx="5562599" cy="556259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p:cNvSpPr/>
          <p:nvPr/>
        </p:nvSpPr>
        <p:spPr>
          <a:xfrm>
            <a:off x="-1981200" y="960090"/>
            <a:ext cx="12378667" cy="3154710"/>
          </a:xfrm>
          <a:prstGeom prst="rect">
            <a:avLst/>
          </a:prstGeom>
          <a:noFill/>
        </p:spPr>
        <p:txBody>
          <a:bodyPr wrap="square" lIns="91440" tIns="45720" rIns="91440" bIns="45720">
            <a:spAutoFit/>
            <a:scene3d>
              <a:camera prst="isometricOffAxis1Right"/>
              <a:lightRig rig="flat" dir="tl">
                <a:rot lat="0" lon="0" rev="6600000"/>
              </a:lightRig>
            </a:scene3d>
            <a:sp3d extrusionH="25400" contourW="8890">
              <a:bevelT w="38100" h="31750" prst="angle"/>
              <a:contourClr>
                <a:schemeClr val="accent2">
                  <a:shade val="75000"/>
                </a:schemeClr>
              </a:contourClr>
            </a:sp3d>
          </a:bodyPr>
          <a:lstStyle/>
          <a:p>
            <a:pPr algn="ctr"/>
            <a:r>
              <a:rPr lang="bn-BD" sz="19900" b="1" dirty="0" smtClean="0">
                <a:ln w="11430">
                  <a:solidFill>
                    <a:srgbClr val="FF0000"/>
                  </a:solidFill>
                </a:ln>
                <a:solidFill>
                  <a:srgbClr val="00B0F0"/>
                </a:solidFill>
                <a:effectLst>
                  <a:glow rad="63500">
                    <a:schemeClr val="accent3">
                      <a:satMod val="175000"/>
                      <a:alpha val="40000"/>
                    </a:schemeClr>
                  </a:glow>
                  <a:outerShdw blurRad="50800" dist="38100" dir="5400000" algn="t" rotWithShape="0">
                    <a:prstClr val="black">
                      <a:alpha val="40000"/>
                    </a:prstClr>
                  </a:outerShdw>
                </a:effectLst>
                <a:latin typeface="NikoshBAN" pitchFamily="2" charset="0"/>
                <a:cs typeface="NikoshBAN" pitchFamily="2" charset="0"/>
              </a:rPr>
              <a:t> ধন্যবাদ </a:t>
            </a:r>
            <a:endParaRPr lang="en-US" sz="19900" b="1" cap="none" spc="0" dirty="0">
              <a:ln w="11430">
                <a:solidFill>
                  <a:srgbClr val="FF0000"/>
                </a:solidFill>
              </a:ln>
              <a:solidFill>
                <a:srgbClr val="00B0F0"/>
              </a:solidFill>
              <a:effectLst>
                <a:glow rad="63500">
                  <a:schemeClr val="accent3">
                    <a:satMod val="175000"/>
                    <a:alpha val="40000"/>
                  </a:schemeClr>
                </a:glow>
                <a:outerShdw blurRad="50800" dist="38100" dir="5400000" algn="t" rotWithShape="0">
                  <a:prstClr val="black">
                    <a:alpha val="40000"/>
                  </a:prstClr>
                </a:outerShdw>
              </a:effectLst>
              <a:latin typeface="NikoshBAN" pitchFamily="2" charset="0"/>
              <a:cs typeface="NikoshBAN" pitchFamily="2" charset="0"/>
            </a:endParaRPr>
          </a:p>
        </p:txBody>
      </p:sp>
      <p:pic>
        <p:nvPicPr>
          <p:cNvPr id="3" name="Picture 2" descr="Animalibrí.gif"/>
          <p:cNvPicPr>
            <a:picLocks noChangeAspect="1"/>
          </p:cNvPicPr>
          <p:nvPr/>
        </p:nvPicPr>
        <p:blipFill>
          <a:blip r:embed="rId3"/>
          <a:stretch>
            <a:fillRect/>
          </a:stretch>
        </p:blipFill>
        <p:spPr>
          <a:xfrm>
            <a:off x="2895600" y="3276600"/>
            <a:ext cx="3429000" cy="3291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6" presetClass="emph" presetSubtype="0" repeatCount="indefinite" fill="hold" grpId="1" nodeType="withEffect">
                                  <p:stCondLst>
                                    <p:cond delay="0"/>
                                  </p:stCondLst>
                                  <p:childTnLst>
                                    <p:animEffect transition="out" filter="fade">
                                      <p:cBhvr>
                                        <p:cTn id="10" dur="2000" tmFilter="0, 0; .2, .5; .8, .5; 1, 0"/>
                                        <p:tgtEl>
                                          <p:spTgt spid="2"/>
                                        </p:tgtEl>
                                      </p:cBhvr>
                                    </p:animEffect>
                                    <p:animScale>
                                      <p:cBhvr>
                                        <p:cTn id="11" dur="10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descr="download (5).jpg"/>
          <p:cNvPicPr>
            <a:picLocks noChangeAspect="1"/>
          </p:cNvPicPr>
          <p:nvPr/>
        </p:nvPicPr>
        <p:blipFill>
          <a:blip r:embed="rId3"/>
          <a:stretch>
            <a:fillRect/>
          </a:stretch>
        </p:blipFill>
        <p:spPr>
          <a:xfrm>
            <a:off x="860982" y="838200"/>
            <a:ext cx="6917702" cy="5181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descr="download (4).jpg"/>
          <p:cNvPicPr>
            <a:picLocks noChangeAspect="1"/>
          </p:cNvPicPr>
          <p:nvPr/>
        </p:nvPicPr>
        <p:blipFill>
          <a:blip r:embed="rId3"/>
          <a:stretch>
            <a:fillRect/>
          </a:stretch>
        </p:blipFill>
        <p:spPr>
          <a:xfrm>
            <a:off x="234075" y="990600"/>
            <a:ext cx="8681325" cy="4800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76200"/>
            <a:ext cx="8229600" cy="1143000"/>
          </a:xfrm>
          <a:prstGeom prst="rect">
            <a:avLst/>
          </a:prstGeom>
        </p:spPr>
        <p:style>
          <a:lnRef idx="1">
            <a:schemeClr val="accent6"/>
          </a:lnRef>
          <a:fillRef idx="3">
            <a:schemeClr val="accent6"/>
          </a:fillRef>
          <a:effectRef idx="2">
            <a:schemeClr val="accent6"/>
          </a:effectRef>
          <a:fontRef idx="minor">
            <a:schemeClr val="lt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5400" b="1" i="0" u="none" strike="noStrike" kern="1200" cap="none" spc="0" normalizeH="0" baseline="0" noProof="0" smtClean="0">
                <a:ln>
                  <a:noFill/>
                </a:ln>
                <a:solidFill>
                  <a:schemeClr val="lt1"/>
                </a:solidFill>
                <a:effectLst/>
                <a:uLnTx/>
                <a:uFillTx/>
                <a:latin typeface="+mn-lt"/>
                <a:ea typeface="+mn-ea"/>
                <a:cs typeface="+mn-cs"/>
              </a:rPr>
              <a:t>আমাদের আজকের পাঠ- </a:t>
            </a:r>
            <a:endParaRPr kumimoji="0" lang="en-US" sz="5400" b="1" i="0" u="none" strike="noStrike" kern="1200" cap="none" spc="0" normalizeH="0" baseline="0" noProof="0" dirty="0">
              <a:ln>
                <a:noFill/>
              </a:ln>
              <a:solidFill>
                <a:schemeClr val="lt1"/>
              </a:solidFill>
              <a:effectLst/>
              <a:uLnTx/>
              <a:uFillTx/>
              <a:latin typeface="+mn-lt"/>
              <a:ea typeface="+mn-ea"/>
              <a:cs typeface="+mn-cs"/>
            </a:endParaRPr>
          </a:p>
        </p:txBody>
      </p:sp>
      <p:sp>
        <p:nvSpPr>
          <p:cNvPr id="3" name="Rounded Rectangle 2"/>
          <p:cNvSpPr/>
          <p:nvPr/>
        </p:nvSpPr>
        <p:spPr>
          <a:xfrm>
            <a:off x="228600" y="5257800"/>
            <a:ext cx="8534400" cy="1447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5400" b="1" dirty="0" smtClean="0">
                <a:latin typeface="NikoshBAN" pitchFamily="2" charset="0"/>
                <a:cs typeface="NikoshBAN" pitchFamily="2" charset="0"/>
              </a:rPr>
              <a:t>সরকারের কাঠামো </a:t>
            </a:r>
            <a:endParaRPr lang="en-US" sz="5400" b="1" dirty="0">
              <a:latin typeface="NikoshBAN" pitchFamily="2" charset="0"/>
              <a:cs typeface="NikoshBAN" pitchFamily="2" charset="0"/>
            </a:endParaRPr>
          </a:p>
        </p:txBody>
      </p:sp>
      <p:pic>
        <p:nvPicPr>
          <p:cNvPr id="4" name="Picture 3" descr="question mark.jpg"/>
          <p:cNvPicPr>
            <a:picLocks noChangeAspect="1"/>
          </p:cNvPicPr>
          <p:nvPr/>
        </p:nvPicPr>
        <p:blipFill>
          <a:blip r:embed="rId2"/>
          <a:stretch>
            <a:fillRect/>
          </a:stretch>
        </p:blipFill>
        <p:spPr>
          <a:xfrm>
            <a:off x="2514600" y="1447800"/>
            <a:ext cx="4114800" cy="365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iterate type="lt">
                                    <p:tmPct val="10000"/>
                                  </p:iterate>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anim calcmode="lin" valueType="num">
                                      <p:cBhvr>
                                        <p:cTn id="19" dur="2000" fill="hold"/>
                                        <p:tgtEl>
                                          <p:spTgt spid="3"/>
                                        </p:tgtEl>
                                        <p:attrNameLst>
                                          <p:attrName>ppt_w</p:attrName>
                                        </p:attrNameLst>
                                      </p:cBhvr>
                                      <p:tavLst>
                                        <p:tav tm="0" fmla="#ppt_w*sin(2.5*pi*$)">
                                          <p:val>
                                            <p:fltVal val="0"/>
                                          </p:val>
                                        </p:tav>
                                        <p:tav tm="100000">
                                          <p:val>
                                            <p:fltVal val="1"/>
                                          </p:val>
                                        </p:tav>
                                      </p:tavLst>
                                    </p:anim>
                                    <p:anim calcmode="lin" valueType="num">
                                      <p:cBhvr>
                                        <p:cTn id="20"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ounded Rectangle 1"/>
          <p:cNvSpPr/>
          <p:nvPr/>
        </p:nvSpPr>
        <p:spPr>
          <a:xfrm>
            <a:off x="2116908" y="914400"/>
            <a:ext cx="4979851" cy="1141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solidFill>
                  <a:srgbClr val="C00000"/>
                </a:solidFill>
                <a:latin typeface="NikoshBAN" pitchFamily="2" charset="0"/>
                <a:cs typeface="NikoshBAN" pitchFamily="2" charset="0"/>
              </a:rPr>
              <a:t>শিখনফল</a:t>
            </a:r>
            <a:endParaRPr lang="en-US" sz="6600" dirty="0"/>
          </a:p>
        </p:txBody>
      </p:sp>
      <p:sp>
        <p:nvSpPr>
          <p:cNvPr id="3" name="Rounded Rectangle 2"/>
          <p:cNvSpPr/>
          <p:nvPr/>
        </p:nvSpPr>
        <p:spPr>
          <a:xfrm>
            <a:off x="990600" y="2133600"/>
            <a:ext cx="7162800" cy="3352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bn-IN" sz="4000" dirty="0" smtClean="0">
                <a:solidFill>
                  <a:srgbClr val="0070C0"/>
                </a:solidFill>
                <a:latin typeface="NikoshBAN" pitchFamily="2" charset="0"/>
                <a:cs typeface="NikoshBAN" pitchFamily="2" charset="0"/>
              </a:rPr>
              <a:t>#</a:t>
            </a:r>
            <a:r>
              <a:rPr lang="bn-BD" sz="4000" dirty="0" smtClean="0">
                <a:solidFill>
                  <a:srgbClr val="0070C0"/>
                </a:solidFill>
                <a:latin typeface="NikoshBAN" pitchFamily="2" charset="0"/>
                <a:cs typeface="NikoshBAN" pitchFamily="2" charset="0"/>
              </a:rPr>
              <a:t>আজকের পাঠ শেষে শিক্ষার্থীরা</a:t>
            </a:r>
            <a:r>
              <a:rPr lang="bn-IN" sz="4000" dirty="0" smtClean="0">
                <a:solidFill>
                  <a:srgbClr val="0070C0"/>
                </a:solidFill>
                <a:latin typeface="NikoshBAN" pitchFamily="2" charset="0"/>
                <a:cs typeface="NikoshBAN" pitchFamily="2" charset="0"/>
              </a:rPr>
              <a:t>-</a:t>
            </a:r>
            <a:r>
              <a:rPr lang="bn-IN" sz="3600" dirty="0" smtClean="0">
                <a:solidFill>
                  <a:srgbClr val="0070C0"/>
                </a:solidFill>
                <a:latin typeface="NikoshBAN" pitchFamily="2" charset="0"/>
                <a:cs typeface="NikoshBAN" pitchFamily="2" charset="0"/>
              </a:rPr>
              <a:t/>
            </a:r>
            <a:br>
              <a:rPr lang="bn-IN" sz="3600" dirty="0" smtClean="0">
                <a:solidFill>
                  <a:srgbClr val="0070C0"/>
                </a:solidFill>
                <a:latin typeface="NikoshBAN" pitchFamily="2" charset="0"/>
                <a:cs typeface="NikoshBAN" pitchFamily="2" charset="0"/>
              </a:rPr>
            </a:br>
            <a:r>
              <a:rPr lang="bn-BD" sz="3200" dirty="0" smtClean="0">
                <a:solidFill>
                  <a:srgbClr val="0070C0"/>
                </a:solidFill>
                <a:latin typeface="NikoshBAN" pitchFamily="2" charset="0"/>
                <a:cs typeface="NikoshBAN" pitchFamily="2" charset="0"/>
              </a:rPr>
              <a:t>১</a:t>
            </a:r>
            <a:r>
              <a:rPr lang="bn-IN" sz="3200" dirty="0" smtClean="0">
                <a:solidFill>
                  <a:srgbClr val="0070C0"/>
                </a:solidFill>
                <a:latin typeface="NikoshBAN" pitchFamily="2" charset="0"/>
                <a:cs typeface="NikoshBAN" pitchFamily="2" charset="0"/>
              </a:rPr>
              <a:t>।  </a:t>
            </a:r>
            <a:r>
              <a:rPr lang="bn-IN" sz="3200" dirty="0" smtClean="0">
                <a:solidFill>
                  <a:srgbClr val="0070C0"/>
                </a:solidFill>
                <a:latin typeface="NikoshBAN" pitchFamily="2" charset="0"/>
                <a:cs typeface="NikoshBAN" pitchFamily="2" charset="0"/>
              </a:rPr>
              <a:t>সরকার ও সরকারে শ্রেণিবিভাগ সম্পর্কে জানতে</a:t>
            </a:r>
            <a:br>
              <a:rPr lang="bn-IN" sz="3200" dirty="0" smtClean="0">
                <a:solidFill>
                  <a:srgbClr val="0070C0"/>
                </a:solidFill>
                <a:latin typeface="NikoshBAN" pitchFamily="2" charset="0"/>
                <a:cs typeface="NikoshBAN" pitchFamily="2" charset="0"/>
              </a:rPr>
            </a:br>
            <a:r>
              <a:rPr lang="bn-IN" sz="3200" dirty="0" smtClean="0">
                <a:solidFill>
                  <a:srgbClr val="0070C0"/>
                </a:solidFill>
                <a:latin typeface="NikoshBAN" pitchFamily="2" charset="0"/>
                <a:cs typeface="NikoshBAN" pitchFamily="2" charset="0"/>
              </a:rPr>
              <a:t>     </a:t>
            </a:r>
            <a:r>
              <a:rPr lang="bn-BD" sz="3200" dirty="0" smtClean="0">
                <a:solidFill>
                  <a:srgbClr val="0070C0"/>
                </a:solidFill>
                <a:latin typeface="NikoshBAN" pitchFamily="2" charset="0"/>
                <a:cs typeface="NikoshBAN" pitchFamily="2" charset="0"/>
              </a:rPr>
              <a:t>পারবে</a:t>
            </a:r>
            <a:r>
              <a:rPr lang="bn-IN" sz="3200" dirty="0" smtClean="0">
                <a:solidFill>
                  <a:srgbClr val="0070C0"/>
                </a:solidFill>
                <a:latin typeface="NikoshBAN" pitchFamily="2" charset="0"/>
                <a:cs typeface="NikoshBAN" pitchFamily="2" charset="0"/>
              </a:rPr>
              <a:t>।</a:t>
            </a:r>
            <a:br>
              <a:rPr lang="bn-IN" sz="3200" dirty="0" smtClean="0">
                <a:solidFill>
                  <a:srgbClr val="0070C0"/>
                </a:solidFill>
                <a:latin typeface="NikoshBAN" pitchFamily="2" charset="0"/>
                <a:cs typeface="NikoshBAN" pitchFamily="2" charset="0"/>
              </a:rPr>
            </a:br>
            <a:r>
              <a:rPr lang="bn-BD" sz="3200" dirty="0" smtClean="0">
                <a:solidFill>
                  <a:srgbClr val="0070C0"/>
                </a:solidFill>
                <a:latin typeface="NikoshBAN" pitchFamily="2" charset="0"/>
                <a:cs typeface="NikoshBAN" pitchFamily="2" charset="0"/>
              </a:rPr>
              <a:t>২</a:t>
            </a:r>
            <a:r>
              <a:rPr lang="bn-IN" sz="3200" dirty="0" smtClean="0">
                <a:solidFill>
                  <a:srgbClr val="0070C0"/>
                </a:solidFill>
                <a:latin typeface="NikoshBAN" pitchFamily="2" charset="0"/>
                <a:cs typeface="NikoshBAN" pitchFamily="2" charset="0"/>
              </a:rPr>
              <a:t>।  </a:t>
            </a:r>
            <a:r>
              <a:rPr lang="bn-IN" sz="3200" dirty="0" smtClean="0">
                <a:solidFill>
                  <a:srgbClr val="0070C0"/>
                </a:solidFill>
                <a:latin typeface="NikoshBAN" pitchFamily="2" charset="0"/>
                <a:cs typeface="NikoshBAN" pitchFamily="2" charset="0"/>
              </a:rPr>
              <a:t>গণতন্ত্র কি তা ব্যাখ্যা করতে পারবে। </a:t>
            </a:r>
            <a:r>
              <a:rPr lang="bn-BD" sz="3200" dirty="0" smtClean="0">
                <a:solidFill>
                  <a:srgbClr val="0070C0"/>
                </a:solidFill>
                <a:latin typeface="NikoshBAN" pitchFamily="2" charset="0"/>
                <a:cs typeface="NikoshBAN" pitchFamily="2" charset="0"/>
              </a:rPr>
              <a:t/>
            </a:r>
            <a:br>
              <a:rPr lang="bn-BD" sz="3200" dirty="0" smtClean="0">
                <a:solidFill>
                  <a:srgbClr val="0070C0"/>
                </a:solidFill>
                <a:latin typeface="NikoshBAN" pitchFamily="2" charset="0"/>
                <a:cs typeface="NikoshBAN" pitchFamily="2" charset="0"/>
              </a:rPr>
            </a:br>
            <a:r>
              <a:rPr lang="bn-BD" sz="3200" dirty="0" smtClean="0">
                <a:solidFill>
                  <a:srgbClr val="0070C0"/>
                </a:solidFill>
                <a:latin typeface="NikoshBAN" pitchFamily="2" charset="0"/>
                <a:cs typeface="NikoshBAN" pitchFamily="2" charset="0"/>
              </a:rPr>
              <a:t>৩</a:t>
            </a:r>
            <a:r>
              <a:rPr lang="bn-IN" sz="3200" dirty="0" smtClean="0">
                <a:solidFill>
                  <a:srgbClr val="0070C0"/>
                </a:solidFill>
                <a:latin typeface="NikoshBAN" pitchFamily="2" charset="0"/>
                <a:cs typeface="NikoshBAN" pitchFamily="2" charset="0"/>
              </a:rPr>
              <a:t>। </a:t>
            </a:r>
            <a:r>
              <a:rPr lang="bn-IN" sz="3200" dirty="0" smtClean="0">
                <a:solidFill>
                  <a:srgbClr val="0070C0"/>
                </a:solidFill>
                <a:latin typeface="NikoshBAN" pitchFamily="2" charset="0"/>
                <a:cs typeface="NikoshBAN" pitchFamily="2" charset="0"/>
              </a:rPr>
              <a:t>ক্ষমতা স্বতন্ত্রীকরণ ও ভারসাম্য নীতির গুরুত্ব </a:t>
            </a:r>
            <a:br>
              <a:rPr lang="bn-IN" sz="3200" dirty="0" smtClean="0">
                <a:solidFill>
                  <a:srgbClr val="0070C0"/>
                </a:solidFill>
                <a:latin typeface="NikoshBAN" pitchFamily="2" charset="0"/>
                <a:cs typeface="NikoshBAN" pitchFamily="2" charset="0"/>
              </a:rPr>
            </a:br>
            <a:r>
              <a:rPr lang="bn-IN" sz="3200" dirty="0" smtClean="0">
                <a:solidFill>
                  <a:srgbClr val="0070C0"/>
                </a:solidFill>
                <a:latin typeface="NikoshBAN" pitchFamily="2" charset="0"/>
                <a:cs typeface="NikoshBAN" pitchFamily="2" charset="0"/>
              </a:rPr>
              <a:t>     মূল্যায়ন করতে পারবে। </a:t>
            </a:r>
            <a:endParaRPr lang="en-US" sz="3200" dirty="0"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amond(in)">
                                      <p:cBhvr>
                                        <p:cTn id="12" dur="2000"/>
                                        <p:tgtEl>
                                          <p:spTgt spid="3">
                                            <p:bg/>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amond(in)">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533400" y="1524000"/>
            <a:ext cx="8077200" cy="46482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3500" dirty="0" smtClean="0">
                <a:solidFill>
                  <a:schemeClr val="bg1"/>
                </a:solidFill>
                <a:latin typeface="NikoshBAN" pitchFamily="2" charset="0"/>
                <a:cs typeface="NikoshBAN" pitchFamily="2" charset="0"/>
              </a:rPr>
              <a:t>রাষ্ট্রের একটি গুরুত্বপূর্ণ উপাদান হলো সরকার। রাষ্ট্রের ইচ্ছা-অনিচ্ছা, বিধি-নিষেধসমূহ সরকারের মাধ্যমেই প্রকাশিত হয়। সংকীর্ণ অর্থে সরকার বলতে আইল, শাসন ও বিচার বিভাগের সাথে সংশ্লিষ্ট সকল কর্মকর্তা ও কর্মচারীদেরকে বোঝায়। </a:t>
            </a:r>
            <a:br>
              <a:rPr lang="bn-IN" sz="3500" dirty="0" smtClean="0">
                <a:solidFill>
                  <a:schemeClr val="bg1"/>
                </a:solidFill>
                <a:latin typeface="NikoshBAN" pitchFamily="2" charset="0"/>
                <a:cs typeface="NikoshBAN" pitchFamily="2" charset="0"/>
              </a:rPr>
            </a:br>
            <a:r>
              <a:rPr lang="bn-IN" sz="3500" dirty="0" smtClean="0">
                <a:solidFill>
                  <a:schemeClr val="bg1"/>
                </a:solidFill>
                <a:latin typeface="NikoshBAN" pitchFamily="2" charset="0"/>
                <a:cs typeface="NikoshBAN" pitchFamily="2" charset="0"/>
              </a:rPr>
              <a:t>অধ্যাপক হ্যারল্ড জে</a:t>
            </a:r>
            <a:r>
              <a:rPr lang="en-US" sz="3500" dirty="0" smtClean="0">
                <a:solidFill>
                  <a:schemeClr val="bg1"/>
                </a:solidFill>
                <a:latin typeface="NikoshBAN" pitchFamily="2" charset="0"/>
                <a:cs typeface="NikoshBAN" pitchFamily="2" charset="0"/>
              </a:rPr>
              <a:t>.</a:t>
            </a:r>
            <a:r>
              <a:rPr lang="bn-IN" sz="3500" dirty="0" smtClean="0">
                <a:solidFill>
                  <a:schemeClr val="bg1"/>
                </a:solidFill>
                <a:latin typeface="NikoshBAN" pitchFamily="2" charset="0"/>
                <a:cs typeface="NikoshBAN" pitchFamily="2" charset="0"/>
              </a:rPr>
              <a:t> লাস্কি বলেন, “সরকার হলো রাষ্ট্রের মূখপাত্র।”  </a:t>
            </a:r>
            <a:endParaRPr lang="en-US" sz="3500" dirty="0">
              <a:solidFill>
                <a:schemeClr val="bg1"/>
              </a:solidFill>
              <a:latin typeface="NikoshBAN" pitchFamily="2" charset="0"/>
              <a:cs typeface="NikoshBAN" pitchFamily="2" charset="0"/>
            </a:endParaRPr>
          </a:p>
        </p:txBody>
      </p:sp>
      <p:sp>
        <p:nvSpPr>
          <p:cNvPr id="3" name="Title 1"/>
          <p:cNvSpPr>
            <a:spLocks noGrp="1"/>
          </p:cNvSpPr>
          <p:nvPr>
            <p:ph type="title"/>
          </p:nvPr>
        </p:nvSpPr>
        <p:spPr>
          <a:xfrm>
            <a:off x="533400" y="458137"/>
            <a:ext cx="8077200" cy="761063"/>
          </a:xfrm>
        </p:spPr>
        <p:style>
          <a:lnRef idx="0">
            <a:schemeClr val="accent3"/>
          </a:lnRef>
          <a:fillRef idx="3">
            <a:schemeClr val="accent3"/>
          </a:fillRef>
          <a:effectRef idx="3">
            <a:schemeClr val="accent3"/>
          </a:effectRef>
          <a:fontRef idx="minor">
            <a:schemeClr val="lt1"/>
          </a:fontRef>
        </p:style>
        <p:txBody>
          <a:bodyPr>
            <a:noAutofit/>
          </a:bodyPr>
          <a:lstStyle/>
          <a:p>
            <a:r>
              <a:rPr lang="bn-IN" sz="5400" b="1" dirty="0" smtClean="0">
                <a:latin typeface="NikoshBAN" pitchFamily="2" charset="0"/>
                <a:cs typeface="NikoshBAN" pitchFamily="2" charset="0"/>
              </a:rPr>
              <a:t>সরকার  </a:t>
            </a:r>
            <a:endParaRPr lang="en-US" sz="54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ounded Rectangle 3"/>
          <p:cNvSpPr/>
          <p:nvPr/>
        </p:nvSpPr>
        <p:spPr>
          <a:xfrm>
            <a:off x="609600" y="1828800"/>
            <a:ext cx="7848600" cy="434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4000" dirty="0" smtClean="0">
                <a:latin typeface="NikoshBAN" pitchFamily="2" charset="0"/>
                <a:cs typeface="NikoshBAN" pitchFamily="2" charset="0"/>
              </a:rPr>
              <a:t>গ্রিক দার্শনিক এরিস্টটল ১৫৮ দেশের সরকার ও সংবিধান পর্যালোচনা করে দুটি নীতির ভিত্তিতে সরকারের শ্রেণিবিভাগ করেছেন, যথা- ক) সংখ্যানীতি ও (খ) উদ্দেশ্যনীতি।   </a:t>
            </a:r>
            <a:endParaRPr lang="en-US" sz="4000" dirty="0">
              <a:latin typeface="NikoshBAN" pitchFamily="2" charset="0"/>
              <a:cs typeface="NikoshBAN" pitchFamily="2" charset="0"/>
            </a:endParaRPr>
          </a:p>
        </p:txBody>
      </p:sp>
      <p:sp>
        <p:nvSpPr>
          <p:cNvPr id="5" name="Title 1"/>
          <p:cNvSpPr>
            <a:spLocks noGrp="1"/>
          </p:cNvSpPr>
          <p:nvPr>
            <p:ph type="title"/>
          </p:nvPr>
        </p:nvSpPr>
        <p:spPr>
          <a:xfrm>
            <a:off x="609600" y="457200"/>
            <a:ext cx="7848600" cy="989663"/>
          </a:xfrm>
        </p:spPr>
        <p:style>
          <a:lnRef idx="3">
            <a:schemeClr val="lt1"/>
          </a:lnRef>
          <a:fillRef idx="1">
            <a:schemeClr val="accent4"/>
          </a:fillRef>
          <a:effectRef idx="1">
            <a:schemeClr val="accent4"/>
          </a:effectRef>
          <a:fontRef idx="minor">
            <a:schemeClr val="lt1"/>
          </a:fontRef>
        </p:style>
        <p:txBody>
          <a:bodyPr>
            <a:noAutofit/>
          </a:bodyPr>
          <a:lstStyle/>
          <a:p>
            <a:r>
              <a:rPr lang="bn-IN" sz="6000" b="1" dirty="0" smtClean="0">
                <a:latin typeface="NikoshBAN" pitchFamily="2" charset="0"/>
                <a:cs typeface="NikoshBAN" pitchFamily="2" charset="0"/>
              </a:rPr>
              <a:t>সরকারের শ্রেণিবিভাগ  </a:t>
            </a:r>
            <a:endParaRPr lang="en-US" sz="60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775</Words>
  <Application>Microsoft Office PowerPoint</Application>
  <PresentationFormat>On-screen Show (4:3)</PresentationFormat>
  <Paragraphs>117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সরকার  </vt:lpstr>
      <vt:lpstr>সরকারের শ্রেণিবিভাগ  </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35</cp:revision>
  <dcterms:created xsi:type="dcterms:W3CDTF">2006-08-16T00:00:00Z</dcterms:created>
  <dcterms:modified xsi:type="dcterms:W3CDTF">2020-02-15T20:50:07Z</dcterms:modified>
</cp:coreProperties>
</file>