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8.xml" ContentType="application/vnd.openxmlformats-officedocument.presentationml.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  <p:sldMasterId id="2147483684" r:id="rId4"/>
  </p:sldMasterIdLst>
  <p:sldIdLst>
    <p:sldId id="258" r:id="rId5"/>
    <p:sldId id="260" r:id="rId6"/>
    <p:sldId id="277" r:id="rId7"/>
    <p:sldId id="267" r:id="rId8"/>
    <p:sldId id="279" r:id="rId9"/>
    <p:sldId id="280" r:id="rId10"/>
    <p:sldId id="259" r:id="rId11"/>
    <p:sldId id="269" r:id="rId12"/>
    <p:sldId id="262" r:id="rId13"/>
    <p:sldId id="270" r:id="rId14"/>
    <p:sldId id="282" r:id="rId15"/>
    <p:sldId id="291" r:id="rId16"/>
    <p:sldId id="281" r:id="rId17"/>
    <p:sldId id="297" r:id="rId18"/>
    <p:sldId id="292" r:id="rId19"/>
    <p:sldId id="257" r:id="rId20"/>
    <p:sldId id="293" r:id="rId21"/>
    <p:sldId id="284" r:id="rId22"/>
    <p:sldId id="294" r:id="rId23"/>
    <p:sldId id="274" r:id="rId24"/>
    <p:sldId id="278" r:id="rId25"/>
    <p:sldId id="303" r:id="rId26"/>
    <p:sldId id="295" r:id="rId27"/>
    <p:sldId id="296" r:id="rId28"/>
    <p:sldId id="272" r:id="rId29"/>
    <p:sldId id="298" r:id="rId30"/>
    <p:sldId id="299" r:id="rId31"/>
    <p:sldId id="300" r:id="rId32"/>
    <p:sldId id="265" r:id="rId33"/>
    <p:sldId id="301" r:id="rId34"/>
    <p:sldId id="264" r:id="rId35"/>
    <p:sldId id="263" r:id="rId3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57" d="100"/>
          <a:sy n="57" d="100"/>
        </p:scale>
        <p:origin x="-30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0" d="100"/>
        <a:sy n="3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2/15/2020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5175224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2/15/2020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552013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2/15/2020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793650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2/15/2020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1445599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2/15/2020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0552160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2/15/2020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9814056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2/15/2020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8159298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2/15/2020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060136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2/15/2020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5316195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2/15/2020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7352904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2/15/2020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9073938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2/15/2020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0876580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2/15/2020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502631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2/15/2020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0917634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2/15/2020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6717119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2/15/2020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87405055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2/15/2020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867862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2/15/2020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127756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2/15/2020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4260265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2/15/2020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3480279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2/15/2020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4417209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2/15/2020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2356667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80D5F-DB60-4D85-BF68-199415B74EA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2/15/2020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DBC26-C4E8-40FC-BBB6-2608BE4F7F7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52454164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80D5F-DB60-4D85-BF68-199415B74EA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2/15/2020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DBC26-C4E8-40FC-BBB6-2608BE4F7F7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00488191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80D5F-DB60-4D85-BF68-199415B74EA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2/15/2020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DBC26-C4E8-40FC-BBB6-2608BE4F7F7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47067529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80D5F-DB60-4D85-BF68-199415B74EA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2/15/2020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DBC26-C4E8-40FC-BBB6-2608BE4F7F7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59124268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80D5F-DB60-4D85-BF68-199415B74EA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2/15/2020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DBC26-C4E8-40FC-BBB6-2608BE4F7F7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79867260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80D5F-DB60-4D85-BF68-199415B74EA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2/15/2020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DBC26-C4E8-40FC-BBB6-2608BE4F7F7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7572387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80D5F-DB60-4D85-BF68-199415B74EA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2/15/2020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DBC26-C4E8-40FC-BBB6-2608BE4F7F7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08450308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80D5F-DB60-4D85-BF68-199415B74EA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2/15/2020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DBC26-C4E8-40FC-BBB6-2608BE4F7F7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8173589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80D5F-DB60-4D85-BF68-199415B74EA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2/15/2020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DBC26-C4E8-40FC-BBB6-2608BE4F7F7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37173965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80D5F-DB60-4D85-BF68-199415B74EA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2/15/2020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DBC26-C4E8-40FC-BBB6-2608BE4F7F7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15888581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80D5F-DB60-4D85-BF68-199415B74EA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2/15/2020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DBC26-C4E8-40FC-BBB6-2608BE4F7F7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539476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2/15/2020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97213142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2/15/2020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8520892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080D5F-DB60-4D85-BF68-199415B74EA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2/15/2020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9DBC26-C4E8-40FC-BBB6-2608BE4F7F7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449430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picture -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0600" y="609600"/>
            <a:ext cx="7620000" cy="6096000"/>
          </a:xfrm>
          <a:prstGeom prst="rect">
            <a:avLst/>
          </a:prstGeom>
          <a:ln>
            <a:noFill/>
          </a:ln>
        </p:spPr>
      </p:pic>
      <p:sp>
        <p:nvSpPr>
          <p:cNvPr id="10" name="TextBox 9"/>
          <p:cNvSpPr txBox="1"/>
          <p:nvPr/>
        </p:nvSpPr>
        <p:spPr>
          <a:xfrm>
            <a:off x="2590800" y="1600200"/>
            <a:ext cx="49530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8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13800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67513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0" descr="readi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596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Oval 2"/>
          <p:cNvSpPr/>
          <p:nvPr/>
        </p:nvSpPr>
        <p:spPr>
          <a:xfrm>
            <a:off x="3214678" y="5643578"/>
            <a:ext cx="2571768" cy="121442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smtClean="0">
                <a:latin typeface="NikoshBAN" pitchFamily="2" charset="0"/>
                <a:cs typeface="NikoshBAN" pitchFamily="2" charset="0"/>
              </a:rPr>
              <a:t>উপদেশ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48430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0" y="13855"/>
            <a:ext cx="9144000" cy="12192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হাদিস পরিচিতি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21566" y="2057400"/>
            <a:ext cx="9144000" cy="4800600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Wingdings" pitchFamily="2" charset="2"/>
              <a:buChar char="v"/>
            </a:pPr>
            <a:r>
              <a:rPr lang="ar-SA" sz="3600" dirty="0" smtClean="0">
                <a:latin typeface="NikoshBAN" pitchFamily="2" charset="0"/>
                <a:cs typeface="NikoshBAN" pitchFamily="2" charset="0"/>
              </a:rPr>
              <a:t>معنى الخديث لغة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 হাদিসের আভিধানিক অর্থঃ- </a:t>
            </a:r>
            <a:r>
              <a:rPr lang="ar-SA" sz="3600" dirty="0" smtClean="0">
                <a:latin typeface="NikoshBAN" pitchFamily="2" charset="0"/>
                <a:cs typeface="NikoshBAN" pitchFamily="2" charset="0"/>
              </a:rPr>
              <a:t>خديث 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শব্দটি </a:t>
            </a:r>
            <a:r>
              <a:rPr lang="ar-SA" sz="3600" dirty="0" smtClean="0">
                <a:latin typeface="NikoshBAN" pitchFamily="2" charset="0"/>
                <a:cs typeface="NikoshBAN" pitchFamily="2" charset="0"/>
              </a:rPr>
              <a:t>اسم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তথা 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বিশেষ্য, এটা একবচন, বহুবচনে </a:t>
            </a:r>
            <a:r>
              <a:rPr lang="ar-SA" sz="3600" dirty="0" smtClean="0">
                <a:latin typeface="NikoshBAN" pitchFamily="2" charset="0"/>
                <a:cs typeface="NikoshBAN" pitchFamily="2" charset="0"/>
              </a:rPr>
              <a:t>احاديث 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মূল 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অক্ষর </a:t>
            </a:r>
            <a:r>
              <a:rPr lang="ar-SA" sz="3600" dirty="0" smtClean="0">
                <a:latin typeface="NikoshBAN" pitchFamily="2" charset="0"/>
                <a:cs typeface="NikoshBAN" pitchFamily="2" charset="0"/>
              </a:rPr>
              <a:t>ث-د-ح 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এর আভিধানিক অর্থ হলো-   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  <a:p>
            <a:pPr marL="285750" indent="-285750">
              <a:buFont typeface="Wingdings" pitchFamily="2" charset="2"/>
              <a:buChar char="v"/>
            </a:pPr>
            <a:r>
              <a:rPr lang="ar-SA" sz="3600" dirty="0" smtClean="0">
                <a:latin typeface="NikoshBAN" pitchFamily="2" charset="0"/>
                <a:cs typeface="NikoshBAN" pitchFamily="2" charset="0"/>
              </a:rPr>
              <a:t>ضد القديم 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তথা পুরাতনের বিপরীত। 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ar-SA" sz="3600" dirty="0" smtClean="0">
                <a:latin typeface="NikoshBAN" pitchFamily="2" charset="0"/>
                <a:cs typeface="NikoshBAN" pitchFamily="2" charset="0"/>
              </a:rPr>
              <a:t>القول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তথা কথা, বাণী। 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যেমন আল্লাহর বাণী- </a:t>
            </a:r>
            <a:r>
              <a:rPr lang="ar-SA" sz="3600" dirty="0" smtClean="0">
                <a:latin typeface="NikoshBAN" pitchFamily="2" charset="0"/>
                <a:cs typeface="NikoshBAN" pitchFamily="2" charset="0"/>
              </a:rPr>
              <a:t>ومن اصدق من الله حديثا </a:t>
            </a:r>
            <a:endParaRPr lang="bn-BD" sz="3600" dirty="0" smtClean="0">
              <a:latin typeface="NikoshBAN" pitchFamily="2" charset="0"/>
              <a:cs typeface="NikoshBAN" pitchFamily="2" charset="0"/>
            </a:endParaRPr>
          </a:p>
          <a:p>
            <a:pPr marL="285750" indent="-285750">
              <a:buFont typeface="Wingdings" pitchFamily="2" charset="2"/>
              <a:buChar char="v"/>
            </a:pPr>
            <a:r>
              <a:rPr lang="ar-SA" sz="3600" dirty="0" smtClean="0">
                <a:latin typeface="NikoshBAN" pitchFamily="2" charset="0"/>
                <a:cs typeface="NikoshBAN" pitchFamily="2" charset="0"/>
              </a:rPr>
              <a:t>الوعظ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 তথা উপদেশ। যেমন আল্লাহর বাণী- </a:t>
            </a:r>
            <a:r>
              <a:rPr lang="ar-SA" sz="3600" dirty="0" smtClean="0">
                <a:latin typeface="NikoshBAN" pitchFamily="2" charset="0"/>
                <a:cs typeface="NikoshBAN" pitchFamily="2" charset="0"/>
              </a:rPr>
              <a:t>وجعلنا هم اْحاديث 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 </a:t>
            </a:r>
          </a:p>
        </p:txBody>
      </p:sp>
      <p:sp>
        <p:nvSpPr>
          <p:cNvPr id="4" name="Down Arrow 3"/>
          <p:cNvSpPr/>
          <p:nvPr/>
        </p:nvSpPr>
        <p:spPr>
          <a:xfrm>
            <a:off x="3962400" y="1233055"/>
            <a:ext cx="1295400" cy="824345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44325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20170709_10563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Oval 2"/>
          <p:cNvSpPr/>
          <p:nvPr/>
        </p:nvSpPr>
        <p:spPr>
          <a:xfrm>
            <a:off x="3214678" y="5643578"/>
            <a:ext cx="2571768" cy="121442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বক্তিতা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72130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0" y="13855"/>
            <a:ext cx="9144000" cy="12192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হাদিস পরিচিতি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1" y="2231571"/>
            <a:ext cx="9144000" cy="4648200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/>
            <a:r>
              <a:rPr lang="ar-SA" dirty="0" smtClean="0">
                <a:latin typeface="NikoshBAN" pitchFamily="2" charset="0"/>
                <a:cs typeface="NikoshBAN" pitchFamily="2" charset="0"/>
              </a:rPr>
              <a:t>معنى الخديث اصطلاحا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 হাদিসের 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পারিভাষিক 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সঙ্গা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- </a:t>
            </a:r>
            <a:r>
              <a:rPr lang="ar-SA" sz="2400" dirty="0" smtClean="0">
                <a:latin typeface="NikoshBAN" pitchFamily="2" charset="0"/>
                <a:cs typeface="NikoshBAN" pitchFamily="2" charset="0"/>
              </a:rPr>
              <a:t>خديث 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 এর পারিভাষিক সংজ্ঞা দিতে গিয়ে হাদিস বিশারদগণ বিভিন্ন অভিমত ব্যক্ত  করেছেন। 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  <a:p>
            <a:pPr marL="285750" indent="-285750">
              <a:buFont typeface="Wingdings" pitchFamily="2" charset="2"/>
              <a:buChar char="v"/>
            </a:pP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জমহুর মুহাদ্দিসীনের মতে</a:t>
            </a:r>
          </a:p>
          <a:p>
            <a:r>
              <a:rPr lang="ar-SA" sz="2400" dirty="0" smtClean="0">
                <a:latin typeface="NikoshBAN" pitchFamily="2" charset="0"/>
                <a:cs typeface="NikoshBAN" pitchFamily="2" charset="0"/>
              </a:rPr>
              <a:t>الحديث ما اْضيف اْلى النبى صلى الله عليه وسلم من قول اْو فعل اْو تقرير وكذلك يطاق على قول الصحابي والتابعى وفعلهم وتقريرهم                                       </a:t>
            </a:r>
            <a:endParaRPr lang="en-US" sz="24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অর্থাৎ, নবী করীম (স) এর কথা, কাজ ওঁ ম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ৌন সমর্থন, অনুরুপভাবে  সাহাবী ওঁ তাবেয়ীগণের  কথা,  কাজ ওঁ মৌন সমর্থনকেও হাদিস বলে। 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bn-BD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শায়খ আবদুল হক মুহাদ্দিস দেহলভী (রহ) বলেন-</a:t>
            </a:r>
          </a:p>
          <a:p>
            <a:r>
              <a:rPr lang="ar-SA" sz="2400" dirty="0" smtClean="0">
                <a:latin typeface="NikoshBAN" pitchFamily="2" charset="0"/>
                <a:cs typeface="NikoshBAN" pitchFamily="2" charset="0"/>
              </a:rPr>
              <a:t>الحديث يطلق على قول النبي صلى الله عليه وسلم وفعله وتقريره                              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অর্থাৎ - হাদীস শব্দটি রাসূলুল্লাহ (সা) কথা, কাজ ওঁ অনুমোদন অর্থে ব্যবহৃত হয়। </a:t>
            </a:r>
          </a:p>
        </p:txBody>
      </p:sp>
      <p:sp>
        <p:nvSpPr>
          <p:cNvPr id="4" name="Down Arrow 3"/>
          <p:cNvSpPr/>
          <p:nvPr/>
        </p:nvSpPr>
        <p:spPr>
          <a:xfrm>
            <a:off x="3962400" y="1233055"/>
            <a:ext cx="1295400" cy="824345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70803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RASULLABAD\Downloads\slave-whipping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304800"/>
            <a:ext cx="9144000" cy="5334000"/>
          </a:xfrm>
          <a:prstGeom prst="rect">
            <a:avLst/>
          </a:prstGeom>
          <a:noFill/>
        </p:spPr>
      </p:pic>
      <p:sp>
        <p:nvSpPr>
          <p:cNvPr id="3" name="Oval 2"/>
          <p:cNvSpPr/>
          <p:nvPr/>
        </p:nvSpPr>
        <p:spPr>
          <a:xfrm>
            <a:off x="2590800" y="5638800"/>
            <a:ext cx="4191000" cy="12192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smtClean="0">
                <a:latin typeface="NikoshBAN" pitchFamily="2" charset="0"/>
                <a:cs typeface="NikoshBAN" pitchFamily="2" charset="0"/>
              </a:rPr>
              <a:t>অন্যায় কাজ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Down Arrow 3"/>
          <p:cNvSpPr/>
          <p:nvPr/>
        </p:nvSpPr>
        <p:spPr>
          <a:xfrm>
            <a:off x="4191000" y="5029200"/>
            <a:ext cx="1066800" cy="685800"/>
          </a:xfrm>
          <a:prstGeom prst="downArrow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9143999" cy="4800599"/>
          </a:xfrm>
          <a:prstGeom prst="rect">
            <a:avLst/>
          </a:prstGeom>
        </p:spPr>
      </p:pic>
      <p:sp>
        <p:nvSpPr>
          <p:cNvPr id="3" name="Oval 2"/>
          <p:cNvSpPr/>
          <p:nvPr/>
        </p:nvSpPr>
        <p:spPr>
          <a:xfrm>
            <a:off x="1844381" y="5586240"/>
            <a:ext cx="4800600" cy="127176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latin typeface="NikoshBAN" pitchFamily="2" charset="0"/>
                <a:cs typeface="NikoshBAN" pitchFamily="2" charset="0"/>
              </a:rPr>
              <a:t>আরাফাতের মাঠ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Down Arrow 3"/>
          <p:cNvSpPr/>
          <p:nvPr/>
        </p:nvSpPr>
        <p:spPr>
          <a:xfrm>
            <a:off x="3692231" y="4860087"/>
            <a:ext cx="1104901" cy="68459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516944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0" y="0"/>
            <a:ext cx="9144000" cy="1142984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হাদিসের আলোচ্য বিষয়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Down Arrow 2"/>
          <p:cNvSpPr/>
          <p:nvPr/>
        </p:nvSpPr>
        <p:spPr>
          <a:xfrm>
            <a:off x="3857620" y="1142984"/>
            <a:ext cx="1285884" cy="571504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ounded Rectangle 3"/>
          <p:cNvSpPr/>
          <p:nvPr/>
        </p:nvSpPr>
        <p:spPr>
          <a:xfrm>
            <a:off x="0" y="1785926"/>
            <a:ext cx="9144000" cy="2786074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Wingdings" pitchFamily="2" charset="2"/>
              <a:buChar char="Ø"/>
            </a:pPr>
            <a:r>
              <a:rPr lang="bn-BD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আল্লামা কিরমানী (র) বলেন- </a:t>
            </a:r>
          </a:p>
          <a:p>
            <a:r>
              <a:rPr lang="ar-SA" sz="3200" dirty="0" smtClean="0">
                <a:latin typeface="NikoshBAN" pitchFamily="2" charset="0"/>
              </a:rPr>
              <a:t> موضوع الحديث ذات النّبى (ص) من حيث انّه رسول الله-</a:t>
            </a:r>
            <a:endParaRPr lang="en-US" sz="32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হাদীসের আলোচ্য বিষয় হচ্ছে আল্লাহ তায়ালার রাসূল হিসেবে হযরত নবী করীম (স) এর সত্ত্বা তথা তাঁর জীবনের পুরো অবকাঠামোর বিস্তারিত বর্ণনা।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0" y="4572008"/>
            <a:ext cx="9144000" cy="2362192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Wingdings" pitchFamily="2" charset="2"/>
              <a:buChar char="Ø"/>
            </a:pPr>
            <a:r>
              <a:rPr lang="bn-BD" dirty="0" smtClean="0"/>
              <a:t> 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নুকাতুদ্দুরার গ্রন্থ প্রণেতা বলেন-</a:t>
            </a:r>
          </a:p>
          <a:p>
            <a:r>
              <a:rPr lang="ar-SA" sz="2400" dirty="0">
                <a:latin typeface="NikoshBAN" pitchFamily="2" charset="0"/>
              </a:rPr>
              <a:t> 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ar-SA" sz="2400" dirty="0" smtClean="0">
                <a:latin typeface="NikoshBAN" pitchFamily="2" charset="0"/>
              </a:rPr>
              <a:t>موضوع الحديث ذات النبي صلى الله عليه وسلم من حيث اْفعاله واْقواله وتقريراته-</a:t>
            </a:r>
            <a:endParaRPr lang="en-US" sz="24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হাদীসের 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আলোচ্য বিষয় হচ্ছে নবী করীম (স) যাত, যেখানে নবীজীর কর্ম পদ্বতি, কথোপকথন ওঁ সমর্থন ইত্যাদি বিভিন্ন দিক আলোচনা করা হয়। 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15194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RASULLABAD\Downloads\imag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4952999"/>
          </a:xfrm>
          <a:prstGeom prst="rect">
            <a:avLst/>
          </a:prstGeom>
          <a:noFill/>
        </p:spPr>
      </p:pic>
      <p:sp>
        <p:nvSpPr>
          <p:cNvPr id="3" name="Down Arrow 2"/>
          <p:cNvSpPr/>
          <p:nvPr/>
        </p:nvSpPr>
        <p:spPr>
          <a:xfrm>
            <a:off x="3962400" y="4953000"/>
            <a:ext cx="1066800" cy="685800"/>
          </a:xfrm>
          <a:prstGeom prst="downArrow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3071802" y="5638800"/>
            <a:ext cx="3352800" cy="12192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latin typeface="NikoshBAN" pitchFamily="2" charset="0"/>
                <a:cs typeface="NikoshBAN" pitchFamily="2" charset="0"/>
              </a:rPr>
              <a:t>অন্যায় কাজ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0" y="0"/>
            <a:ext cx="9144000" cy="1285860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হাদিসের 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লক্ষ্য ওঁ উদ্দেশ্য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Down Arrow 2"/>
          <p:cNvSpPr/>
          <p:nvPr/>
        </p:nvSpPr>
        <p:spPr>
          <a:xfrm>
            <a:off x="3929058" y="1285860"/>
            <a:ext cx="1143008" cy="71438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ounded Rectangle 3"/>
          <p:cNvSpPr/>
          <p:nvPr/>
        </p:nvSpPr>
        <p:spPr>
          <a:xfrm>
            <a:off x="0" y="2071678"/>
            <a:ext cx="9144000" cy="4786322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Wingdings" pitchFamily="2" charset="2"/>
              <a:buChar char="Ø"/>
            </a:pP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হাদীসবেত্তাগণের মতে, হাদীসের উদ্দেশ্য হলো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- </a:t>
            </a:r>
            <a:endParaRPr lang="ar-SA" sz="3600" dirty="0" smtClean="0">
              <a:latin typeface="NikoshBAN" pitchFamily="2" charset="0"/>
            </a:endParaRPr>
          </a:p>
          <a:p>
            <a:r>
              <a:rPr lang="ar-SA" sz="3600" dirty="0" smtClean="0">
                <a:latin typeface="NikoshBAN" pitchFamily="2" charset="0"/>
              </a:rPr>
              <a:t>حصول سعادة الدارين باتباع النبى صلى الله عليه وسلم  </a:t>
            </a:r>
            <a:endParaRPr lang="en-US" sz="3600" dirty="0" smtClean="0">
              <a:latin typeface="NikoshBAN" pitchFamily="2" charset="0"/>
              <a:cs typeface="NikoshBAN" pitchFamily="2" charset="0"/>
            </a:endParaRPr>
          </a:p>
          <a:p>
            <a:pPr marL="285750" indent="-285750">
              <a:buFont typeface="Wingdings" pitchFamily="2" charset="2"/>
              <a:buChar char="v"/>
            </a:pPr>
            <a:r>
              <a:rPr lang="bn-BD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হাদিসের উদ্দেশ্য হচ্ছে সমগ্র মানব্জাতিকে পথভ্রষ্টতার অন্ধকার থেকে মুক্ত করে ইহকালীন কল্যাণ ওঁ পরকালীন মুক্তি নিশ্চিত করা। </a:t>
            </a:r>
            <a:endParaRPr lang="ar-SA" sz="3600" dirty="0">
              <a:latin typeface="NikoshBAN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524405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0" descr="readi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500090"/>
            <a:ext cx="9183329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Oval 2"/>
          <p:cNvSpPr/>
          <p:nvPr/>
        </p:nvSpPr>
        <p:spPr>
          <a:xfrm>
            <a:off x="3214678" y="5643578"/>
            <a:ext cx="2571768" cy="121442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smtClean="0">
                <a:latin typeface="NikoshBAN" pitchFamily="2" charset="0"/>
                <a:cs typeface="NikoshBAN" pitchFamily="2" charset="0"/>
              </a:rPr>
              <a:t>উপদেশ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34619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52400" y="-35169"/>
            <a:ext cx="8991600" cy="68580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 descr="C:\Users\kibria\Desktop\M M C\HABIB\20180224_163738-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54" y="2362200"/>
            <a:ext cx="3048000" cy="28194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Oval 3"/>
          <p:cNvSpPr/>
          <p:nvPr/>
        </p:nvSpPr>
        <p:spPr>
          <a:xfrm>
            <a:off x="2438400" y="152400"/>
            <a:ext cx="4114800" cy="1219200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4400" dirty="0" smtClean="0"/>
              <a:t> تعريف الاستاد</a:t>
            </a:r>
            <a:endParaRPr lang="en-US" sz="4400" dirty="0"/>
          </a:p>
        </p:txBody>
      </p:sp>
      <p:sp>
        <p:nvSpPr>
          <p:cNvPr id="5" name="Rounded Rectangle 4"/>
          <p:cNvSpPr/>
          <p:nvPr/>
        </p:nvSpPr>
        <p:spPr>
          <a:xfrm>
            <a:off x="3663462" y="2247900"/>
            <a:ext cx="5334000" cy="3048000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800" dirty="0" smtClean="0"/>
              <a:t>محمد حبيبر الرحمن</a:t>
            </a:r>
          </a:p>
          <a:p>
            <a:pPr algn="ctr"/>
            <a:r>
              <a:rPr lang="ar-SA" sz="2800" dirty="0" smtClean="0"/>
              <a:t>المدرس المساعد (مولوبى)</a:t>
            </a:r>
          </a:p>
          <a:p>
            <a:pPr algn="ctr"/>
            <a:r>
              <a:rPr lang="ar-SA" sz="2800" dirty="0" smtClean="0"/>
              <a:t>رسولابد داخل مدرسة</a:t>
            </a:r>
          </a:p>
          <a:p>
            <a:pPr algn="ctr"/>
            <a:r>
              <a:rPr lang="ar-SA" sz="2800" dirty="0" smtClean="0"/>
              <a:t>نبينغر- برهمنبارية</a:t>
            </a:r>
          </a:p>
          <a:p>
            <a:pPr algn="ctr"/>
            <a:r>
              <a:rPr lang="ar-SA" sz="2800" dirty="0" smtClean="0"/>
              <a:t>رقم المعلم-2025326 </a:t>
            </a:r>
            <a:endParaRPr lang="en-US" sz="2800" dirty="0"/>
          </a:p>
        </p:txBody>
      </p:sp>
      <p:sp>
        <p:nvSpPr>
          <p:cNvPr id="6" name="Diagonal Stripe 5"/>
          <p:cNvSpPr/>
          <p:nvPr/>
        </p:nvSpPr>
        <p:spPr>
          <a:xfrm>
            <a:off x="1981200" y="1271954"/>
            <a:ext cx="1143000" cy="1090246"/>
          </a:xfrm>
          <a:prstGeom prst="diagStrip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Lightning Bolt 6"/>
          <p:cNvSpPr/>
          <p:nvPr/>
        </p:nvSpPr>
        <p:spPr>
          <a:xfrm>
            <a:off x="5181600" y="1271954"/>
            <a:ext cx="1447800" cy="990600"/>
          </a:xfrm>
          <a:prstGeom prst="lightningBol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260796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  <p:bldP spid="6" grpId="0" animBg="1"/>
      <p:bldP spid="7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1497724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dirty="0" smtClean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একক কাজ</a:t>
            </a:r>
            <a:endParaRPr lang="en-US" sz="4800" dirty="0">
              <a:solidFill>
                <a:prstClr val="white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Down Arrow 2"/>
          <p:cNvSpPr/>
          <p:nvPr/>
        </p:nvSpPr>
        <p:spPr>
          <a:xfrm>
            <a:off x="3944005" y="1497724"/>
            <a:ext cx="1213946" cy="1016876"/>
          </a:xfrm>
          <a:prstGeom prst="downArrow">
            <a:avLst>
              <a:gd name="adj1" fmla="val 50000"/>
              <a:gd name="adj2" fmla="val 55911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-34636" y="2514600"/>
            <a:ext cx="9144000" cy="1981200"/>
          </a:xfrm>
          <a:prstGeom prst="roundRect">
            <a:avLst/>
          </a:prstGeom>
          <a:solidFill>
            <a:sysClr val="windowText" lastClr="000000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857250" indent="-857250" algn="ctr">
              <a:buFont typeface="Wingdings" pitchFamily="2" charset="2"/>
              <a:buChar char="Ø"/>
              <a:defRPr/>
            </a:pPr>
            <a:r>
              <a:rPr lang="en-US" sz="6000" kern="0" dirty="0" smtClean="0">
                <a:solidFill>
                  <a:sysClr val="window" lastClr="FFFFFF"/>
                </a:solidFill>
                <a:latin typeface="NikoshBAN" pitchFamily="2" charset="0"/>
                <a:cs typeface="NikoshBAN" pitchFamily="2" charset="0"/>
              </a:rPr>
              <a:t>হাদিসের আভিধানিক অর্থ কি?</a:t>
            </a:r>
            <a:endParaRPr lang="en-US" sz="6000" kern="0" dirty="0">
              <a:solidFill>
                <a:sysClr val="window" lastClr="FFFFFF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03170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5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9143999" cy="4800599"/>
          </a:xfrm>
          <a:prstGeom prst="rect">
            <a:avLst/>
          </a:prstGeom>
        </p:spPr>
      </p:pic>
      <p:sp>
        <p:nvSpPr>
          <p:cNvPr id="3" name="Oval 2"/>
          <p:cNvSpPr/>
          <p:nvPr/>
        </p:nvSpPr>
        <p:spPr>
          <a:xfrm>
            <a:off x="1844381" y="5586240"/>
            <a:ext cx="4800600" cy="127176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NikoshBAN" pitchFamily="2" charset="0"/>
                <a:cs typeface="NikoshBAN" pitchFamily="2" charset="0"/>
              </a:rPr>
              <a:t>আরাফাতের মাঠ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Down Arrow 3"/>
          <p:cNvSpPr/>
          <p:nvPr/>
        </p:nvSpPr>
        <p:spPr>
          <a:xfrm>
            <a:off x="3692231" y="4860087"/>
            <a:ext cx="1104901" cy="68459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1079022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167640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6"/>
            <a:r>
              <a:rPr lang="bn-BD" sz="5400" dirty="0" smtClean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জোড়ায় কাজ</a:t>
            </a:r>
            <a:endParaRPr lang="en-US" sz="5400" dirty="0">
              <a:solidFill>
                <a:prstClr val="white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Down Arrow 2"/>
          <p:cNvSpPr/>
          <p:nvPr/>
        </p:nvSpPr>
        <p:spPr>
          <a:xfrm>
            <a:off x="3636818" y="1645227"/>
            <a:ext cx="1219200" cy="1295400"/>
          </a:xfrm>
          <a:prstGeom prst="down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0" y="2971800"/>
            <a:ext cx="9144000" cy="3386158"/>
          </a:xfrm>
          <a:prstGeom prst="roundRect">
            <a:avLst/>
          </a:prstGeom>
          <a:solidFill>
            <a:srgbClr val="FFFF00"/>
          </a:solidFill>
          <a:ln w="25400" cap="flat" cmpd="sng" algn="ctr">
            <a:solidFill>
              <a:srgbClr val="FFFF00"/>
            </a:solidFill>
            <a:prstDash val="solid"/>
          </a:ln>
          <a:effectLst/>
        </p:spPr>
        <p:txBody>
          <a:bodyPr rtlCol="0" anchor="ctr"/>
          <a:lstStyle/>
          <a:p>
            <a:pPr marL="685800" indent="-685800">
              <a:defRPr/>
            </a:pP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3600" kern="0" dirty="0">
              <a:solidFill>
                <a:prstClr val="white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0" y="2971800"/>
            <a:ext cx="9144000" cy="3457596"/>
          </a:xfrm>
          <a:prstGeom prst="roundRect">
            <a:avLst/>
          </a:prstGeom>
          <a:solidFill>
            <a:srgbClr val="FFFF00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685800" indent="-685800">
              <a:buFont typeface="Wingdings" pitchFamily="2" charset="2"/>
              <a:buChar char="v"/>
              <a:defRPr/>
            </a:pPr>
            <a:r>
              <a:rPr lang="en-US" sz="4800" b="1" kern="0" dirty="0" smtClean="0">
                <a:latin typeface="NikoshBAN" pitchFamily="2" charset="0"/>
                <a:cs typeface="NikoshBAN" pitchFamily="2" charset="0"/>
              </a:rPr>
              <a:t>হাদিস কাহাকে বলে?</a:t>
            </a:r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 তা তোমরা দুইজনে মিলে আলোচনা করে খাতায় লেখ।</a:t>
            </a:r>
            <a:r>
              <a:rPr lang="bn-BD" sz="4800" kern="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4800" kern="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06711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5" grpId="0" animBg="1"/>
      <p:bldP spid="6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RASULLABAD\Downloads\slave-whipping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304800"/>
            <a:ext cx="9144000" cy="5334000"/>
          </a:xfrm>
          <a:prstGeom prst="rect">
            <a:avLst/>
          </a:prstGeom>
          <a:noFill/>
        </p:spPr>
      </p:pic>
      <p:sp>
        <p:nvSpPr>
          <p:cNvPr id="3" name="Oval 2"/>
          <p:cNvSpPr/>
          <p:nvPr/>
        </p:nvSpPr>
        <p:spPr>
          <a:xfrm>
            <a:off x="2643174" y="5638800"/>
            <a:ext cx="4191000" cy="12192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smtClean="0">
                <a:latin typeface="NikoshBAN" pitchFamily="2" charset="0"/>
                <a:cs typeface="NikoshBAN" pitchFamily="2" charset="0"/>
              </a:rPr>
              <a:t>অন্যায় কাজ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Down Arrow 3"/>
          <p:cNvSpPr/>
          <p:nvPr/>
        </p:nvSpPr>
        <p:spPr>
          <a:xfrm>
            <a:off x="4191000" y="5029200"/>
            <a:ext cx="1066800" cy="685800"/>
          </a:xfrm>
          <a:prstGeom prst="downArrow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RASULLABAD\Downloads\imag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4952999"/>
          </a:xfrm>
          <a:prstGeom prst="rect">
            <a:avLst/>
          </a:prstGeom>
          <a:noFill/>
        </p:spPr>
      </p:pic>
      <p:sp>
        <p:nvSpPr>
          <p:cNvPr id="3" name="Down Arrow 2"/>
          <p:cNvSpPr/>
          <p:nvPr/>
        </p:nvSpPr>
        <p:spPr>
          <a:xfrm>
            <a:off x="4214810" y="4857760"/>
            <a:ext cx="1066800" cy="685800"/>
          </a:xfrm>
          <a:prstGeom prst="downArrow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3048000" y="5638800"/>
            <a:ext cx="3352800" cy="12192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latin typeface="NikoshBAN" pitchFamily="2" charset="0"/>
                <a:cs typeface="NikoshBAN" pitchFamily="2" charset="0"/>
              </a:rPr>
              <a:t>অন্যায় কাজ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609600"/>
            <a:ext cx="8763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8800" b="1" u="sng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দল</a:t>
            </a:r>
            <a:r>
              <a:rPr lang="en-US" sz="8800" b="1" u="sng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গত</a:t>
            </a:r>
            <a:r>
              <a:rPr lang="bn-BD" sz="8800" b="1" u="sng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কাজ</a:t>
            </a:r>
            <a:r>
              <a:rPr lang="bn-BD" sz="60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657600" y="5638800"/>
            <a:ext cx="2819400" cy="76944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০৮</a:t>
            </a:r>
            <a:r>
              <a:rPr lang="bn-BD" sz="44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মিনিট  </a:t>
            </a:r>
            <a:endParaRPr lang="en-US" sz="44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Down Arrow 3"/>
          <p:cNvSpPr/>
          <p:nvPr/>
        </p:nvSpPr>
        <p:spPr>
          <a:xfrm>
            <a:off x="4038600" y="1828800"/>
            <a:ext cx="1371600" cy="121920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0" y="3048000"/>
            <a:ext cx="9144000" cy="2286000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ctr">
              <a:buFont typeface="Arial" pitchFamily="34" charset="0"/>
              <a:buChar char="•"/>
            </a:pPr>
            <a:r>
              <a:rPr lang="en-US" sz="4000" dirty="0" smtClean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হাদিসের পারিভাষিক সঙ্গা ওঁ লক্ষ্য ওঁ উদ্দেশ্য</a:t>
            </a:r>
            <a:r>
              <a:rPr lang="bn-BD" sz="4000" dirty="0" smtClean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smtClean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কী?</a:t>
            </a:r>
            <a:r>
              <a:rPr lang="en-US" sz="4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smtClean="0">
                <a:solidFill>
                  <a:schemeClr val="bg2"/>
                </a:solidFill>
                <a:latin typeface="NikoshBAN" pitchFamily="2" charset="0"/>
                <a:cs typeface="NikoshBAN" pitchFamily="2" charset="0"/>
              </a:rPr>
              <a:t>তোমরা দলগত ভাবে আলোচনা করে </a:t>
            </a:r>
            <a:r>
              <a:rPr lang="en-US" sz="4000" dirty="0" smtClean="0">
                <a:solidFill>
                  <a:schemeClr val="bg2"/>
                </a:solidFill>
                <a:latin typeface="NikoshBAN" pitchFamily="2" charset="0"/>
                <a:cs typeface="NikoshBAN" pitchFamily="2" charset="0"/>
              </a:rPr>
              <a:t>খাতায় </a:t>
            </a:r>
            <a:r>
              <a:rPr lang="en-US" sz="4400" dirty="0" smtClean="0">
                <a:solidFill>
                  <a:schemeClr val="bg2"/>
                </a:solidFill>
                <a:latin typeface="NikoshBAN" pitchFamily="2" charset="0"/>
                <a:cs typeface="NikoshBAN" pitchFamily="2" charset="0"/>
              </a:rPr>
              <a:t>লেখ</a:t>
            </a:r>
            <a:r>
              <a:rPr lang="en-US" sz="4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।</a:t>
            </a:r>
            <a:r>
              <a:rPr lang="bn-BD" sz="4000" dirty="0" smtClean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4000" dirty="0">
              <a:solidFill>
                <a:prstClr val="white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8872702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4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" grpId="0" animBg="1"/>
      <p:bldP spid="5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0" descr="readi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9329" y="0"/>
            <a:ext cx="9183329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Oval 2"/>
          <p:cNvSpPr/>
          <p:nvPr/>
        </p:nvSpPr>
        <p:spPr>
          <a:xfrm>
            <a:off x="3214678" y="5643578"/>
            <a:ext cx="2571768" cy="121442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smtClean="0">
                <a:latin typeface="NikoshBAN" pitchFamily="2" charset="0"/>
                <a:cs typeface="NikoshBAN" pitchFamily="2" charset="0"/>
              </a:rPr>
              <a:t>উপদেশ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34619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20170709_10563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Oval 2"/>
          <p:cNvSpPr/>
          <p:nvPr/>
        </p:nvSpPr>
        <p:spPr>
          <a:xfrm>
            <a:off x="3214678" y="5643578"/>
            <a:ext cx="2571768" cy="121442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smtClean="0">
                <a:latin typeface="NikoshBAN" pitchFamily="2" charset="0"/>
                <a:cs typeface="NikoshBAN" pitchFamily="2" charset="0"/>
              </a:rPr>
              <a:t>উপদেশ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249749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RASULLABAD\Downloads\slave-whipping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304800"/>
            <a:ext cx="9144000" cy="5334000"/>
          </a:xfrm>
          <a:prstGeom prst="rect">
            <a:avLst/>
          </a:prstGeom>
          <a:noFill/>
        </p:spPr>
      </p:pic>
      <p:sp>
        <p:nvSpPr>
          <p:cNvPr id="3" name="Oval 2"/>
          <p:cNvSpPr/>
          <p:nvPr/>
        </p:nvSpPr>
        <p:spPr>
          <a:xfrm>
            <a:off x="2590800" y="5638800"/>
            <a:ext cx="4191000" cy="12192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smtClean="0">
                <a:latin typeface="NikoshBAN" pitchFamily="2" charset="0"/>
                <a:cs typeface="NikoshBAN" pitchFamily="2" charset="0"/>
              </a:rPr>
              <a:t>অন্যায় কাজ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Down Arrow 3"/>
          <p:cNvSpPr/>
          <p:nvPr/>
        </p:nvSpPr>
        <p:spPr>
          <a:xfrm>
            <a:off x="4191000" y="5029200"/>
            <a:ext cx="1066800" cy="685800"/>
          </a:xfrm>
          <a:prstGeom prst="downArrow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81400" y="533400"/>
            <a:ext cx="1752600" cy="1569660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endParaRPr lang="en-US" sz="48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4800" dirty="0" smtClean="0"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5800" y="2209800"/>
            <a:ext cx="7391400" cy="206210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১।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হাদিসের আভিধানিক অর্থ কী?</a:t>
            </a:r>
          </a:p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২। হাদিসের পারিভাষিক সঙ্গা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বল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? </a:t>
            </a:r>
          </a:p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৩। হাদিসের লক্ষ্য ওঁ উদ্দেশ্য কী? </a:t>
            </a:r>
          </a:p>
          <a:p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277192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905000" y="2590800"/>
            <a:ext cx="4419600" cy="2862322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শ্রেণিঃ দাখিল নবম </a:t>
            </a:r>
          </a:p>
          <a:p>
            <a:pPr algn="ctr"/>
            <a:r>
              <a:rPr lang="en-US" sz="36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বিষয়ঃ হাদিস            অধ্যায়ঃ প্রথম </a:t>
            </a:r>
          </a:p>
          <a:p>
            <a:pPr algn="ctr"/>
            <a:r>
              <a:rPr lang="en-US" sz="36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     সময়ঃ   40 মিনিট।   তারিখঃ ০7/01/২০20ইং   </a:t>
            </a:r>
            <a:endParaRPr lang="en-US" sz="3600" dirty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286000" y="838200"/>
            <a:ext cx="3810000" cy="914400"/>
          </a:xfrm>
          <a:prstGeom prst="rect">
            <a:avLst/>
          </a:prstGeom>
          <a:solidFill>
            <a:srgbClr val="FFC000"/>
          </a:solidFill>
        </p:spPr>
        <p:txBody>
          <a:bodyPr>
            <a:no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bn-BD" sz="6000" dirty="0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 পরিচিতি </a:t>
            </a:r>
            <a:endParaRPr lang="en-US" sz="6000" dirty="0">
              <a:solidFill>
                <a:prstClr val="black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5325692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4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RASULLABAD\Downloads\8b659aad53336f336a49b74195d9269f_icon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00430" y="4786322"/>
            <a:ext cx="2314582" cy="76944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বাড়ির কাজ </a:t>
            </a:r>
            <a:endParaRPr lang="en-US" sz="44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5657671"/>
            <a:ext cx="9144000" cy="1200329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ইসলামের দ্বিতীয় উৎস কি? তা আগামী কাল খাতায় লিখে আনবে।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 descr="index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47244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176102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81200" y="304800"/>
            <a:ext cx="5029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err="1" smtClean="0">
                <a:latin typeface="NikoshBAN" pitchFamily="2" charset="0"/>
                <a:cs typeface="NikoshBAN" pitchFamily="2" charset="0"/>
              </a:rPr>
              <a:t>সবাইকে</a:t>
            </a:r>
            <a:r>
              <a:rPr lang="en-US" sz="7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dirty="0" err="1" smtClean="0">
                <a:latin typeface="NikoshBAN" pitchFamily="2" charset="0"/>
                <a:cs typeface="NikoshBAN" pitchFamily="2" charset="0"/>
              </a:rPr>
              <a:t>ধন্যবাদ</a:t>
            </a:r>
            <a:r>
              <a:rPr lang="en-US" sz="72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72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সম্পর্কিত চিত্র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76400" y="1752600"/>
            <a:ext cx="6096000" cy="48768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4226474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9143999" cy="4800599"/>
          </a:xfrm>
          <a:prstGeom prst="rect">
            <a:avLst/>
          </a:prstGeom>
        </p:spPr>
      </p:pic>
      <p:sp>
        <p:nvSpPr>
          <p:cNvPr id="3" name="Oval 2"/>
          <p:cNvSpPr/>
          <p:nvPr/>
        </p:nvSpPr>
        <p:spPr>
          <a:xfrm>
            <a:off x="1844381" y="5586240"/>
            <a:ext cx="4800600" cy="127176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latin typeface="NikoshBAN" pitchFamily="2" charset="0"/>
                <a:cs typeface="NikoshBAN" pitchFamily="2" charset="0"/>
              </a:rPr>
              <a:t>আরাফাতের মাঠ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Down Arrow 3"/>
          <p:cNvSpPr/>
          <p:nvPr/>
        </p:nvSpPr>
        <p:spPr>
          <a:xfrm>
            <a:off x="3692231" y="4860087"/>
            <a:ext cx="1104901" cy="68459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516944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0" descr="readi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9329" y="0"/>
            <a:ext cx="9183329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Oval 2"/>
          <p:cNvSpPr/>
          <p:nvPr/>
        </p:nvSpPr>
        <p:spPr>
          <a:xfrm>
            <a:off x="3214678" y="5643578"/>
            <a:ext cx="2571768" cy="121442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smtClean="0">
                <a:latin typeface="NikoshBAN" pitchFamily="2" charset="0"/>
                <a:cs typeface="NikoshBAN" pitchFamily="2" charset="0"/>
              </a:rPr>
              <a:t>উপদেশ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34619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20170709_10563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Oval 2"/>
          <p:cNvSpPr/>
          <p:nvPr/>
        </p:nvSpPr>
        <p:spPr>
          <a:xfrm>
            <a:off x="3214678" y="5643578"/>
            <a:ext cx="2571768" cy="121442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smtClean="0">
                <a:latin typeface="NikoshBAN" pitchFamily="2" charset="0"/>
                <a:cs typeface="NikoshBAN" pitchFamily="2" charset="0"/>
              </a:rPr>
              <a:t>উপদেশ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249749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1447800" y="18691"/>
            <a:ext cx="5486400" cy="1581509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600" dirty="0" smtClean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আজকের পাঠ</a:t>
            </a:r>
            <a:endParaRPr lang="en-US" sz="6600" dirty="0">
              <a:solidFill>
                <a:prstClr val="white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Down Arrow 2"/>
          <p:cNvSpPr/>
          <p:nvPr/>
        </p:nvSpPr>
        <p:spPr>
          <a:xfrm>
            <a:off x="3048000" y="1600200"/>
            <a:ext cx="1967656" cy="152400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Left-Right Arrow 3"/>
          <p:cNvSpPr/>
          <p:nvPr/>
        </p:nvSpPr>
        <p:spPr>
          <a:xfrm>
            <a:off x="923292" y="2590800"/>
            <a:ext cx="6217072" cy="2133600"/>
          </a:xfrm>
          <a:prstGeom prst="leftRightArrow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smtClean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হাদিস পরিচিতি</a:t>
            </a:r>
            <a:endParaRPr lang="en-US" sz="6000" dirty="0">
              <a:solidFill>
                <a:prstClr val="white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5342609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20170709_10563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Oval 2"/>
          <p:cNvSpPr/>
          <p:nvPr/>
        </p:nvSpPr>
        <p:spPr>
          <a:xfrm>
            <a:off x="3214678" y="5643578"/>
            <a:ext cx="2571768" cy="121442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smtClean="0">
                <a:latin typeface="NikoshBAN" pitchFamily="2" charset="0"/>
                <a:cs typeface="NikoshBAN" pitchFamily="2" charset="0"/>
              </a:rPr>
              <a:t>উপদেশ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72130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-96716" y="920108"/>
            <a:ext cx="91440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u="sng" dirty="0" smtClean="0">
                <a:latin typeface="NikoshBAN" pitchFamily="2" charset="0"/>
                <a:cs typeface="NikoshBAN" pitchFamily="2" charset="0"/>
              </a:rPr>
              <a:t>  </a:t>
            </a:r>
          </a:p>
          <a:p>
            <a:r>
              <a:rPr lang="en-US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             এ </a:t>
            </a:r>
            <a:r>
              <a:rPr lang="bn-BD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পাঠ থেকে</a:t>
            </a:r>
            <a:r>
              <a:rPr lang="en-US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শিক্ষার্থীরা ----</a:t>
            </a:r>
          </a:p>
          <a:p>
            <a:endParaRPr lang="en-US" sz="3200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১। </a:t>
            </a:r>
            <a:r>
              <a:rPr lang="en-US" sz="32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হাদিসের আভিধানিক অর্থ বলতে</a:t>
            </a:r>
            <a:r>
              <a:rPr lang="en-US" sz="32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পারবে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২। </a:t>
            </a:r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হাদিসের পারিভাষিক সংজ্ঞা বলতে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পারবে।</a:t>
            </a:r>
          </a:p>
          <a:p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৩। </a:t>
            </a:r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হাদিসের আলোচ্য বিষয় বলতে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পারবে। </a:t>
            </a:r>
          </a:p>
          <a:p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৪। </a:t>
            </a:r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হাদিসের লক্ষ ওঁ উদ্দেশ্য বর্ণনা করতে 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পারবে।</a:t>
            </a:r>
            <a:endParaRPr lang="ar-SA" sz="3200" b="1" dirty="0" smtClean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6897024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6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399</TotalTime>
  <Words>492</Words>
  <Application>Microsoft Office PowerPoint</Application>
  <PresentationFormat>On-screen Show (4:3)</PresentationFormat>
  <Paragraphs>75</Paragraphs>
  <Slides>32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32</vt:i4>
      </vt:variant>
    </vt:vector>
  </HeadingPairs>
  <TitlesOfParts>
    <vt:vector size="36" baseType="lpstr">
      <vt:lpstr>Office Theme</vt:lpstr>
      <vt:lpstr>1_Office Theme</vt:lpstr>
      <vt:lpstr>2_Office Theme</vt:lpstr>
      <vt:lpstr>6_Office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RASULLABAD DM</dc:creator>
  <cp:lastModifiedBy>RASULLABAD</cp:lastModifiedBy>
  <cp:revision>166</cp:revision>
  <dcterms:created xsi:type="dcterms:W3CDTF">2006-08-16T00:00:00Z</dcterms:created>
  <dcterms:modified xsi:type="dcterms:W3CDTF">2020-02-15T05:47:09Z</dcterms:modified>
</cp:coreProperties>
</file>