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8" r:id="rId3"/>
    <p:sldId id="259" r:id="rId4"/>
    <p:sldId id="260" r:id="rId5"/>
    <p:sldId id="257" r:id="rId6"/>
    <p:sldId id="265" r:id="rId7"/>
    <p:sldId id="261" r:id="rId8"/>
    <p:sldId id="262" r:id="rId9"/>
    <p:sldId id="263"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F3184-9DD6-49E1-A3CA-53B6B049F31B}" type="datetimeFigureOut">
              <a:rPr lang="en-US" smtClean="0"/>
              <a:pPr/>
              <a:t>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33BBF-341A-4955-898F-79ED13A8A7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33BBF-341A-4955-898F-79ED13A8A7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en-US" sz="9600" b="1" dirty="0" smtClean="0">
                <a:solidFill>
                  <a:srgbClr val="002060"/>
                </a:solidFill>
                <a:latin typeface="Times New Roman" pitchFamily="18" charset="0"/>
                <a:cs typeface="Times New Roman" pitchFamily="18" charset="0"/>
              </a:rPr>
              <a:t>Welcome</a:t>
            </a:r>
            <a:endParaRPr lang="en-US" sz="9600" b="1" dirty="0">
              <a:solidFill>
                <a:srgbClr val="002060"/>
              </a:solidFill>
              <a:latin typeface="Times New Roman" pitchFamily="18" charset="0"/>
              <a:cs typeface="Times New Roman" pitchFamily="18" charset="0"/>
            </a:endParaRPr>
          </a:p>
        </p:txBody>
      </p:sp>
      <p:pic>
        <p:nvPicPr>
          <p:cNvPr id="7" name="Picture 6" descr="tuilips-animated-gif.gif"/>
          <p:cNvPicPr>
            <a:picLocks noChangeAspect="1"/>
          </p:cNvPicPr>
          <p:nvPr/>
        </p:nvPicPr>
        <p:blipFill>
          <a:blip r:embed="rId2"/>
          <a:stretch>
            <a:fillRect/>
          </a:stretch>
        </p:blipFill>
        <p:spPr>
          <a:xfrm>
            <a:off x="457200" y="1859446"/>
            <a:ext cx="8229600" cy="47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a:solidFill>
            <a:schemeClr val="bg2">
              <a:lumMod val="90000"/>
            </a:schemeClr>
          </a:solidFill>
        </p:spPr>
        <p:txBody>
          <a:bodyPr anchor="ctr"/>
          <a:lstStyle/>
          <a:p>
            <a:r>
              <a:rPr lang="en-US" b="1" dirty="0" smtClean="0">
                <a:latin typeface="Times New Roman" pitchFamily="18" charset="0"/>
                <a:cs typeface="Times New Roman" pitchFamily="18" charset="0"/>
              </a:rPr>
              <a:t>        Pair works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2240280"/>
            <a:ext cx="9144000" cy="4541520"/>
          </a:xfrm>
          <a:solidFill>
            <a:schemeClr val="accent5">
              <a:lumMod val="20000"/>
              <a:lumOff val="80000"/>
            </a:schemeClr>
          </a:solidFill>
        </p:spPr>
        <p:txBody>
          <a:bodyPr/>
          <a:lstStyle/>
          <a:p>
            <a:pPr>
              <a:buNone/>
            </a:pPr>
            <a:r>
              <a:rPr lang="en-US" sz="3600" b="1" u="sng" dirty="0" smtClean="0">
                <a:solidFill>
                  <a:srgbClr val="FF0000"/>
                </a:solidFill>
              </a:rPr>
              <a:t>Answer the following questions:</a:t>
            </a:r>
            <a:endParaRPr lang="en-US" sz="3200" b="1" u="sng" dirty="0" smtClean="0">
              <a:solidFill>
                <a:srgbClr val="FF0000"/>
              </a:solidFill>
            </a:endParaRPr>
          </a:p>
          <a:p>
            <a:pPr marL="514350" indent="-514350">
              <a:buNone/>
            </a:pPr>
            <a:r>
              <a:rPr lang="en-US" sz="2800" b="1" dirty="0" smtClean="0">
                <a:solidFill>
                  <a:schemeClr val="accent1">
                    <a:lumMod val="50000"/>
                  </a:schemeClr>
                </a:solidFill>
                <a:latin typeface="Times New Roman" pitchFamily="18" charset="0"/>
                <a:cs typeface="Times New Roman" pitchFamily="18" charset="0"/>
              </a:rPr>
              <a:t>1. What is ‘</a:t>
            </a:r>
            <a:r>
              <a:rPr lang="en-US" sz="2800" b="1" dirty="0" err="1" smtClean="0">
                <a:solidFill>
                  <a:schemeClr val="accent1">
                    <a:lumMod val="50000"/>
                  </a:schemeClr>
                </a:solidFill>
                <a:latin typeface="Times New Roman" pitchFamily="18" charset="0"/>
                <a:cs typeface="Times New Roman" pitchFamily="18" charset="0"/>
              </a:rPr>
              <a:t>Nakshi</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Kantha</a:t>
            </a:r>
            <a:r>
              <a:rPr lang="en-US" sz="2800" b="1" dirty="0" smtClean="0">
                <a:solidFill>
                  <a:schemeClr val="accent1">
                    <a:lumMod val="50000"/>
                  </a:schemeClr>
                </a:solidFill>
                <a:latin typeface="Times New Roman" pitchFamily="18" charset="0"/>
                <a:cs typeface="Times New Roman" pitchFamily="18" charset="0"/>
              </a:rPr>
              <a:t>?</a:t>
            </a:r>
          </a:p>
          <a:p>
            <a:pPr marL="514350" indent="-514350">
              <a:buNone/>
            </a:pPr>
            <a:r>
              <a:rPr lang="en-US" sz="2800" b="1" dirty="0" smtClean="0">
                <a:solidFill>
                  <a:schemeClr val="accent1">
                    <a:lumMod val="50000"/>
                  </a:schemeClr>
                </a:solidFill>
                <a:latin typeface="Times New Roman" pitchFamily="18" charset="0"/>
                <a:cs typeface="Times New Roman" pitchFamily="18" charset="0"/>
              </a:rPr>
              <a:t>2. Who was </a:t>
            </a:r>
            <a:r>
              <a:rPr lang="en-US" sz="2800" b="1" dirty="0" err="1" smtClean="0">
                <a:solidFill>
                  <a:srgbClr val="002060"/>
                </a:solidFill>
                <a:latin typeface="Times New Roman" pitchFamily="18" charset="0"/>
                <a:cs typeface="Times New Roman" pitchFamily="18" charset="0"/>
              </a:rPr>
              <a:t>Jasim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Uddin</a:t>
            </a:r>
            <a:r>
              <a:rPr lang="en-US" sz="2800" b="1" dirty="0" smtClean="0">
                <a:solidFill>
                  <a:srgbClr val="002060"/>
                </a:solidFill>
                <a:latin typeface="Times New Roman" pitchFamily="18" charset="0"/>
                <a:cs typeface="Times New Roman" pitchFamily="18" charset="0"/>
              </a:rPr>
              <a:t>?</a:t>
            </a:r>
          </a:p>
          <a:p>
            <a:pPr marL="514350" indent="-514350">
              <a:buNone/>
            </a:pPr>
            <a:r>
              <a:rPr lang="en-US" sz="2800" b="1" dirty="0" smtClean="0">
                <a:solidFill>
                  <a:srgbClr val="002060"/>
                </a:solidFill>
                <a:latin typeface="Times New Roman" pitchFamily="18" charset="0"/>
                <a:cs typeface="Times New Roman" pitchFamily="18" charset="0"/>
              </a:rPr>
              <a:t>3. When did the name </a:t>
            </a:r>
            <a:r>
              <a:rPr lang="en-US" sz="2800" b="1" dirty="0" err="1" smtClean="0">
                <a:solidFill>
                  <a:srgbClr val="002060"/>
                </a:solidFill>
                <a:latin typeface="Times New Roman" pitchFamily="18" charset="0"/>
                <a:cs typeface="Times New Roman" pitchFamily="18" charset="0"/>
              </a:rPr>
              <a:t>Nakshi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Kantha</a:t>
            </a:r>
            <a:r>
              <a:rPr lang="en-US" sz="2800" b="1" dirty="0" smtClean="0">
                <a:solidFill>
                  <a:srgbClr val="002060"/>
                </a:solidFill>
                <a:latin typeface="Times New Roman" pitchFamily="18" charset="0"/>
                <a:cs typeface="Times New Roman" pitchFamily="18" charset="0"/>
              </a:rPr>
              <a:t> become popular?</a:t>
            </a:r>
            <a:endParaRPr lang="en-US" sz="2800" b="1" dirty="0">
              <a:solidFill>
                <a:schemeClr val="accent1">
                  <a:lumMod val="50000"/>
                </a:schemeClr>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800" decel="100000"/>
                                        <p:tgtEl>
                                          <p:spTgt spid="3">
                                            <p:bg/>
                                          </p:spTgt>
                                        </p:tgtEl>
                                      </p:cBhvr>
                                    </p:animEffect>
                                    <p:anim calcmode="lin" valueType="num">
                                      <p:cBhvr>
                                        <p:cTn id="1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800" decel="100000"/>
                                        <p:tgtEl>
                                          <p:spTgt spid="3">
                                            <p:txEl>
                                              <p:pRg st="0" end="0"/>
                                            </p:txEl>
                                          </p:spTgt>
                                        </p:tgtEl>
                                      </p:cBhvr>
                                    </p:animEffect>
                                    <p:anim calcmode="lin" valueType="num">
                                      <p:cBhvr>
                                        <p:cTn id="2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800" decel="100000"/>
                                        <p:tgtEl>
                                          <p:spTgt spid="3">
                                            <p:txEl>
                                              <p:pRg st="1" end="1"/>
                                            </p:txEl>
                                          </p:spTgt>
                                        </p:tgtEl>
                                      </p:cBhvr>
                                    </p:animEffect>
                                    <p:anim calcmode="lin" valueType="num">
                                      <p:cBhvr>
                                        <p:cTn id="3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800" decel="100000"/>
                                        <p:tgtEl>
                                          <p:spTgt spid="3">
                                            <p:txEl>
                                              <p:pRg st="2" end="2"/>
                                            </p:txEl>
                                          </p:spTgt>
                                        </p:tgtEl>
                                      </p:cBhvr>
                                    </p:animEffect>
                                    <p:anim calcmode="lin" valueType="num">
                                      <p:cBhvr>
                                        <p:cTn id="4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800" decel="100000"/>
                                        <p:tgtEl>
                                          <p:spTgt spid="3">
                                            <p:txEl>
                                              <p:pRg st="3" end="3"/>
                                            </p:txEl>
                                          </p:spTgt>
                                        </p:tgtEl>
                                      </p:cBhvr>
                                    </p:animEffect>
                                    <p:anim calcmode="lin" valueType="num">
                                      <p:cBhvr>
                                        <p:cTn id="5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447800"/>
          </a:xfrm>
          <a:solidFill>
            <a:schemeClr val="accent1">
              <a:lumMod val="75000"/>
            </a:schemeClr>
          </a:solidFill>
          <a:ln>
            <a:solidFill>
              <a:srgbClr val="FF0000"/>
            </a:solidFill>
          </a:ln>
          <a:effectLst>
            <a:innerShdw blurRad="114300">
              <a:prstClr val="black"/>
            </a:innerShdw>
          </a:effectLst>
        </p:spPr>
        <p:txBody>
          <a:bodyPr anchor="ctr">
            <a:normAutofit/>
          </a:bodyPr>
          <a:lstStyle/>
          <a:p>
            <a:r>
              <a:rPr lang="en-US" sz="6000" b="1" dirty="0" smtClean="0">
                <a:solidFill>
                  <a:srgbClr val="FF0000"/>
                </a:solidFill>
                <a:latin typeface="Times New Roman" pitchFamily="18" charset="0"/>
                <a:cs typeface="Times New Roman" pitchFamily="18" charset="0"/>
              </a:rPr>
              <a:t>          Home Work</a:t>
            </a:r>
            <a:endParaRPr lang="en-US" sz="6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514600"/>
            <a:ext cx="9144000" cy="4343400"/>
          </a:xfrm>
          <a:solidFill>
            <a:schemeClr val="bg2">
              <a:lumMod val="90000"/>
            </a:schemeClr>
          </a:solidFill>
        </p:spPr>
        <p:txBody>
          <a:bodyPr anchor="ctr">
            <a:normAutofit/>
          </a:bodyPr>
          <a:lstStyle/>
          <a:p>
            <a:pPr algn="ctr">
              <a:buNone/>
            </a:pPr>
            <a:r>
              <a:rPr lang="en-US" sz="3600" b="1" dirty="0" smtClean="0">
                <a:ln>
                  <a:solidFill>
                    <a:srgbClr val="002060"/>
                  </a:solidFill>
                </a:ln>
                <a:solidFill>
                  <a:srgbClr val="0070C0"/>
                </a:solidFill>
                <a:latin typeface="Times New Roman" pitchFamily="18" charset="0"/>
                <a:cs typeface="Times New Roman" pitchFamily="18" charset="0"/>
              </a:rPr>
              <a:t>Write a short paragraph on ‘</a:t>
            </a:r>
            <a:r>
              <a:rPr lang="en-US" sz="3600" b="1" dirty="0" err="1" smtClean="0">
                <a:ln>
                  <a:solidFill>
                    <a:srgbClr val="002060"/>
                  </a:solidFill>
                </a:ln>
                <a:solidFill>
                  <a:srgbClr val="0070C0"/>
                </a:solidFill>
                <a:latin typeface="Times New Roman" pitchFamily="18" charset="0"/>
                <a:cs typeface="Times New Roman" pitchFamily="18" charset="0"/>
              </a:rPr>
              <a:t>Nakshi</a:t>
            </a:r>
            <a:r>
              <a:rPr lang="en-US" sz="3600" b="1" dirty="0" smtClean="0">
                <a:ln>
                  <a:solidFill>
                    <a:srgbClr val="002060"/>
                  </a:solidFill>
                </a:ln>
                <a:solidFill>
                  <a:srgbClr val="0070C0"/>
                </a:solidFill>
                <a:latin typeface="Times New Roman" pitchFamily="18" charset="0"/>
                <a:cs typeface="Times New Roman" pitchFamily="18" charset="0"/>
              </a:rPr>
              <a:t> </a:t>
            </a:r>
            <a:r>
              <a:rPr lang="en-US" sz="3600" b="1" dirty="0" err="1" smtClean="0">
                <a:ln>
                  <a:solidFill>
                    <a:srgbClr val="002060"/>
                  </a:solidFill>
                </a:ln>
                <a:solidFill>
                  <a:srgbClr val="0070C0"/>
                </a:solidFill>
                <a:latin typeface="Times New Roman" pitchFamily="18" charset="0"/>
                <a:cs typeface="Times New Roman" pitchFamily="18" charset="0"/>
              </a:rPr>
              <a:t>Kantha</a:t>
            </a:r>
            <a:r>
              <a:rPr lang="en-US" sz="3600" b="1" dirty="0" smtClean="0">
                <a:ln>
                  <a:solidFill>
                    <a:srgbClr val="002060"/>
                  </a:solidFill>
                </a:ln>
                <a:solidFill>
                  <a:srgbClr val="0070C0"/>
                </a:solidFill>
                <a:latin typeface="Times New Roman" pitchFamily="18" charset="0"/>
                <a:cs typeface="Times New Roman" pitchFamily="18" charset="0"/>
              </a:rPr>
              <a:t>’.</a:t>
            </a:r>
            <a:endParaRPr lang="en-US" sz="3600" b="1" dirty="0">
              <a:ln>
                <a:solidFill>
                  <a:srgbClr val="002060"/>
                </a:solidFill>
              </a:ln>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4)">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4)">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1828800"/>
          </a:xfrm>
          <a:solidFill>
            <a:schemeClr val="accent3">
              <a:lumMod val="20000"/>
              <a:lumOff val="80000"/>
            </a:schemeClr>
          </a:solidFill>
        </p:spPr>
        <p:txBody>
          <a:bodyPr anchor="ctr">
            <a:normAutofit lnSpcReduction="10000"/>
          </a:bodyPr>
          <a:lstStyle/>
          <a:p>
            <a:pPr algn="ctr">
              <a:buNone/>
            </a:pPr>
            <a:r>
              <a:rPr lang="en-US" sz="11500" b="1" dirty="0" smtClean="0">
                <a:ln w="24500" cmpd="dbl">
                  <a:solidFill>
                    <a:srgbClr val="C00000"/>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Thank  You</a:t>
            </a:r>
            <a:endParaRPr lang="en-US" sz="11500" b="1" dirty="0">
              <a:ln w="24500" cmpd="dbl">
                <a:solidFill>
                  <a:srgbClr val="C00000"/>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 name="Picture 3" descr="imagesjj.jpg"/>
          <p:cNvPicPr>
            <a:picLocks noChangeAspect="1"/>
          </p:cNvPicPr>
          <p:nvPr/>
        </p:nvPicPr>
        <p:blipFill>
          <a:blip r:embed="rId2"/>
          <a:stretch>
            <a:fillRect/>
          </a:stretch>
        </p:blipFill>
        <p:spPr>
          <a:xfrm>
            <a:off x="1981200" y="3048000"/>
            <a:ext cx="4809344" cy="3200400"/>
          </a:xfrm>
          <a:prstGeom prst="rect">
            <a:avLst/>
          </a:prstGeom>
        </p:spPr>
      </p:pic>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838200"/>
          </a:xfrm>
          <a:noFill/>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Let’s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see some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pictures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1" name="Content Placeholder 10" descr="download (1).jpg"/>
          <p:cNvPicPr>
            <a:picLocks noGrp="1" noChangeAspect="1"/>
          </p:cNvPicPr>
          <p:nvPr>
            <p:ph idx="1"/>
          </p:nvPr>
        </p:nvPicPr>
        <p:blipFill>
          <a:blip r:embed="rId2"/>
          <a:stretch>
            <a:fillRect/>
          </a:stretch>
        </p:blipFill>
        <p:spPr>
          <a:xfrm>
            <a:off x="762000" y="1600200"/>
            <a:ext cx="2514600" cy="251460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download (2).jpg"/>
          <p:cNvPicPr>
            <a:picLocks noChangeAspect="1"/>
          </p:cNvPicPr>
          <p:nvPr/>
        </p:nvPicPr>
        <p:blipFill>
          <a:blip r:embed="rId3"/>
          <a:stretch>
            <a:fillRect/>
          </a:stretch>
        </p:blipFill>
        <p:spPr>
          <a:xfrm>
            <a:off x="5562600" y="1543664"/>
            <a:ext cx="2667000" cy="2494936"/>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download (4).jpg"/>
          <p:cNvPicPr>
            <a:picLocks noChangeAspect="1"/>
          </p:cNvPicPr>
          <p:nvPr/>
        </p:nvPicPr>
        <p:blipFill>
          <a:blip r:embed="rId4"/>
          <a:stretch>
            <a:fillRect/>
          </a:stretch>
        </p:blipFill>
        <p:spPr>
          <a:xfrm>
            <a:off x="685800" y="4343400"/>
            <a:ext cx="2590800" cy="2362200"/>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download (5).jpg"/>
          <p:cNvPicPr>
            <a:picLocks noChangeAspect="1"/>
          </p:cNvPicPr>
          <p:nvPr/>
        </p:nvPicPr>
        <p:blipFill>
          <a:blip r:embed="rId5"/>
          <a:stretch>
            <a:fillRect/>
          </a:stretch>
        </p:blipFill>
        <p:spPr>
          <a:xfrm>
            <a:off x="5562600" y="4267200"/>
            <a:ext cx="2743200" cy="25334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4)">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style.rotation</p:attrName>
                                        </p:attrNameLst>
                                      </p:cBhvr>
                                      <p:tavLst>
                                        <p:tav tm="0">
                                          <p:val>
                                            <p:fltVal val="720"/>
                                          </p:val>
                                        </p:tav>
                                        <p:tav tm="100000">
                                          <p:val>
                                            <p:fltVal val="0"/>
                                          </p:val>
                                        </p:tav>
                                      </p:tavLst>
                                    </p:anim>
                                    <p:anim calcmode="lin" valueType="num">
                                      <p:cBhvr>
                                        <p:cTn id="34" dur="2000" fill="hold"/>
                                        <p:tgtEl>
                                          <p:spTgt spid="14"/>
                                        </p:tgtEl>
                                        <p:attrNameLst>
                                          <p:attrName>ppt_h</p:attrName>
                                        </p:attrNameLst>
                                      </p:cBhvr>
                                      <p:tavLst>
                                        <p:tav tm="0">
                                          <p:val>
                                            <p:fltVal val="0"/>
                                          </p:val>
                                        </p:tav>
                                        <p:tav tm="100000">
                                          <p:val>
                                            <p:strVal val="#ppt_h"/>
                                          </p:val>
                                        </p:tav>
                                      </p:tavLst>
                                    </p:anim>
                                    <p:anim calcmode="lin" valueType="num">
                                      <p:cBhvr>
                                        <p:cTn id="35"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990600"/>
          </a:xfrm>
          <a:solidFill>
            <a:srgbClr val="FFC000"/>
          </a:solidFill>
        </p:spPr>
        <p:txBody>
          <a:bodyPr anchor="ctr">
            <a:normAutofit/>
          </a:bodyPr>
          <a:lstStyle/>
          <a:p>
            <a:r>
              <a:rPr lang="en-US" sz="6000" b="1" dirty="0" smtClean="0">
                <a:latin typeface="Times New Roman" pitchFamily="18" charset="0"/>
                <a:cs typeface="Times New Roman" pitchFamily="18" charset="0"/>
              </a:rPr>
              <a:t> Today’s </a:t>
            </a:r>
            <a:r>
              <a:rPr lang="en-US" sz="6000" b="1" dirty="0" smtClean="0">
                <a:latin typeface="Times New Roman" pitchFamily="18" charset="0"/>
                <a:cs typeface="Times New Roman" pitchFamily="18" charset="0"/>
              </a:rPr>
              <a:t>Lesson</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9144000" cy="4953000"/>
          </a:xfrm>
          <a:solidFill>
            <a:schemeClr val="accent4">
              <a:lumMod val="40000"/>
              <a:lumOff val="60000"/>
            </a:schemeClr>
          </a:solidFill>
        </p:spPr>
        <p:txBody>
          <a:bodyPr/>
          <a:lstStyle/>
          <a:p>
            <a:pPr>
              <a:buNone/>
            </a:pPr>
            <a:r>
              <a:rPr lang="en-US" sz="4400" b="1" dirty="0" smtClean="0">
                <a:solidFill>
                  <a:srgbClr val="002060"/>
                </a:solidFill>
                <a:latin typeface="Times New Roman" pitchFamily="18" charset="0"/>
                <a:cs typeface="Times New Roman" pitchFamily="18" charset="0"/>
              </a:rPr>
              <a:t>Subject: English 1</a:t>
            </a:r>
            <a:r>
              <a:rPr lang="en-US" sz="4400" b="1" baseline="30000" dirty="0" smtClean="0">
                <a:solidFill>
                  <a:srgbClr val="002060"/>
                </a:solidFill>
                <a:latin typeface="Times New Roman" pitchFamily="18" charset="0"/>
                <a:cs typeface="Times New Roman" pitchFamily="18" charset="0"/>
              </a:rPr>
              <a:t>st</a:t>
            </a:r>
            <a:r>
              <a:rPr lang="en-US" sz="4400" b="1" dirty="0" smtClean="0">
                <a:solidFill>
                  <a:srgbClr val="002060"/>
                </a:solidFill>
                <a:latin typeface="Times New Roman" pitchFamily="18" charset="0"/>
                <a:cs typeface="Times New Roman" pitchFamily="18" charset="0"/>
              </a:rPr>
              <a:t> paper</a:t>
            </a:r>
          </a:p>
          <a:p>
            <a:pPr>
              <a:buNone/>
            </a:pPr>
            <a:r>
              <a:rPr lang="en-US" sz="4400" b="1" dirty="0" smtClean="0">
                <a:solidFill>
                  <a:srgbClr val="002060"/>
                </a:solidFill>
                <a:latin typeface="Times New Roman" pitchFamily="18" charset="0"/>
                <a:cs typeface="Times New Roman" pitchFamily="18" charset="0"/>
              </a:rPr>
              <a:t>Unit: One</a:t>
            </a:r>
          </a:p>
          <a:p>
            <a:pPr>
              <a:buNone/>
            </a:pPr>
            <a:r>
              <a:rPr lang="en-US" sz="4400" b="1" dirty="0" smtClean="0">
                <a:solidFill>
                  <a:srgbClr val="002060"/>
                </a:solidFill>
                <a:latin typeface="Times New Roman" pitchFamily="18" charset="0"/>
                <a:cs typeface="Times New Roman" pitchFamily="18" charset="0"/>
              </a:rPr>
              <a:t>Lesson: 2</a:t>
            </a:r>
          </a:p>
          <a:p>
            <a:pPr>
              <a:buNone/>
            </a:pPr>
            <a:endParaRPr lang="en-US" dirty="0"/>
          </a:p>
        </p:txBody>
      </p:sp>
      <p:sp>
        <p:nvSpPr>
          <p:cNvPr id="4" name="Rectangle 3"/>
          <p:cNvSpPr/>
          <p:nvPr/>
        </p:nvSpPr>
        <p:spPr>
          <a:xfrm>
            <a:off x="3505200" y="4648200"/>
            <a:ext cx="5562600" cy="2133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Introduction:</a:t>
            </a:r>
          </a:p>
          <a:p>
            <a:pPr algn="ctr"/>
            <a:r>
              <a:rPr lang="en-US" sz="1600" b="1" dirty="0" smtClean="0">
                <a:solidFill>
                  <a:schemeClr val="tx1"/>
                </a:solidFill>
              </a:rPr>
              <a:t>Md. Jewel </a:t>
            </a:r>
            <a:r>
              <a:rPr lang="en-US" sz="1600" b="1" dirty="0" err="1" smtClean="0">
                <a:solidFill>
                  <a:schemeClr val="tx1"/>
                </a:solidFill>
              </a:rPr>
              <a:t>Hossain</a:t>
            </a:r>
            <a:endParaRPr lang="en-US" sz="1600" b="1" dirty="0" smtClean="0">
              <a:solidFill>
                <a:schemeClr val="tx1"/>
              </a:solidFill>
            </a:endParaRPr>
          </a:p>
          <a:p>
            <a:pPr algn="ctr"/>
            <a:r>
              <a:rPr lang="en-US" sz="1600" b="1" dirty="0" smtClean="0">
                <a:solidFill>
                  <a:schemeClr val="tx1"/>
                </a:solidFill>
              </a:rPr>
              <a:t>Assistant Teacher (Language)</a:t>
            </a:r>
          </a:p>
          <a:p>
            <a:pPr algn="ctr"/>
            <a:r>
              <a:rPr lang="en-US" sz="1600" b="1" dirty="0" err="1" smtClean="0">
                <a:solidFill>
                  <a:schemeClr val="tx1"/>
                </a:solidFill>
              </a:rPr>
              <a:t>Ramchandrapur</a:t>
            </a:r>
            <a:r>
              <a:rPr lang="en-US" sz="1600" b="1" dirty="0" smtClean="0">
                <a:solidFill>
                  <a:schemeClr val="tx1"/>
                </a:solidFill>
              </a:rPr>
              <a:t> </a:t>
            </a:r>
            <a:r>
              <a:rPr lang="en-US" sz="1600" b="1" dirty="0" err="1" smtClean="0">
                <a:solidFill>
                  <a:schemeClr val="tx1"/>
                </a:solidFill>
              </a:rPr>
              <a:t>Bahrul</a:t>
            </a:r>
            <a:r>
              <a:rPr lang="en-US" sz="1600" b="1" dirty="0" smtClean="0">
                <a:solidFill>
                  <a:schemeClr val="tx1"/>
                </a:solidFill>
              </a:rPr>
              <a:t> </a:t>
            </a:r>
            <a:r>
              <a:rPr lang="en-US" sz="1600" b="1" dirty="0" err="1" smtClean="0">
                <a:solidFill>
                  <a:schemeClr val="tx1"/>
                </a:solidFill>
              </a:rPr>
              <a:t>Ulum</a:t>
            </a:r>
            <a:r>
              <a:rPr lang="en-US" sz="1600" b="1" dirty="0" smtClean="0">
                <a:solidFill>
                  <a:schemeClr val="tx1"/>
                </a:solidFill>
              </a:rPr>
              <a:t> </a:t>
            </a:r>
            <a:r>
              <a:rPr lang="en-US" sz="1600" b="1" dirty="0" err="1" smtClean="0">
                <a:solidFill>
                  <a:schemeClr val="tx1"/>
                </a:solidFill>
              </a:rPr>
              <a:t>Islamia</a:t>
            </a:r>
            <a:r>
              <a:rPr lang="en-US" sz="1600" b="1" dirty="0" smtClean="0">
                <a:solidFill>
                  <a:schemeClr val="tx1"/>
                </a:solidFill>
              </a:rPr>
              <a:t> </a:t>
            </a:r>
            <a:r>
              <a:rPr lang="en-US" sz="1600" b="1" dirty="0" err="1" smtClean="0">
                <a:solidFill>
                  <a:schemeClr val="tx1"/>
                </a:solidFill>
              </a:rPr>
              <a:t>Alim</a:t>
            </a:r>
            <a:r>
              <a:rPr lang="en-US" sz="1600" b="1" dirty="0" smtClean="0">
                <a:solidFill>
                  <a:schemeClr val="tx1"/>
                </a:solidFill>
              </a:rPr>
              <a:t> </a:t>
            </a:r>
            <a:r>
              <a:rPr lang="en-US" sz="1600" b="1" dirty="0" err="1" smtClean="0">
                <a:solidFill>
                  <a:schemeClr val="tx1"/>
                </a:solidFill>
              </a:rPr>
              <a:t>Madrasah</a:t>
            </a:r>
            <a:endParaRPr lang="en-US" sz="1600" b="1" dirty="0" smtClean="0">
              <a:solidFill>
                <a:schemeClr val="tx1"/>
              </a:solidFill>
            </a:endParaRPr>
          </a:p>
          <a:p>
            <a:pPr algn="ctr"/>
            <a:r>
              <a:rPr lang="en-US" sz="1400" b="1" dirty="0" err="1" smtClean="0">
                <a:solidFill>
                  <a:schemeClr val="tx1"/>
                </a:solidFill>
              </a:rPr>
              <a:t>Mohadebpur</a:t>
            </a:r>
            <a:r>
              <a:rPr lang="en-US" sz="1400" b="1" dirty="0" smtClean="0">
                <a:solidFill>
                  <a:schemeClr val="tx1"/>
                </a:solidFill>
              </a:rPr>
              <a:t>, </a:t>
            </a:r>
            <a:r>
              <a:rPr lang="en-US" sz="1400" b="1" dirty="0" err="1" smtClean="0">
                <a:solidFill>
                  <a:schemeClr val="tx1"/>
                </a:solidFill>
              </a:rPr>
              <a:t>Naogaon</a:t>
            </a:r>
            <a:endParaRPr lang="en-US" sz="1400" b="1"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fltVal val="0"/>
                                          </p:val>
                                        </p:tav>
                                        <p:tav tm="100000">
                                          <p:val>
                                            <p:strVal val="#ppt_h"/>
                                          </p:val>
                                        </p:tav>
                                      </p:tavLst>
                                    </p:anim>
                                    <p:anim calcmode="lin" valueType="num">
                                      <p:cBhvr>
                                        <p:cTn id="19" dur="1000" fill="hold"/>
                                        <p:tgtEl>
                                          <p:spTgt spid="3">
                                            <p:bg/>
                                          </p:spTgt>
                                        </p:tgtEl>
                                        <p:attrNameLst>
                                          <p:attrName>style.rotation</p:attrName>
                                        </p:attrNameLst>
                                      </p:cBhvr>
                                      <p:tavLst>
                                        <p:tav tm="0">
                                          <p:val>
                                            <p:fltVal val="90"/>
                                          </p:val>
                                        </p:tav>
                                        <p:tav tm="100000">
                                          <p:val>
                                            <p:fltVal val="0"/>
                                          </p:val>
                                        </p:tav>
                                      </p:tavLst>
                                    </p:anim>
                                    <p:animEffect transition="in" filter="fade">
                                      <p:cBhvr>
                                        <p:cTn id="20" dur="1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1"/>
                                          </p:val>
                                        </p:tav>
                                        <p:tav tm="100000">
                                          <p:val>
                                            <p:strVal val="#ppt_x"/>
                                          </p:val>
                                        </p:tav>
                                      </p:tavLst>
                                    </p:anim>
                                    <p:anim calcmode="lin" valueType="num">
                                      <p:cBhvr>
                                        <p:cTn id="5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10600" cy="1143000"/>
          </a:xfrm>
        </p:spPr>
        <p:txBody>
          <a:bodyPr anchor="ct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Learning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Outcomes: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ontent Placeholder 2"/>
          <p:cNvSpPr>
            <a:spLocks noGrp="1"/>
          </p:cNvSpPr>
          <p:nvPr>
            <p:ph idx="1"/>
          </p:nvPr>
        </p:nvSpPr>
        <p:spPr>
          <a:xfrm>
            <a:off x="0" y="1935480"/>
            <a:ext cx="9144000" cy="492252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3600" b="1" dirty="0" smtClean="0">
                <a:latin typeface="Times New Roman" pitchFamily="18" charset="0"/>
                <a:cs typeface="Times New Roman" pitchFamily="18" charset="0"/>
              </a:rPr>
              <a:t>Students will be able to-</a:t>
            </a:r>
          </a:p>
          <a:p>
            <a:pPr>
              <a:buFont typeface="Wingdings" pitchFamily="2" charset="2"/>
              <a:buChar char="v"/>
            </a:pPr>
            <a:r>
              <a:rPr lang="en-US" sz="4000" dirty="0" smtClean="0">
                <a:latin typeface="Times New Roman" pitchFamily="18" charset="0"/>
                <a:cs typeface="Times New Roman" pitchFamily="18" charset="0"/>
              </a:rPr>
              <a:t>know about </a:t>
            </a:r>
            <a:r>
              <a:rPr lang="en-US" sz="4000" dirty="0" err="1" smtClean="0">
                <a:latin typeface="Times New Roman" pitchFamily="18" charset="0"/>
                <a:cs typeface="Times New Roman" pitchFamily="18" charset="0"/>
              </a:rPr>
              <a:t>Nakshi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Kantha</a:t>
            </a:r>
            <a:endParaRPr lang="en-US" sz="4000" dirty="0" smtClean="0">
              <a:latin typeface="Times New Roman" pitchFamily="18" charset="0"/>
              <a:cs typeface="Times New Roman" pitchFamily="18" charset="0"/>
            </a:endParaRPr>
          </a:p>
          <a:p>
            <a:pPr>
              <a:buFont typeface="Wingdings" pitchFamily="2" charset="2"/>
              <a:buChar char="v"/>
            </a:pPr>
            <a:r>
              <a:rPr lang="en-US" sz="4000" dirty="0" smtClean="0">
                <a:latin typeface="Times New Roman" pitchFamily="18" charset="0"/>
                <a:cs typeface="Times New Roman" pitchFamily="18" charset="0"/>
              </a:rPr>
              <a:t>know the history of </a:t>
            </a:r>
            <a:r>
              <a:rPr lang="en-US" sz="4000" dirty="0" err="1" smtClean="0">
                <a:latin typeface="Times New Roman" pitchFamily="18" charset="0"/>
                <a:cs typeface="Times New Roman" pitchFamily="18" charset="0"/>
              </a:rPr>
              <a:t>Nakshi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Kantha</a:t>
            </a:r>
            <a:endParaRPr lang="en-US" sz="4000" dirty="0" smtClean="0">
              <a:latin typeface="Times New Roman" pitchFamily="18" charset="0"/>
              <a:cs typeface="Times New Roman" pitchFamily="18" charset="0"/>
            </a:endParaRPr>
          </a:p>
          <a:p>
            <a:pPr>
              <a:buFont typeface="Wingdings" pitchFamily="2" charset="2"/>
              <a:buChar char="v"/>
            </a:pPr>
            <a:r>
              <a:rPr lang="en-US" sz="4000" dirty="0" smtClean="0">
                <a:latin typeface="Times New Roman" pitchFamily="18" charset="0"/>
                <a:cs typeface="Times New Roman" pitchFamily="18" charset="0"/>
              </a:rPr>
              <a:t>know new </a:t>
            </a:r>
            <a:r>
              <a:rPr lang="en-US" sz="4000" dirty="0" smtClean="0">
                <a:latin typeface="Times New Roman" pitchFamily="18" charset="0"/>
                <a:cs typeface="Times New Roman" pitchFamily="18" charset="0"/>
              </a:rPr>
              <a:t>words</a:t>
            </a:r>
            <a:endParaRPr lang="en-US" sz="4000" dirty="0" smtClean="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fltVal val="0"/>
                                          </p:val>
                                        </p:tav>
                                        <p:tav tm="100000">
                                          <p:val>
                                            <p:strVal val="#ppt_h"/>
                                          </p:val>
                                        </p:tav>
                                      </p:tavLst>
                                    </p:anim>
                                    <p:anim calcmode="lin" valueType="num">
                                      <p:cBhvr>
                                        <p:cTn id="19" dur="1000" fill="hold"/>
                                        <p:tgtEl>
                                          <p:spTgt spid="3">
                                            <p:bg/>
                                          </p:spTgt>
                                        </p:tgtEl>
                                        <p:attrNameLst>
                                          <p:attrName>style.rotation</p:attrName>
                                        </p:attrNameLst>
                                      </p:cBhvr>
                                      <p:tavLst>
                                        <p:tav tm="0">
                                          <p:val>
                                            <p:fltVal val="90"/>
                                          </p:val>
                                        </p:tav>
                                        <p:tav tm="100000">
                                          <p:val>
                                            <p:fltVal val="0"/>
                                          </p:val>
                                        </p:tav>
                                      </p:tavLst>
                                    </p:anim>
                                    <p:animEffect transition="in" filter="fade">
                                      <p:cBhvr>
                                        <p:cTn id="20" dur="1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5">
              <a:lumMod val="40000"/>
              <a:lumOff val="60000"/>
            </a:schemeClr>
          </a:solidFill>
        </p:spPr>
        <p:txBody>
          <a:bodyPr>
            <a:normAutofit/>
          </a:bodyPr>
          <a:lstStyle/>
          <a:p>
            <a:r>
              <a:rPr lang="en-US" sz="6600" dirty="0" smtClean="0">
                <a:solidFill>
                  <a:schemeClr val="accent4">
                    <a:lumMod val="50000"/>
                  </a:schemeClr>
                </a:solidFill>
                <a:latin typeface="Times New Roman" pitchFamily="18" charset="0"/>
                <a:cs typeface="Times New Roman" pitchFamily="18" charset="0"/>
              </a:rPr>
              <a:t>Read the text loudly</a:t>
            </a:r>
            <a:endParaRPr lang="en-US" sz="6600" dirty="0">
              <a:solidFill>
                <a:schemeClr val="accent4">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a:solidFill>
            <a:schemeClr val="accent6">
              <a:lumMod val="40000"/>
              <a:lumOff val="60000"/>
            </a:schemeClr>
          </a:solidFill>
        </p:spPr>
        <p:txBody>
          <a:bodyPr>
            <a:normAutofit lnSpcReduction="10000"/>
          </a:bodyPr>
          <a:lstStyle/>
          <a:p>
            <a:pPr algn="just">
              <a:buNone/>
            </a:pPr>
            <a:r>
              <a:rPr lang="en-US" i="1" dirty="0" smtClean="0">
                <a:solidFill>
                  <a:srgbClr val="002060"/>
                </a:solidFill>
              </a:rPr>
              <a:t>     </a:t>
            </a:r>
            <a:r>
              <a:rPr lang="en-US" i="1" dirty="0" err="1" smtClean="0">
                <a:solidFill>
                  <a:srgbClr val="002060"/>
                </a:solidFill>
              </a:rPr>
              <a:t>Nakshi</a:t>
            </a:r>
            <a:r>
              <a:rPr lang="en-US" i="1" dirty="0" smtClean="0">
                <a:solidFill>
                  <a:srgbClr val="002060"/>
                </a:solidFill>
              </a:rPr>
              <a:t> </a:t>
            </a:r>
            <a:r>
              <a:rPr lang="en-US" i="1" dirty="0" err="1" smtClean="0">
                <a:solidFill>
                  <a:srgbClr val="002060"/>
                </a:solidFill>
              </a:rPr>
              <a:t>Kantha</a:t>
            </a:r>
            <a:r>
              <a:rPr lang="en-US" i="1" dirty="0" smtClean="0">
                <a:solidFill>
                  <a:srgbClr val="002060"/>
                </a:solidFill>
              </a:rPr>
              <a:t> </a:t>
            </a:r>
            <a:r>
              <a:rPr lang="en-US" dirty="0" smtClean="0">
                <a:solidFill>
                  <a:srgbClr val="002060"/>
                </a:solidFill>
              </a:rPr>
              <a:t>is a kind of embroidered quilt. The name was taken from a Bengali word `</a:t>
            </a:r>
            <a:r>
              <a:rPr lang="en-US" i="1" dirty="0" err="1" smtClean="0">
                <a:solidFill>
                  <a:srgbClr val="002060"/>
                </a:solidFill>
              </a:rPr>
              <a:t>naksha</a:t>
            </a:r>
            <a:r>
              <a:rPr lang="en-US" i="1" dirty="0" smtClean="0">
                <a:solidFill>
                  <a:srgbClr val="002060"/>
                </a:solidFill>
              </a:rPr>
              <a:t>’ </a:t>
            </a:r>
            <a:r>
              <a:rPr lang="en-US" dirty="0" smtClean="0">
                <a:solidFill>
                  <a:srgbClr val="002060"/>
                </a:solidFill>
              </a:rPr>
              <a:t>which means artistic pattern. It is a kind of traditional craft and said to be indigenous to Bangladesh and West Bengal in India. The art has been practiced in rural Bengal for centuries. The </a:t>
            </a:r>
            <a:r>
              <a:rPr lang="en-US" dirty="0" smtClean="0">
                <a:solidFill>
                  <a:srgbClr val="002060"/>
                </a:solidFill>
              </a:rPr>
              <a:t>name </a:t>
            </a:r>
            <a:r>
              <a:rPr lang="en-US" i="1" dirty="0" err="1" smtClean="0">
                <a:solidFill>
                  <a:srgbClr val="002060"/>
                </a:solidFill>
                <a:latin typeface="Times New Roman" pitchFamily="18" charset="0"/>
                <a:cs typeface="Times New Roman" pitchFamily="18" charset="0"/>
              </a:rPr>
              <a:t>Nakshi</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Kantha</a:t>
            </a:r>
            <a:r>
              <a:rPr lang="en-US" i="1"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become popu</a:t>
            </a:r>
            <a:r>
              <a:rPr lang="en-US" dirty="0" smtClean="0">
                <a:solidFill>
                  <a:srgbClr val="002060"/>
                </a:solidFill>
                <a:latin typeface="Times New Roman" pitchFamily="18" charset="0"/>
                <a:cs typeface="Times New Roman" pitchFamily="18" charset="0"/>
              </a:rPr>
              <a:t>lar after the poet </a:t>
            </a:r>
            <a:r>
              <a:rPr lang="en-US" dirty="0" err="1" smtClean="0">
                <a:solidFill>
                  <a:srgbClr val="002060"/>
                </a:solidFill>
                <a:latin typeface="Times New Roman" pitchFamily="18" charset="0"/>
                <a:cs typeface="Times New Roman" pitchFamily="18" charset="0"/>
              </a:rPr>
              <a:t>Jasim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Uddin’s</a:t>
            </a:r>
            <a:r>
              <a:rPr lang="en-US" dirty="0" smtClean="0">
                <a:solidFill>
                  <a:srgbClr val="002060"/>
                </a:solidFill>
                <a:latin typeface="Times New Roman" pitchFamily="18" charset="0"/>
                <a:cs typeface="Times New Roman" pitchFamily="18" charset="0"/>
              </a:rPr>
              <a:t> poem</a:t>
            </a:r>
            <a:r>
              <a:rPr lang="en-US"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t>
            </a:r>
            <a:r>
              <a:rPr lang="en-US" i="1" dirty="0" err="1" smtClean="0">
                <a:solidFill>
                  <a:srgbClr val="002060"/>
                </a:solidFill>
              </a:rPr>
              <a:t>Nakshi</a:t>
            </a:r>
            <a:r>
              <a:rPr lang="en-US" i="1" dirty="0" smtClean="0">
                <a:solidFill>
                  <a:srgbClr val="002060"/>
                </a:solidFill>
              </a:rPr>
              <a:t> </a:t>
            </a:r>
            <a:r>
              <a:rPr lang="en-US" i="1" dirty="0" err="1" smtClean="0">
                <a:solidFill>
                  <a:srgbClr val="002060"/>
                </a:solidFill>
              </a:rPr>
              <a:t>Kanthar</a:t>
            </a:r>
            <a:r>
              <a:rPr lang="en-US" i="1" dirty="0" smtClean="0">
                <a:solidFill>
                  <a:srgbClr val="002060"/>
                </a:solidFill>
              </a:rPr>
              <a:t> Math’</a:t>
            </a:r>
            <a:r>
              <a:rPr lang="en-US" dirty="0" smtClean="0">
                <a:solidFill>
                  <a:srgbClr val="002060"/>
                </a:solidFill>
              </a:rPr>
              <a:t> was published in 1929.</a:t>
            </a:r>
          </a:p>
          <a:p>
            <a:pPr algn="just">
              <a:buNone/>
            </a:pPr>
            <a:r>
              <a:rPr lang="en-US" dirty="0" smtClean="0">
                <a:solidFill>
                  <a:srgbClr val="002060"/>
                </a:solidFill>
              </a:rPr>
              <a:t>    Traditional </a:t>
            </a:r>
            <a:r>
              <a:rPr lang="en-US" i="1" dirty="0" err="1" smtClean="0">
                <a:solidFill>
                  <a:srgbClr val="002060"/>
                </a:solidFill>
              </a:rPr>
              <a:t>kanthas</a:t>
            </a:r>
            <a:r>
              <a:rPr lang="en-US" i="1" dirty="0" smtClean="0">
                <a:solidFill>
                  <a:srgbClr val="002060"/>
                </a:solidFill>
              </a:rPr>
              <a:t> </a:t>
            </a:r>
            <a:r>
              <a:rPr lang="en-US" dirty="0" smtClean="0">
                <a:solidFill>
                  <a:srgbClr val="002060"/>
                </a:solidFill>
              </a:rPr>
              <a:t>are made for family use. Old or new cloth and </a:t>
            </a:r>
            <a:r>
              <a:rPr lang="en-US" dirty="0" smtClean="0">
                <a:solidFill>
                  <a:srgbClr val="002060"/>
                </a:solidFill>
              </a:rPr>
              <a:t>thread </a:t>
            </a:r>
            <a:r>
              <a:rPr lang="en-US" dirty="0" smtClean="0">
                <a:solidFill>
                  <a:srgbClr val="002060"/>
                </a:solidFill>
              </a:rPr>
              <a:t>are used to make this quilts. </a:t>
            </a:r>
            <a:r>
              <a:rPr lang="en-US" dirty="0" err="1" smtClean="0">
                <a:solidFill>
                  <a:srgbClr val="002060"/>
                </a:solidFill>
              </a:rPr>
              <a:t>Mymensingh</a:t>
            </a:r>
            <a:r>
              <a:rPr lang="en-US" dirty="0" smtClean="0">
                <a:solidFill>
                  <a:srgbClr val="002060"/>
                </a:solidFill>
              </a:rPr>
              <a:t>, </a:t>
            </a:r>
            <a:r>
              <a:rPr lang="en-US" dirty="0" err="1" smtClean="0">
                <a:solidFill>
                  <a:srgbClr val="002060"/>
                </a:solidFill>
              </a:rPr>
              <a:t>Jamalpur</a:t>
            </a:r>
            <a:r>
              <a:rPr lang="en-US" dirty="0" smtClean="0">
                <a:solidFill>
                  <a:srgbClr val="002060"/>
                </a:solidFill>
              </a:rPr>
              <a:t>, </a:t>
            </a:r>
            <a:r>
              <a:rPr lang="en-US" dirty="0" err="1" smtClean="0">
                <a:solidFill>
                  <a:srgbClr val="002060"/>
                </a:solidFill>
              </a:rPr>
              <a:t>Ranshahi</a:t>
            </a:r>
            <a:r>
              <a:rPr lang="en-US" dirty="0" smtClean="0">
                <a:solidFill>
                  <a:srgbClr val="002060"/>
                </a:solidFill>
              </a:rPr>
              <a:t>, </a:t>
            </a:r>
            <a:r>
              <a:rPr lang="en-US" dirty="0" err="1" smtClean="0">
                <a:solidFill>
                  <a:srgbClr val="002060"/>
                </a:solidFill>
              </a:rPr>
              <a:t>Faridpur</a:t>
            </a:r>
            <a:r>
              <a:rPr lang="en-US" dirty="0" smtClean="0">
                <a:solidFill>
                  <a:srgbClr val="002060"/>
                </a:solidFill>
              </a:rPr>
              <a:t>, </a:t>
            </a:r>
            <a:r>
              <a:rPr lang="en-US" dirty="0" err="1" smtClean="0">
                <a:solidFill>
                  <a:srgbClr val="002060"/>
                </a:solidFill>
              </a:rPr>
              <a:t>Bogra</a:t>
            </a:r>
            <a:r>
              <a:rPr lang="en-US" dirty="0" smtClean="0">
                <a:solidFill>
                  <a:srgbClr val="002060"/>
                </a:solidFill>
              </a:rPr>
              <a:t> and </a:t>
            </a:r>
            <a:r>
              <a:rPr lang="en-US" dirty="0" err="1" smtClean="0">
                <a:solidFill>
                  <a:srgbClr val="002060"/>
                </a:solidFill>
              </a:rPr>
              <a:t>Jessore</a:t>
            </a:r>
            <a:r>
              <a:rPr lang="en-US" dirty="0" smtClean="0">
                <a:solidFill>
                  <a:srgbClr val="002060"/>
                </a:solidFill>
              </a:rPr>
              <a:t> are most famous for this craft. Now it is produced commercially. You can find them in many expensive handicraft shops in cities. The quilts are now in great demand because of the </a:t>
            </a:r>
            <a:r>
              <a:rPr lang="en-US" dirty="0" err="1" smtClean="0">
                <a:solidFill>
                  <a:srgbClr val="002060"/>
                </a:solidFill>
              </a:rPr>
              <a:t>colourful</a:t>
            </a:r>
            <a:r>
              <a:rPr lang="en-US" dirty="0" smtClean="0">
                <a:solidFill>
                  <a:srgbClr val="002060"/>
                </a:solidFill>
              </a:rPr>
              <a:t> patterns and designs embroidered on them.</a:t>
            </a:r>
          </a:p>
          <a:p>
            <a:pPr>
              <a:buNone/>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b="1" dirty="0" smtClean="0">
                <a:latin typeface="Times New Roman" pitchFamily="18" charset="0"/>
                <a:cs typeface="Times New Roman" pitchFamily="18" charset="0"/>
              </a:rPr>
              <a:t>Some New Words</a:t>
            </a:r>
            <a:endParaRPr lang="en-US" sz="5400" b="1"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304800" y="1905002"/>
          <a:ext cx="8458200" cy="4495798"/>
        </p:xfrm>
        <a:graphic>
          <a:graphicData uri="http://schemas.openxmlformats.org/drawingml/2006/table">
            <a:tbl>
              <a:tblPr firstRow="1" bandRow="1">
                <a:tableStyleId>{0505E3EF-67EA-436B-97B2-0124C06EBD24}</a:tableStyleId>
              </a:tblPr>
              <a:tblGrid>
                <a:gridCol w="2133600"/>
                <a:gridCol w="6324600"/>
              </a:tblGrid>
              <a:tr h="946180">
                <a:tc>
                  <a:txBody>
                    <a:bodyPr/>
                    <a:lstStyle/>
                    <a:p>
                      <a:pPr algn="just">
                        <a:buNone/>
                      </a:pPr>
                      <a:r>
                        <a:rPr lang="en-US" sz="2400" b="1" dirty="0" smtClean="0"/>
                        <a:t>Embroidered</a:t>
                      </a:r>
                    </a:p>
                    <a:p>
                      <a:pPr algn="just"/>
                      <a:endParaRPr lang="en-US" sz="1800" b="1" dirty="0"/>
                    </a:p>
                  </a:txBody>
                  <a:tcPr anchor="ctr"/>
                </a:tc>
                <a:tc>
                  <a:txBody>
                    <a:bodyPr/>
                    <a:lstStyle/>
                    <a:p>
                      <a:pPr algn="just"/>
                      <a:r>
                        <a:rPr lang="en-US" sz="2400" b="1" dirty="0" smtClean="0">
                          <a:latin typeface="Times New Roman" pitchFamily="18" charset="0"/>
                          <a:cs typeface="Times New Roman" pitchFamily="18" charset="0"/>
                        </a:rPr>
                        <a:t>Decorated (cloth) by sewing pattern on it with  thread.</a:t>
                      </a:r>
                      <a:endParaRPr lang="en-US" sz="2400" b="1" dirty="0">
                        <a:latin typeface="Times New Roman" pitchFamily="18" charset="0"/>
                        <a:cs typeface="Times New Roman" pitchFamily="18" charset="0"/>
                      </a:endParaRPr>
                    </a:p>
                  </a:txBody>
                  <a:tcPr anchor="ctr"/>
                </a:tc>
              </a:tr>
              <a:tr h="928979">
                <a:tc>
                  <a:txBody>
                    <a:bodyPr/>
                    <a:lstStyle/>
                    <a:p>
                      <a:pPr algn="just">
                        <a:buNone/>
                      </a:pPr>
                      <a:r>
                        <a:rPr lang="en-US" sz="2400" b="1" dirty="0" smtClean="0"/>
                        <a:t>Artistic</a:t>
                      </a:r>
                    </a:p>
                    <a:p>
                      <a:pPr algn="just"/>
                      <a:endParaRPr lang="en-US" sz="2400" b="1" dirty="0"/>
                    </a:p>
                  </a:txBody>
                  <a:tcPr anchor="ctr"/>
                </a:tc>
                <a:tc>
                  <a:txBody>
                    <a:bodyPr/>
                    <a:lstStyle/>
                    <a:p>
                      <a:pPr algn="just"/>
                      <a:r>
                        <a:rPr lang="en-US" sz="2400" b="1" dirty="0" smtClean="0">
                          <a:latin typeface="Times New Roman" pitchFamily="18" charset="0"/>
                          <a:cs typeface="Times New Roman" pitchFamily="18" charset="0"/>
                        </a:rPr>
                        <a:t>Having natural creative skill.</a:t>
                      </a:r>
                      <a:endParaRPr lang="en-US" sz="2400" b="1" dirty="0">
                        <a:latin typeface="Times New Roman" pitchFamily="18" charset="0"/>
                        <a:cs typeface="Times New Roman" pitchFamily="18" charset="0"/>
                      </a:endParaRPr>
                    </a:p>
                  </a:txBody>
                  <a:tcPr anchor="ctr"/>
                </a:tc>
              </a:tr>
              <a:tr h="928979">
                <a:tc>
                  <a:txBody>
                    <a:bodyPr/>
                    <a:lstStyle/>
                    <a:p>
                      <a:pPr algn="just">
                        <a:buNone/>
                      </a:pPr>
                      <a:r>
                        <a:rPr lang="en-US" sz="2400" b="1" dirty="0" smtClean="0"/>
                        <a:t>Indigenous</a:t>
                      </a:r>
                    </a:p>
                    <a:p>
                      <a:pPr algn="just"/>
                      <a:endParaRPr lang="en-US" sz="2400" b="1" dirty="0"/>
                    </a:p>
                  </a:txBody>
                  <a:tcPr anchor="ctr"/>
                </a:tc>
                <a:tc>
                  <a:txBody>
                    <a:bodyPr/>
                    <a:lstStyle/>
                    <a:p>
                      <a:pPr algn="just"/>
                      <a:r>
                        <a:rPr lang="en-US" sz="2400" b="1" dirty="0" smtClean="0">
                          <a:latin typeface="Times New Roman" pitchFamily="18" charset="0"/>
                          <a:cs typeface="Times New Roman" pitchFamily="18" charset="0"/>
                        </a:rPr>
                        <a:t>Originating naturally in a particular place.</a:t>
                      </a:r>
                      <a:endParaRPr lang="en-US" sz="2400" b="1" dirty="0">
                        <a:latin typeface="Times New Roman" pitchFamily="18" charset="0"/>
                        <a:cs typeface="Times New Roman" pitchFamily="18" charset="0"/>
                      </a:endParaRPr>
                    </a:p>
                  </a:txBody>
                  <a:tcPr anchor="ctr"/>
                </a:tc>
              </a:tr>
              <a:tr h="845830">
                <a:tc>
                  <a:txBody>
                    <a:bodyPr/>
                    <a:lstStyle/>
                    <a:p>
                      <a:pPr algn="just">
                        <a:buNone/>
                      </a:pPr>
                      <a:r>
                        <a:rPr lang="en-US" sz="2400" b="1" dirty="0" smtClean="0"/>
                        <a:t>Handicraft</a:t>
                      </a:r>
                      <a:endParaRPr lang="en-US" sz="2400" b="1" dirty="0" smtClean="0">
                        <a:solidFill>
                          <a:srgbClr val="002060"/>
                        </a:solidFill>
                      </a:endParaRPr>
                    </a:p>
                  </a:txBody>
                  <a:tcPr anchor="ctr"/>
                </a:tc>
                <a:tc>
                  <a:txBody>
                    <a:bodyPr/>
                    <a:lstStyle/>
                    <a:p>
                      <a:pPr algn="just"/>
                      <a:r>
                        <a:rPr lang="en-US" sz="2400" b="1" dirty="0" smtClean="0">
                          <a:latin typeface="Times New Roman" pitchFamily="18" charset="0"/>
                          <a:cs typeface="Times New Roman" pitchFamily="18" charset="0"/>
                        </a:rPr>
                        <a:t>Something made</a:t>
                      </a:r>
                      <a:r>
                        <a:rPr lang="en-US" sz="2400" b="1" baseline="0" dirty="0" smtClean="0">
                          <a:latin typeface="Times New Roman" pitchFamily="18" charset="0"/>
                          <a:cs typeface="Times New Roman" pitchFamily="18" charset="0"/>
                        </a:rPr>
                        <a:t> by hand.</a:t>
                      </a:r>
                      <a:endParaRPr lang="en-US" sz="2400" b="1" dirty="0">
                        <a:latin typeface="Times New Roman" pitchFamily="18" charset="0"/>
                        <a:cs typeface="Times New Roman" pitchFamily="18" charset="0"/>
                      </a:endParaRPr>
                    </a:p>
                  </a:txBody>
                  <a:tcPr anchor="ctr"/>
                </a:tc>
              </a:tr>
              <a:tr h="8458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Pattern</a:t>
                      </a:r>
                    </a:p>
                  </a:txBody>
                  <a:tcPr anchor="ctr"/>
                </a:tc>
                <a:tc>
                  <a:txBody>
                    <a:bodyPr/>
                    <a:lstStyle/>
                    <a:p>
                      <a:pPr algn="just"/>
                      <a:r>
                        <a:rPr lang="en-US" sz="2400" b="1" dirty="0" smtClean="0">
                          <a:latin typeface="Times New Roman" pitchFamily="18" charset="0"/>
                          <a:cs typeface="Times New Roman" pitchFamily="18" charset="0"/>
                        </a:rPr>
                        <a:t>An ideal</a:t>
                      </a:r>
                      <a:r>
                        <a:rPr lang="en-US" sz="2400" b="1" baseline="0" dirty="0" smtClean="0">
                          <a:latin typeface="Times New Roman" pitchFamily="18" charset="0"/>
                          <a:cs typeface="Times New Roman" pitchFamily="18" charset="0"/>
                        </a:rPr>
                        <a:t> model of something.</a:t>
                      </a:r>
                      <a:endParaRPr lang="en-US" sz="2400" b="1" dirty="0">
                        <a:latin typeface="Times New Roman" pitchFamily="18" charset="0"/>
                        <a:cs typeface="Times New Roman" pitchFamily="18" charset="0"/>
                      </a:endParaRPr>
                    </a:p>
                  </a:txBody>
                  <a:tcPr anchor="ct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Artistic Pattern </a:t>
            </a:r>
            <a:endParaRPr lang="en-US" b="1" dirty="0">
              <a:latin typeface="Times New Roman" pitchFamily="18" charset="0"/>
              <a:cs typeface="Times New Roman" pitchFamily="18" charset="0"/>
            </a:endParaRPr>
          </a:p>
        </p:txBody>
      </p:sp>
      <p:pic>
        <p:nvPicPr>
          <p:cNvPr id="4" name="Content Placeholder 3" descr="Screenshot_14.png"/>
          <p:cNvPicPr>
            <a:picLocks noGrp="1" noChangeAspect="1"/>
          </p:cNvPicPr>
          <p:nvPr>
            <p:ph idx="1"/>
          </p:nvPr>
        </p:nvPicPr>
        <p:blipFill>
          <a:blip r:embed="rId2"/>
          <a:stretch>
            <a:fillRect/>
          </a:stretch>
        </p:blipFill>
        <p:spPr>
          <a:xfrm>
            <a:off x="228600" y="2819400"/>
            <a:ext cx="3735388"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Screenshot_15.png"/>
          <p:cNvPicPr>
            <a:picLocks noChangeAspect="1"/>
          </p:cNvPicPr>
          <p:nvPr/>
        </p:nvPicPr>
        <p:blipFill>
          <a:blip r:embed="rId3"/>
          <a:stretch>
            <a:fillRect/>
          </a:stretch>
        </p:blipFill>
        <p:spPr>
          <a:xfrm>
            <a:off x="4953000" y="2819400"/>
            <a:ext cx="3775118"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839200" cy="1143000"/>
          </a:xfrm>
          <a:solidFill>
            <a:schemeClr val="accent1">
              <a:lumMod val="20000"/>
              <a:lumOff val="80000"/>
            </a:schemeClr>
          </a:solidFill>
        </p:spPr>
        <p:txBody>
          <a:bodyPr anchor="ctr">
            <a:normAutofit/>
          </a:bodyPr>
          <a:lstStyle/>
          <a:p>
            <a:r>
              <a:rPr lang="en-US" sz="4400" b="1" dirty="0" smtClean="0">
                <a:effectLst>
                  <a:outerShdw blurRad="50800" dist="38100" dir="5400000" algn="t" rotWithShape="0">
                    <a:prstClr val="black">
                      <a:alpha val="40000"/>
                    </a:prstClr>
                  </a:outerShdw>
                </a:effectLst>
                <a:latin typeface="Times New Roman" pitchFamily="18" charset="0"/>
                <a:cs typeface="Times New Roman" pitchFamily="18" charset="0"/>
              </a:rPr>
              <a:t>Technique of making </a:t>
            </a:r>
            <a:r>
              <a:rPr lang="en-US" sz="4400" b="1" dirty="0" err="1" smtClean="0">
                <a:effectLst>
                  <a:outerShdw blurRad="50800" dist="38100" dir="5400000" algn="t" rotWithShape="0">
                    <a:prstClr val="black">
                      <a:alpha val="40000"/>
                    </a:prstClr>
                  </a:outerShdw>
                </a:effectLst>
                <a:latin typeface="Times New Roman" pitchFamily="18" charset="0"/>
                <a:cs typeface="Times New Roman" pitchFamily="18" charset="0"/>
              </a:rPr>
              <a:t>Nakshi</a:t>
            </a:r>
            <a:r>
              <a:rPr lang="en-US" sz="4400" b="1" dirty="0" smtClean="0">
                <a:effectLst>
                  <a:outerShdw blurRad="50800" dist="38100" dir="5400000" algn="t" rotWithShape="0">
                    <a:prstClr val="black">
                      <a:alpha val="40000"/>
                    </a:prstClr>
                  </a:outerShdw>
                </a:effectLst>
                <a:latin typeface="Times New Roman" pitchFamily="18" charset="0"/>
                <a:cs typeface="Times New Roman" pitchFamily="18" charset="0"/>
              </a:rPr>
              <a:t> </a:t>
            </a:r>
            <a:r>
              <a:rPr lang="en-US" sz="4400" b="1" dirty="0" err="1" smtClean="0">
                <a:effectLst>
                  <a:outerShdw blurRad="50800" dist="38100" dir="5400000" algn="t" rotWithShape="0">
                    <a:prstClr val="black">
                      <a:alpha val="40000"/>
                    </a:prstClr>
                  </a:outerShdw>
                </a:effectLst>
                <a:latin typeface="Times New Roman" pitchFamily="18" charset="0"/>
                <a:cs typeface="Times New Roman" pitchFamily="18" charset="0"/>
              </a:rPr>
              <a:t>Kantha</a:t>
            </a:r>
            <a:endParaRPr lang="en-US" sz="4400" b="1" dirty="0">
              <a:effectLst>
                <a:outerShdw blurRad="50800" dist="38100" dir="5400000" algn="t" rotWithShape="0">
                  <a:prstClr val="black">
                    <a:alpha val="40000"/>
                  </a:prstClr>
                </a:outerShdw>
              </a:effectLst>
              <a:latin typeface="Times New Roman" pitchFamily="18" charset="0"/>
              <a:cs typeface="Times New Roman" pitchFamily="18" charset="0"/>
            </a:endParaRPr>
          </a:p>
        </p:txBody>
      </p:sp>
      <p:pic>
        <p:nvPicPr>
          <p:cNvPr id="4" name="Content Placeholder 3" descr="Screenshot_16.png"/>
          <p:cNvPicPr>
            <a:picLocks noGrp="1" noChangeAspect="1"/>
          </p:cNvPicPr>
          <p:nvPr>
            <p:ph idx="1"/>
          </p:nvPr>
        </p:nvPicPr>
        <p:blipFill>
          <a:blip r:embed="rId2"/>
          <a:stretch>
            <a:fillRect/>
          </a:stretch>
        </p:blipFill>
        <p:spPr>
          <a:xfrm>
            <a:off x="228600" y="2514600"/>
            <a:ext cx="3581400" cy="1828800"/>
          </a:xfrm>
        </p:spPr>
      </p:pic>
      <p:pic>
        <p:nvPicPr>
          <p:cNvPr id="5" name="Picture 4" descr="Screenshot_17.png"/>
          <p:cNvPicPr>
            <a:picLocks noChangeAspect="1"/>
          </p:cNvPicPr>
          <p:nvPr/>
        </p:nvPicPr>
        <p:blipFill>
          <a:blip r:embed="rId3"/>
          <a:stretch>
            <a:fillRect/>
          </a:stretch>
        </p:blipFill>
        <p:spPr>
          <a:xfrm>
            <a:off x="5124314" y="2500026"/>
            <a:ext cx="3486286" cy="1767174"/>
          </a:xfrm>
          <a:prstGeom prst="rect">
            <a:avLst/>
          </a:prstGeom>
        </p:spPr>
      </p:pic>
      <p:pic>
        <p:nvPicPr>
          <p:cNvPr id="6" name="Picture 5" descr="Screenshot_18.png"/>
          <p:cNvPicPr>
            <a:picLocks noChangeAspect="1"/>
          </p:cNvPicPr>
          <p:nvPr/>
        </p:nvPicPr>
        <p:blipFill>
          <a:blip r:embed="rId4"/>
          <a:stretch>
            <a:fillRect/>
          </a:stretch>
        </p:blipFill>
        <p:spPr>
          <a:xfrm>
            <a:off x="533400" y="4709675"/>
            <a:ext cx="3124200" cy="1919725"/>
          </a:xfrm>
          <a:prstGeom prst="rect">
            <a:avLst/>
          </a:prstGeom>
        </p:spPr>
      </p:pic>
      <p:pic>
        <p:nvPicPr>
          <p:cNvPr id="7" name="Picture 6" descr="Screenshot_19.png"/>
          <p:cNvPicPr>
            <a:picLocks noChangeAspect="1"/>
          </p:cNvPicPr>
          <p:nvPr/>
        </p:nvPicPr>
        <p:blipFill>
          <a:blip r:embed="rId5"/>
          <a:stretch>
            <a:fillRect/>
          </a:stretch>
        </p:blipFill>
        <p:spPr>
          <a:xfrm>
            <a:off x="5334000" y="4636727"/>
            <a:ext cx="2971800" cy="1916473"/>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762000"/>
          </a:xfrm>
          <a:solidFill>
            <a:schemeClr val="bg2">
              <a:lumMod val="90000"/>
            </a:schemeClr>
          </a:solidFill>
        </p:spPr>
        <p:txBody>
          <a:bodyPr>
            <a:noAutofit/>
          </a:bodyPr>
          <a:lstStyle/>
          <a:p>
            <a:r>
              <a:rPr lang="en-US" sz="3600" b="1" dirty="0" err="1" smtClean="0">
                <a:latin typeface="Times New Roman" pitchFamily="18" charset="0"/>
                <a:cs typeface="Times New Roman" pitchFamily="18" charset="0"/>
              </a:rPr>
              <a:t>Jashim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Uddin’s</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Nakshi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Kanthar</a:t>
            </a:r>
            <a:r>
              <a:rPr lang="en-US" sz="3600" b="1" dirty="0" smtClean="0">
                <a:latin typeface="Times New Roman" pitchFamily="18" charset="0"/>
                <a:cs typeface="Times New Roman" pitchFamily="18" charset="0"/>
              </a:rPr>
              <a:t> Math”</a:t>
            </a:r>
            <a:endParaRPr lang="en-US" sz="3600" b="1" dirty="0">
              <a:latin typeface="Times New Roman" pitchFamily="18" charset="0"/>
              <a:cs typeface="Times New Roman" pitchFamily="18" charset="0"/>
            </a:endParaRPr>
          </a:p>
        </p:txBody>
      </p:sp>
      <p:pic>
        <p:nvPicPr>
          <p:cNvPr id="4" name="Content Placeholder 3" descr="Screenshot_20.png"/>
          <p:cNvPicPr>
            <a:picLocks noGrp="1" noChangeAspect="1"/>
          </p:cNvPicPr>
          <p:nvPr>
            <p:ph idx="1"/>
          </p:nvPr>
        </p:nvPicPr>
        <p:blipFill>
          <a:blip r:embed="rId3"/>
          <a:stretch>
            <a:fillRect/>
          </a:stretch>
        </p:blipFill>
        <p:spPr>
          <a:xfrm>
            <a:off x="533400" y="1905000"/>
            <a:ext cx="2514599" cy="2583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shot_21.png"/>
          <p:cNvPicPr>
            <a:picLocks noChangeAspect="1"/>
          </p:cNvPicPr>
          <p:nvPr/>
        </p:nvPicPr>
        <p:blipFill>
          <a:blip r:embed="rId4"/>
          <a:stretch>
            <a:fillRect/>
          </a:stretch>
        </p:blipFill>
        <p:spPr>
          <a:xfrm>
            <a:off x="6019800" y="1828800"/>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shot_22.png"/>
          <p:cNvPicPr>
            <a:picLocks noChangeAspect="1"/>
          </p:cNvPicPr>
          <p:nvPr/>
        </p:nvPicPr>
        <p:blipFill>
          <a:blip r:embed="rId5"/>
          <a:stretch>
            <a:fillRect/>
          </a:stretch>
        </p:blipFill>
        <p:spPr>
          <a:xfrm>
            <a:off x="533400" y="4572000"/>
            <a:ext cx="2514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creenshot_24.png"/>
          <p:cNvPicPr>
            <a:picLocks noChangeAspect="1"/>
          </p:cNvPicPr>
          <p:nvPr/>
        </p:nvPicPr>
        <p:blipFill>
          <a:blip r:embed="rId6"/>
          <a:stretch>
            <a:fillRect/>
          </a:stretch>
        </p:blipFill>
        <p:spPr>
          <a:xfrm>
            <a:off x="6019800" y="4478054"/>
            <a:ext cx="2590800" cy="2379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creenshot_23.png"/>
          <p:cNvPicPr>
            <a:picLocks noChangeAspect="1"/>
          </p:cNvPicPr>
          <p:nvPr/>
        </p:nvPicPr>
        <p:blipFill>
          <a:blip r:embed="rId7"/>
          <a:stretch>
            <a:fillRect/>
          </a:stretch>
        </p:blipFill>
        <p:spPr>
          <a:xfrm>
            <a:off x="3429000" y="2057400"/>
            <a:ext cx="2209800" cy="4505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800" decel="100000"/>
                                        <p:tgtEl>
                                          <p:spTgt spid="7"/>
                                        </p:tgtEl>
                                      </p:cBhvr>
                                    </p:animEffect>
                                    <p:anim calcmode="lin" valueType="num">
                                      <p:cBhvr>
                                        <p:cTn id="19" dur="800" decel="100000" fill="hold"/>
                                        <p:tgtEl>
                                          <p:spTgt spid="7"/>
                                        </p:tgtEl>
                                        <p:attrNameLst>
                                          <p:attrName>style.rotation</p:attrName>
                                        </p:attrNameLst>
                                      </p:cBhvr>
                                      <p:tavLst>
                                        <p:tav tm="0">
                                          <p:val>
                                            <p:fltVal val="-90"/>
                                          </p:val>
                                        </p:tav>
                                        <p:tav tm="100000">
                                          <p:val>
                                            <p:fltVal val="0"/>
                                          </p:val>
                                        </p:tav>
                                      </p:tavLst>
                                    </p:anim>
                                    <p:anim calcmode="lin" valueType="num">
                                      <p:cBhvr>
                                        <p:cTn id="20" dur="800" decel="100000" fill="hold"/>
                                        <p:tgtEl>
                                          <p:spTgt spid="7"/>
                                        </p:tgtEl>
                                        <p:attrNameLst>
                                          <p:attrName>ppt_x</p:attrName>
                                        </p:attrNameLst>
                                      </p:cBhvr>
                                      <p:tavLst>
                                        <p:tav tm="0">
                                          <p:val>
                                            <p:strVal val="#ppt_x+0.4"/>
                                          </p:val>
                                        </p:tav>
                                        <p:tav tm="100000">
                                          <p:val>
                                            <p:strVal val="#ppt_x-0.05"/>
                                          </p:val>
                                        </p:tav>
                                      </p:tavLst>
                                    </p:anim>
                                    <p:anim calcmode="lin" valueType="num">
                                      <p:cBhvr>
                                        <p:cTn id="21" dur="800" decel="100000" fill="hold"/>
                                        <p:tgtEl>
                                          <p:spTgt spid="7"/>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4)">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272</TotalTime>
  <Words>175</Words>
  <Application>Microsoft Office PowerPoint</Application>
  <PresentationFormat>On-screen Show (4:3)</PresentationFormat>
  <Paragraphs>42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Slide 1</vt:lpstr>
      <vt:lpstr> Let’s see some pictures</vt:lpstr>
      <vt:lpstr> Today’s Lesson</vt:lpstr>
      <vt:lpstr> Learning Outcomes:</vt:lpstr>
      <vt:lpstr>Read the text loudly</vt:lpstr>
      <vt:lpstr>Some New Words</vt:lpstr>
      <vt:lpstr>Artistic Pattern </vt:lpstr>
      <vt:lpstr>Technique of making Nakshi Kantha</vt:lpstr>
      <vt:lpstr>Jashim Uddin’s “Nakshi Kanthar Math”</vt:lpstr>
      <vt:lpstr>        Pair works</vt:lpstr>
      <vt:lpstr>          Home Work</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dc:creator>
  <cp:lastModifiedBy>RJ</cp:lastModifiedBy>
  <cp:revision>39</cp:revision>
  <dcterms:created xsi:type="dcterms:W3CDTF">2006-08-16T00:00:00Z</dcterms:created>
  <dcterms:modified xsi:type="dcterms:W3CDTF">2020-02-16T16:58:21Z</dcterms:modified>
</cp:coreProperties>
</file>