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>
        <p:scale>
          <a:sx n="91" d="100"/>
          <a:sy n="91" d="100"/>
        </p:scale>
        <p:origin x="-76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tableStyles" Target="tableStyle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dirty="0" lang="en-US"/>
          </a:p>
        </p:txBody>
      </p:sp>
      <p:sp>
        <p:nvSpPr>
          <p:cNvPr id="1048675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FB58DD05-F3EC-4EAA-A1E3-485D4BB39205}" type="datetimeFigureOut">
              <a:rPr lang="en-US" smtClean="0"/>
              <a:t>12/3/2019</a:t>
            </a:fld>
            <a:endParaRPr dirty="0" lang="en-US"/>
          </a:p>
        </p:txBody>
      </p:sp>
      <p:sp>
        <p:nvSpPr>
          <p:cNvPr id="1048676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dirty="0" lang="en-US"/>
          </a:p>
        </p:txBody>
      </p:sp>
      <p:sp>
        <p:nvSpPr>
          <p:cNvPr id="1048677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8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dirty="0" lang="en-US"/>
          </a:p>
        </p:txBody>
      </p:sp>
      <p:sp>
        <p:nvSpPr>
          <p:cNvPr id="104867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2A2F40DE-2326-4FB9-9F23-514111DA43C3}" type="slidenum">
              <a:rPr lang="en-US" smtClean="0"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00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endParaRPr dirty="0" lang="en-US"/>
          </a:p>
        </p:txBody>
      </p:sp>
      <p:sp>
        <p:nvSpPr>
          <p:cNvPr id="104860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2A2F40DE-2326-4FB9-9F23-514111DA43C3}" type="slidenum">
              <a:rPr lang="en-US" smtClean="0"/>
              <a:t>1</a:t>
            </a:fld>
            <a:endParaRPr dirty="0"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8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64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12/3/2019</a:t>
            </a:fld>
            <a:endParaRPr dirty="0" lang="en-US"/>
          </a:p>
        </p:txBody>
      </p:sp>
      <p:sp>
        <p:nvSpPr>
          <p:cNvPr id="104865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4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12/3/2019</a:t>
            </a:fld>
            <a:endParaRPr dirty="0" lang="en-US"/>
          </a:p>
        </p:txBody>
      </p:sp>
      <p:sp>
        <p:nvSpPr>
          <p:cNvPr id="104866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12/3/2019</a:t>
            </a:fld>
            <a:endParaRPr dirty="0" lang="en-US"/>
          </a:p>
        </p:txBody>
      </p:sp>
      <p:sp>
        <p:nvSpPr>
          <p:cNvPr id="104864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4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12/3/2019</a:t>
            </a:fld>
            <a:endParaRPr dirty="0" lang="en-US"/>
          </a:p>
        </p:txBody>
      </p:sp>
      <p:sp>
        <p:nvSpPr>
          <p:cNvPr id="10486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9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12/3/2019</a:t>
            </a:fld>
            <a:endParaRPr dirty="0" lang="en-US"/>
          </a:p>
        </p:txBody>
      </p:sp>
      <p:sp>
        <p:nvSpPr>
          <p:cNvPr id="104866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12/3/2019</a:t>
            </a:fld>
            <a:endParaRPr dirty="0" lang="en-US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 fontScale="95833" lnSpcReduction="20000"/>
          </a:bodyPr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27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 fontScale="95833" lnSpcReduction="20000"/>
          </a:bodyPr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29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12/3/2019</a:t>
            </a:fld>
            <a:endParaRPr dirty="0" lang="en-US"/>
          </a:p>
        </p:txBody>
      </p:sp>
      <p:sp>
        <p:nvSpPr>
          <p:cNvPr id="104863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3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12/3/2019</a:t>
            </a:fld>
            <a:endParaRPr dirty="0" lang="en-US"/>
          </a:p>
        </p:txBody>
      </p:sp>
      <p:sp>
        <p:nvSpPr>
          <p:cNvPr id="104864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4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12/3/2019</a:t>
            </a:fld>
            <a:endParaRPr dirty="0" lang="en-US"/>
          </a:p>
        </p:txBody>
      </p:sp>
      <p:sp>
        <p:nvSpPr>
          <p:cNvPr id="10485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5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9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12/3/2019</a:t>
            </a:fld>
            <a:endParaRPr dirty="0" lang="en-US"/>
          </a:p>
        </p:txBody>
      </p:sp>
      <p:sp>
        <p:nvSpPr>
          <p:cNvPr id="104867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7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5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12/3/2019</a:t>
            </a:fld>
            <a:endParaRPr dirty="0" lang="en-US"/>
          </a:p>
        </p:txBody>
      </p:sp>
      <p:sp>
        <p:nvSpPr>
          <p:cNvPr id="104865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5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12/3/2019</a:t>
            </a:fld>
            <a:endParaRPr dirty="0"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edge/>
  </p:transition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342900" latinLnBrk="0" marL="342900" rtl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hyperlink" Target="mailto:&#2439;-&#2478;&#2503;&#2439;&#2482;&#2435;ashokdey1999@gmail.com" TargetMode="External"/><Relationship Id="rId2" Type="http://schemas.openxmlformats.org/officeDocument/2006/relationships/hyperlink" Target="mailto:ashokdey1999@gmail.com" TargetMode="External"/><Relationship Id="rId3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jpeg"/><Relationship Id="rId3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jpeg"/><Relationship Id="rId3" Type="http://schemas.openxmlformats.org/officeDocument/2006/relationships/image" Target="../media/image8.jpeg"/><Relationship Id="rId4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extBox 3"/>
          <p:cNvSpPr txBox="1"/>
          <p:nvPr/>
        </p:nvSpPr>
        <p:spPr>
          <a:xfrm>
            <a:off x="329910" y="609600"/>
            <a:ext cx="4353617" cy="646331"/>
          </a:xfrm>
          <a:prstGeom prst="rect"/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rtlCol="0" wrap="square">
            <a:spAutoFit/>
          </a:bodyPr>
          <a:p>
            <a:pPr algn="ctr"/>
            <a:r>
              <a:rPr b="1" dirty="0" sz="3600" lang="bn-BD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শ</a:t>
            </a:r>
            <a:r>
              <a:rPr b="1" dirty="0" sz="3600" lang="bn-BD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ু</a:t>
            </a:r>
            <a:r>
              <a:rPr b="1" dirty="0" sz="3600" lang="bn-BD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ভ</a:t>
            </a:r>
            <a:r>
              <a:rPr b="1" dirty="0" sz="3600" lang="bn-BD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ে</a:t>
            </a:r>
            <a:r>
              <a:rPr b="1" dirty="0" sz="3600" lang="bn-BD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চ্ছ</a:t>
            </a:r>
            <a:r>
              <a:rPr b="1" dirty="0" sz="3600" lang="bn-BD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b="1" dirty="0" sz="36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6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b="1" dirty="0" sz="36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600" lang="bn-BD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b="1" dirty="0" sz="3600" lang="en-US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97158" name="Picture 4" descr="download (2)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rcRect l="8810" r="8810"/>
          <a:stretch>
            <a:fillRect/>
          </a:stretch>
        </p:blipFill>
        <p:spPr>
          <a:xfrm>
            <a:off x="329910" y="1600201"/>
            <a:ext cx="7637318" cy="4725704"/>
          </a:xfrm>
          <a:prstGeom prst="rect"/>
        </p:spPr>
      </p:pic>
    </p:spTree>
  </p:cSld>
  <p:clrMapOvr>
    <a:masterClrMapping/>
  </p:clrMapOvr>
  <p:transition spd="med">
    <p:dissolv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ecel="50000" dur="500" fill="hold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9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"/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13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ecel="50000" dur="1000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19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0" fill="hold" id="19"/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0" fill="hold" id="20"/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extBox 3"/>
          <p:cNvSpPr txBox="1"/>
          <p:nvPr/>
        </p:nvSpPr>
        <p:spPr>
          <a:xfrm>
            <a:off x="2590800" y="332561"/>
            <a:ext cx="3352800" cy="769441"/>
          </a:xfrm>
          <a:prstGeom prst="rect"/>
          <a:solidFill>
            <a:srgbClr val="002060"/>
          </a:solidFill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rtlCol="0" wrap="square">
            <a:spAutoFit/>
          </a:bodyPr>
          <a:p>
            <a:pPr algn="ctr"/>
            <a:r>
              <a:rPr dirty="0" sz="4400" lang="bn-BD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dirty="0" sz="4400" lang="en-US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12" name="TextBox 4"/>
          <p:cNvSpPr txBox="1"/>
          <p:nvPr/>
        </p:nvSpPr>
        <p:spPr>
          <a:xfrm>
            <a:off x="805295" y="2096868"/>
            <a:ext cx="2057400" cy="646331"/>
          </a:xfrm>
          <a:prstGeom prst="rect"/>
          <a:solidFill>
            <a:srgbClr val="00B050"/>
          </a:solidFill>
          <a:ln w="57150">
            <a:solidFill>
              <a:schemeClr val="accent1">
                <a:lumMod val="50000"/>
              </a:schemeClr>
            </a:solidFill>
          </a:ln>
        </p:spPr>
        <p:txBody>
          <a:bodyPr rtlCol="0" wrap="square">
            <a:spAutoFit/>
          </a:bodyPr>
          <a:p>
            <a:pPr algn="ctr"/>
            <a:r>
              <a:rPr dirty="0" sz="3600" lang="bn-BD" smtClean="0"/>
              <a:t>ক-দল</a:t>
            </a:r>
            <a:endParaRPr dirty="0" sz="3600" lang="en-US"/>
          </a:p>
        </p:txBody>
      </p:sp>
      <p:sp>
        <p:nvSpPr>
          <p:cNvPr id="1048613" name="TextBox 5"/>
          <p:cNvSpPr txBox="1"/>
          <p:nvPr/>
        </p:nvSpPr>
        <p:spPr>
          <a:xfrm>
            <a:off x="5131252" y="2056635"/>
            <a:ext cx="1981200" cy="646331"/>
          </a:xfrm>
          <a:prstGeom prst="rect"/>
          <a:solidFill>
            <a:schemeClr val="accent6">
              <a:lumMod val="75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txBody>
          <a:bodyPr rtlCol="0" wrap="square">
            <a:spAutoFit/>
          </a:bodyPr>
          <a:p>
            <a:pPr algn="ctr"/>
            <a:r>
              <a:rPr dirty="0" sz="3600" lang="bn-BD" smtClean="0"/>
              <a:t>খ-দল</a:t>
            </a:r>
            <a:endParaRPr dirty="0" sz="3600" lang="en-US"/>
          </a:p>
        </p:txBody>
      </p:sp>
      <p:sp>
        <p:nvSpPr>
          <p:cNvPr id="1048614" name="TextBox 11"/>
          <p:cNvSpPr txBox="1"/>
          <p:nvPr/>
        </p:nvSpPr>
        <p:spPr>
          <a:xfrm>
            <a:off x="152400" y="3657600"/>
            <a:ext cx="4191000" cy="2225040"/>
          </a:xfrm>
          <a:prstGeom prst="rect"/>
          <a:solidFill>
            <a:schemeClr val="accent3">
              <a:lumMod val="60000"/>
              <a:lumOff val="4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rtlCol="0" wrap="square">
            <a:spAutoFit/>
          </a:bodyPr>
          <a:p>
            <a:r>
              <a:rPr dirty="0" sz="3600" lang="bn-BD" smtClean="0">
                <a:latin typeface="NikoshBAN" pitchFamily="2" charset="0"/>
                <a:cs typeface="NikoshBAN" pitchFamily="2" charset="0"/>
              </a:rPr>
              <a:t>পারিবারিক ও সরকারি অর্থায়নের উৎসগুলোর নাম লিখ।</a:t>
            </a:r>
            <a:endParaRPr dirty="0" sz="36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15" name="TextBox 16"/>
          <p:cNvSpPr txBox="1"/>
          <p:nvPr/>
        </p:nvSpPr>
        <p:spPr>
          <a:xfrm>
            <a:off x="4343399" y="3657599"/>
            <a:ext cx="4419600" cy="1691641"/>
          </a:xfrm>
          <a:prstGeom prst="rect"/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lin ang="8100000" scaled="1"/>
          </a:gradFill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rtlCol="0" wrap="square">
            <a:spAutoFit/>
          </a:bodyPr>
          <a:p>
            <a:r>
              <a:rPr dirty="0" sz="3600" lang="bn-BD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সরকারি ও আন্তজার্তিক অর্থায়নের উৎসগুলোর নাম লিখ।</a:t>
            </a:r>
            <a:endParaRPr dirty="0" sz="3600" lang="en-US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000" id="7"/>
                                        <p:tgtEl>
                                          <p:spTgt spid="104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000" id="12"/>
                                        <p:tgtEl>
                                          <p:spTgt spid="104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17"/>
                                        <p:tgtEl>
                                          <p:spTgt spid="104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1" grpId="0" animBg="1"/>
      <p:bldP spid="1048612" grpId="0" animBg="1"/>
      <p:bldP spid="10486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Picture 1" descr="images (7)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482311" y="1600200"/>
            <a:ext cx="7874972" cy="3352800"/>
          </a:xfrm>
          <a:prstGeom prst="rect"/>
        </p:spPr>
      </p:pic>
      <p:sp>
        <p:nvSpPr>
          <p:cNvPr id="1048616" name="TextBox 5"/>
          <p:cNvSpPr txBox="1"/>
          <p:nvPr/>
        </p:nvSpPr>
        <p:spPr>
          <a:xfrm>
            <a:off x="1143000" y="685800"/>
            <a:ext cx="2971800" cy="769441"/>
          </a:xfrm>
          <a:prstGeom prst="rect"/>
          <a:solidFill>
            <a:schemeClr val="tx2">
              <a:lumMod val="40000"/>
              <a:lumOff val="60000"/>
            </a:schemeClr>
          </a:solidFill>
        </p:spPr>
        <p:txBody>
          <a:bodyPr rtlCol="0" wrap="square">
            <a:spAutoFit/>
          </a:bodyPr>
          <a:p>
            <a:pPr algn="ctr"/>
            <a:r>
              <a:rPr b="1" dirty="0" sz="4400" lang="bn-BD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b="1" dirty="0" sz="4400" lang="en-US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17" name="TextBox 6"/>
          <p:cNvSpPr txBox="1"/>
          <p:nvPr/>
        </p:nvSpPr>
        <p:spPr>
          <a:xfrm>
            <a:off x="304800" y="5105400"/>
            <a:ext cx="8229600" cy="1691640"/>
          </a:xfrm>
          <a:prstGeom prst="rect"/>
          <a:solidFill>
            <a:schemeClr val="tx2">
              <a:lumMod val="75000"/>
            </a:schemeClr>
          </a:solidFill>
          <a:ln w="38100">
            <a:solidFill>
              <a:srgbClr val="FF0000"/>
            </a:solidFill>
          </a:ln>
        </p:spPr>
        <p:txBody>
          <a:bodyPr rtlCol="0" wrap="square">
            <a:spAutoFit/>
          </a:bodyPr>
          <a:p>
            <a:r>
              <a:rPr dirty="0" sz="3600" lang="bn-BD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কারবারি অর্থায়নের সময় কোন কোন বিষয় গুলোর প্রতি খেয়াল রাখা উচিত বলে তুমি মনে কর?</a:t>
            </a:r>
            <a:endParaRPr dirty="0" sz="3600" lang="en-US">
              <a:solidFill>
                <a:schemeClr val="accent6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autoRev="1" dur="500" fill="hold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autoRev="1" decel="50000" dur="500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(-#ppt_h/2)" to="(#ppt_y)" valueType="num">
                                      <p:cBhvr>
                                        <p:cTn dur="1000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dur="1000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3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5"/>
                                        <p:tgtEl>
                                          <p:spTgt spid="104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6" grpId="0" animBg="1"/>
      <p:bldP spid="10486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Rectangle 1"/>
          <p:cNvSpPr/>
          <p:nvPr/>
        </p:nvSpPr>
        <p:spPr>
          <a:xfrm>
            <a:off x="1752600" y="1905000"/>
            <a:ext cx="5715000" cy="2872741"/>
          </a:xfrm>
          <a:prstGeom prst="rect"/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5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bIns="45720" lIns="91440" rIns="91440" tIns="45720" wrap="square">
            <a:spAutoFit/>
          </a:bodyPr>
          <a:p>
            <a:pPr algn="ctr"/>
            <a:endParaRPr b="1" dirty="0" sz="6000" lang="en-US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b="1" dirty="0" sz="6600" lang="bn-BD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b="1" dirty="0" sz="6600" lang="en-US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  <a:p>
            <a:pPr algn="ctr"/>
            <a:endParaRPr b="1" cap="none" dirty="0" sz="6000" lang="en-US" spc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mph" presetID="22" presetSubtype="0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dur="500" fill="hold" id="6"/>
                                        <p:tgtEl>
                                          <p:spTgt spid="10486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l="0" s="0"/>
                                      </p:by>
                                    </p:animClr>
                                    <p:animClr clrSpc="hsl">
                                      <p:cBhvr>
                                        <p:cTn dur="500" fill="hold" id="7"/>
                                        <p:tgtEl>
                                          <p:spTgt spid="1048618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by>
                                        <p:hsl h="-7200000" l="0" s="0"/>
                                      </p:by>
                                    </p:animClr>
                                    <p:animClr clrSpc="hsl">
                                      <p:cBhvr>
                                        <p:cTn dur="500" fill="hold" id="8"/>
                                        <p:tgtEl>
                                          <p:spTgt spid="10486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l="0" s="0"/>
                                      </p:by>
                                    </p:animClr>
                                    <p:set>
                                      <p:cBhvr>
                                        <p:cTn dur="500" fill="hold" id="9"/>
                                        <p:tgtEl>
                                          <p:spTgt spid="10486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extBox 1"/>
          <p:cNvSpPr txBox="1"/>
          <p:nvPr/>
        </p:nvSpPr>
        <p:spPr>
          <a:xfrm>
            <a:off x="685800" y="457199"/>
            <a:ext cx="8458200" cy="5882640"/>
          </a:xfrm>
          <a:prstGeom prst="rect"/>
          <a:noFill/>
          <a:ln w="57150">
            <a:noFill/>
          </a:ln>
        </p:spPr>
        <p:txBody>
          <a:bodyPr rtlCol="0" wrap="square">
            <a:spAutoFit/>
          </a:bodyPr>
          <a:p>
            <a:pPr algn="ctr"/>
            <a:endParaRPr b="1" dirty="0" sz="4800" lang="bn-BD" u="sng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b="1" dirty="0" sz="4800" lang="bn-BD" u="sng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b="1" dirty="0" sz="4800" lang="bn-BD" u="sng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b="1" dirty="0" sz="4800" lang="bn-BD" u="sng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b="1" dirty="0" sz="4800" lang="bn-BD" u="sng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dirty="0" sz="4800" lang="bn-BD" u="sng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dirty="0" sz="4800" lang="bn-BD" u="sng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dirty="0" sz="4800" lang="bn-BD" u="sng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594" name="TextBox 3"/>
          <p:cNvSpPr txBox="1"/>
          <p:nvPr/>
        </p:nvSpPr>
        <p:spPr>
          <a:xfrm>
            <a:off x="729309" y="99059"/>
            <a:ext cx="7732895" cy="3329940"/>
          </a:xfrm>
          <a:prstGeom prst="rect"/>
          <a:solidFill>
            <a:schemeClr val="accent2">
              <a:lumMod val="40000"/>
              <a:lumOff val="60000"/>
            </a:schemeClr>
          </a:solidFill>
        </p:spPr>
        <p:txBody>
          <a:bodyPr rtlCol="0" wrap="square">
            <a:spAutoFit/>
          </a:bodyPr>
          <a:p>
            <a:pPr algn="ctr"/>
            <a:r>
              <a:rPr b="1" dirty="0" sz="2800" lang="bn-BD" u="sng" smtClean="0">
                <a:latin typeface="NikoshBAN" pitchFamily="2" charset="0"/>
                <a:cs typeface="NikoshBAN" pitchFamily="2" charset="0"/>
              </a:rPr>
              <a:t>পরিচিতি</a:t>
            </a:r>
          </a:p>
          <a:p>
            <a:pPr algn="ctr"/>
            <a:r>
              <a:rPr altLang="en-US" sz="3700" lang="zh-CN">
                <a:solidFill>
                  <a:srgbClr val="330066"/>
                </a:solidFill>
              </a:rPr>
              <a:t>ম</a:t>
            </a:r>
            <a:r>
              <a:rPr altLang="en-US" sz="3700" lang="zh-CN">
                <a:solidFill>
                  <a:srgbClr val="330066"/>
                </a:solidFill>
              </a:rPr>
              <a:t>ো</a:t>
            </a:r>
            <a:r>
              <a:rPr altLang="en-US" sz="3700" lang="zh-CN">
                <a:solidFill>
                  <a:srgbClr val="330066"/>
                </a:solidFill>
              </a:rPr>
              <a:t>রশেদ</a:t>
            </a:r>
            <a:r>
              <a:rPr altLang="en-US" sz="3700" lang="en-US">
                <a:solidFill>
                  <a:srgbClr val="330066"/>
                </a:solidFill>
              </a:rPr>
              <a:t> </a:t>
            </a:r>
            <a:r>
              <a:rPr altLang="en-US" sz="3700" lang="en-US">
                <a:solidFill>
                  <a:srgbClr val="330066"/>
                </a:solidFill>
              </a:rPr>
              <a:t>আলম</a:t>
            </a:r>
            <a:endParaRPr altLang="en-US" sz="3700" lang="zh-CN">
              <a:solidFill>
                <a:srgbClr val="330066"/>
              </a:solidFill>
            </a:endParaRPr>
          </a:p>
          <a:p>
            <a:pPr algn="ctr"/>
            <a:r>
              <a:rPr altLang="en-US" sz="3700" lang="en-US">
                <a:solidFill>
                  <a:srgbClr val="330066"/>
                </a:solidFill>
              </a:rPr>
              <a:t>সহকারী</a:t>
            </a:r>
            <a:r>
              <a:rPr altLang="en-US" sz="3700" lang="en-US">
                <a:solidFill>
                  <a:srgbClr val="330066"/>
                </a:solidFill>
              </a:rPr>
              <a:t> </a:t>
            </a:r>
            <a:r>
              <a:rPr altLang="en-US" sz="3700" lang="en-US">
                <a:solidFill>
                  <a:srgbClr val="330066"/>
                </a:solidFill>
              </a:rPr>
              <a:t>শ</a:t>
            </a:r>
            <a:r>
              <a:rPr altLang="en-US" sz="3700" lang="en-US">
                <a:solidFill>
                  <a:srgbClr val="330066"/>
                </a:solidFill>
              </a:rPr>
              <a:t>ি</a:t>
            </a:r>
            <a:r>
              <a:rPr altLang="en-US" sz="3700" lang="en-US">
                <a:solidFill>
                  <a:srgbClr val="330066"/>
                </a:solidFill>
              </a:rPr>
              <a:t>ক</a:t>
            </a:r>
            <a:r>
              <a:rPr altLang="en-US" sz="3700" lang="en-US">
                <a:solidFill>
                  <a:srgbClr val="330066"/>
                </a:solidFill>
              </a:rPr>
              <a:t>্ষক</a:t>
            </a:r>
            <a:r>
              <a:rPr altLang="en-US" sz="3700" lang="en-US">
                <a:solidFill>
                  <a:srgbClr val="330066"/>
                </a:solidFill>
              </a:rPr>
              <a:t> </a:t>
            </a:r>
            <a:r>
              <a:rPr altLang="en-US" sz="3700" lang="en-US">
                <a:solidFill>
                  <a:srgbClr val="330066"/>
                </a:solidFill>
              </a:rPr>
              <a:t> </a:t>
            </a:r>
            <a:r>
              <a:rPr altLang="en-US" sz="3700" lang="en-US">
                <a:solidFill>
                  <a:srgbClr val="330066"/>
                </a:solidFill>
              </a:rPr>
              <a:t> </a:t>
            </a:r>
            <a:r>
              <a:rPr altLang="en-US" sz="3700" lang="en-US">
                <a:solidFill>
                  <a:srgbClr val="330066"/>
                </a:solidFill>
              </a:rPr>
              <a:t> </a:t>
            </a:r>
            <a:r>
              <a:rPr altLang="en-US" sz="3700" lang="en-US">
                <a:solidFill>
                  <a:srgbClr val="330066"/>
                </a:solidFill>
              </a:rPr>
              <a:t> </a:t>
            </a:r>
            <a:endParaRPr altLang="en-US" sz="3700" lang="zh-CN">
              <a:solidFill>
                <a:srgbClr val="330066"/>
              </a:solidFill>
            </a:endParaRPr>
          </a:p>
          <a:p>
            <a:pPr algn="ctr"/>
            <a:r>
              <a:rPr b="1" dirty="0" sz="3100" lang="bn-BD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আ</a:t>
            </a:r>
            <a:r>
              <a:rPr b="1" dirty="0" sz="3100" lang="bn-BD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ল</a:t>
            </a:r>
            <a:r>
              <a:rPr b="1" dirty="0" sz="3100" lang="bn-BD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েকজান্ডার</a:t>
            </a:r>
            <a:r>
              <a:rPr b="1" dirty="0" sz="31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1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প</a:t>
            </a:r>
            <a:r>
              <a:rPr b="1" dirty="0" sz="31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াইল</a:t>
            </a:r>
            <a:r>
              <a:rPr b="1" dirty="0" sz="31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ট</a:t>
            </a:r>
            <a:r>
              <a:rPr b="1" dirty="0" sz="31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100" lang="en-US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100" lang="bn-BD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বালিকা উচ্চ বিদ্যালয়</a:t>
            </a:r>
            <a:endParaRPr altLang="en-US" b="1" sz="3100" lang="zh-CN">
              <a:solidFill>
                <a:srgbClr val="008000"/>
              </a:solidFill>
            </a:endParaRPr>
          </a:p>
          <a:p>
            <a:pPr algn="ctr"/>
            <a:r>
              <a:rPr dirty="0" sz="2800" lang="bn-BD" smtClean="0">
                <a:latin typeface="NikoshBAN" pitchFamily="2" charset="0"/>
                <a:cs typeface="NikoshBAN" pitchFamily="2" charset="0"/>
              </a:rPr>
              <a:t>র</a:t>
            </a:r>
            <a:r>
              <a:rPr dirty="0" sz="2800" lang="bn-BD" smtClean="0">
                <a:latin typeface="NikoshBAN" pitchFamily="2" charset="0"/>
                <a:cs typeface="NikoshBAN" pitchFamily="2" charset="0"/>
              </a:rPr>
              <a:t>া</a:t>
            </a:r>
            <a:r>
              <a:rPr dirty="0" sz="2800" lang="bn-BD" smtClean="0">
                <a:latin typeface="NikoshBAN" pitchFamily="2" charset="0"/>
                <a:cs typeface="NikoshBAN" pitchFamily="2" charset="0"/>
              </a:rPr>
              <a:t>ম</a:t>
            </a:r>
            <a:r>
              <a:rPr dirty="0" sz="2800" lang="bn-BD" smtClean="0">
                <a:latin typeface="NikoshBAN" pitchFamily="2" charset="0"/>
                <a:cs typeface="NikoshBAN" pitchFamily="2" charset="0"/>
              </a:rPr>
              <a:t>গ</a:t>
            </a:r>
            <a:r>
              <a:rPr dirty="0" sz="2800" lang="bn-BD" smtClean="0">
                <a:latin typeface="NikoshBAN" pitchFamily="2" charset="0"/>
                <a:cs typeface="NikoshBAN" pitchFamily="2" charset="0"/>
              </a:rPr>
              <a:t>ত</a:t>
            </a:r>
            <a:r>
              <a:rPr dirty="0" sz="2800" lang="bn-BD" smtClean="0">
                <a:latin typeface="NikoshBAN" pitchFamily="2" charset="0"/>
                <a:cs typeface="NikoshBAN" pitchFamily="2" charset="0"/>
              </a:rPr>
              <a:t>ি</a:t>
            </a:r>
            <a:r>
              <a:rPr dirty="0" sz="2800" lang="en-US" smtClean="0">
                <a:latin typeface="NikoshBAN" pitchFamily="2" charset="0"/>
                <a:cs typeface="NikoshBAN" pitchFamily="2" charset="0"/>
              </a:rPr>
              <a:t>,</a:t>
            </a:r>
            <a:r>
              <a:rPr dirty="0" sz="28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smtClean="0">
                <a:latin typeface="NikoshBAN" pitchFamily="2" charset="0"/>
                <a:cs typeface="NikoshBAN" pitchFamily="2" charset="0"/>
              </a:rPr>
              <a:t>লক্ষ্মীপু</a:t>
            </a:r>
            <a:r>
              <a:rPr dirty="0" sz="2800" lang="en-US" smtClean="0">
                <a:latin typeface="NikoshBAN" pitchFamily="2" charset="0"/>
                <a:cs typeface="NikoshBAN" pitchFamily="2" charset="0"/>
              </a:rPr>
              <a:t>র</a:t>
            </a:r>
            <a:r>
              <a:rPr dirty="0" sz="2800" lang="en-US" smtClean="0">
                <a:latin typeface="NikoshBAN" pitchFamily="2" charset="0"/>
                <a:cs typeface="NikoshBAN" pitchFamily="2" charset="0"/>
              </a:rPr>
              <a:t>।</a:t>
            </a:r>
            <a:r>
              <a:rPr dirty="0" sz="28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2800" lang="en-US" smtClean="0">
                <a:latin typeface="NikoshBAN" pitchFamily="2" charset="0"/>
                <a:cs typeface="NikoshBAN" pitchFamily="2" charset="0"/>
              </a:rPr>
              <a:t> </a:t>
            </a:r>
            <a:endParaRPr altLang="en-US" lang="zh-CN"/>
          </a:p>
          <a:p>
            <a:pPr algn="ctr"/>
            <a:r>
              <a:rPr dirty="0" sz="2800" lang="bn-BD" smtClean="0">
                <a:latin typeface="NikoshBAN" pitchFamily="2" charset="0"/>
                <a:cs typeface="NikoshBAN" pitchFamily="2" charset="0"/>
                <a:hlinkClick r:id="rId1"/>
              </a:rPr>
              <a:t>ই</a:t>
            </a:r>
            <a:r>
              <a:rPr dirty="0" sz="2800" lang="en-US" smtClean="0">
                <a:latin typeface="NikoshBAN" pitchFamily="2" charset="0"/>
                <a:cs typeface="NikoshBAN" pitchFamily="2" charset="0"/>
                <a:hlinkClick r:id="rId1"/>
              </a:rPr>
              <a:t>-</a:t>
            </a:r>
            <a:r>
              <a:rPr dirty="0" sz="2800" lang="bn-BD" smtClean="0">
                <a:latin typeface="NikoshBAN" pitchFamily="2" charset="0"/>
                <a:cs typeface="NikoshBAN" pitchFamily="2" charset="0"/>
                <a:hlinkClick r:id="rId1"/>
              </a:rPr>
              <a:t>মেইলঃ </a:t>
            </a:r>
            <a:r>
              <a:rPr dirty="0" sz="2800" lang="en-US" smtClean="0">
                <a:latin typeface="NikoshBAN" pitchFamily="2" charset="0"/>
                <a:cs typeface="NikoshBAN" pitchFamily="2" charset="0"/>
                <a:hlinkClick r:id="rId2"/>
              </a:rPr>
              <a:t>m</a:t>
            </a:r>
            <a:r>
              <a:rPr dirty="0" sz="2800" lang="en-US" smtClean="0">
                <a:latin typeface="NikoshBAN" pitchFamily="2" charset="0"/>
                <a:cs typeface="NikoshBAN" pitchFamily="2" charset="0"/>
                <a:hlinkClick r:id="rId2"/>
              </a:rPr>
              <a:t>n</a:t>
            </a:r>
            <a:r>
              <a:rPr dirty="0" sz="2800" lang="en-US" smtClean="0">
                <a:latin typeface="NikoshBAN" pitchFamily="2" charset="0"/>
                <a:cs typeface="NikoshBAN" pitchFamily="2" charset="0"/>
                <a:hlinkClick r:id="rId2"/>
              </a:rPr>
              <a:t>.</a:t>
            </a:r>
            <a:r>
              <a:rPr dirty="0" sz="2800" lang="en-US" smtClean="0">
                <a:latin typeface="NikoshBAN" pitchFamily="2" charset="0"/>
                <a:cs typeface="NikoshBAN" pitchFamily="2" charset="0"/>
                <a:hlinkClick r:id="rId2"/>
              </a:rPr>
              <a:t>m</a:t>
            </a:r>
            <a:r>
              <a:rPr dirty="0" sz="2800" lang="en-US" smtClean="0">
                <a:latin typeface="NikoshBAN" pitchFamily="2" charset="0"/>
                <a:cs typeface="NikoshBAN" pitchFamily="2" charset="0"/>
                <a:hlinkClick r:id="rId2"/>
              </a:rPr>
              <a:t>o</a:t>
            </a:r>
            <a:r>
              <a:rPr dirty="0" sz="2800" lang="en-US" smtClean="0">
                <a:latin typeface="NikoshBAN" pitchFamily="2" charset="0"/>
                <a:cs typeface="NikoshBAN" pitchFamily="2" charset="0"/>
                <a:hlinkClick r:id="rId2"/>
              </a:rPr>
              <a:t>r</a:t>
            </a:r>
            <a:r>
              <a:rPr dirty="0" sz="2800" lang="en-US" smtClean="0">
                <a:latin typeface="NikoshBAN" pitchFamily="2" charset="0"/>
                <a:cs typeface="NikoshBAN" pitchFamily="2" charset="0"/>
                <a:hlinkClick r:id="rId2"/>
              </a:rPr>
              <a:t>s</a:t>
            </a:r>
            <a:r>
              <a:rPr dirty="0" sz="2800" lang="en-US" smtClean="0">
                <a:latin typeface="NikoshBAN" pitchFamily="2" charset="0"/>
                <a:cs typeface="NikoshBAN" pitchFamily="2" charset="0"/>
                <a:hlinkClick r:id="rId2"/>
              </a:rPr>
              <a:t>h</a:t>
            </a:r>
            <a:r>
              <a:rPr dirty="0" sz="2800" lang="en-US" smtClean="0">
                <a:latin typeface="NikoshBAN" pitchFamily="2" charset="0"/>
                <a:cs typeface="NikoshBAN" pitchFamily="2" charset="0"/>
                <a:hlinkClick r:id="rId2"/>
              </a:rPr>
              <a:t>e</a:t>
            </a:r>
            <a:r>
              <a:rPr dirty="0" sz="2800" lang="en-US" smtClean="0">
                <a:latin typeface="NikoshBAN" pitchFamily="2" charset="0"/>
                <a:cs typeface="NikoshBAN" pitchFamily="2" charset="0"/>
                <a:hlinkClick r:id="rId2"/>
              </a:rPr>
              <a:t>d</a:t>
            </a:r>
            <a:r>
              <a:rPr dirty="0" sz="2800" lang="en-US" smtClean="0">
                <a:latin typeface="NikoshBAN" pitchFamily="2" charset="0"/>
                <a:cs typeface="NikoshBAN" pitchFamily="2" charset="0"/>
                <a:hlinkClick r:id="rId2"/>
              </a:rPr>
              <a:t>.</a:t>
            </a:r>
            <a:r>
              <a:rPr dirty="0" sz="2800" lang="en-US" smtClean="0">
                <a:latin typeface="NikoshBAN" pitchFamily="2" charset="0"/>
                <a:cs typeface="NikoshBAN" pitchFamily="2" charset="0"/>
                <a:hlinkClick r:id="rId2"/>
              </a:rPr>
              <a:t>b</a:t>
            </a:r>
            <a:r>
              <a:rPr dirty="0" sz="2800" lang="en-US" smtClean="0">
                <a:latin typeface="NikoshBAN" pitchFamily="2" charset="0"/>
                <a:cs typeface="NikoshBAN" pitchFamily="2" charset="0"/>
                <a:hlinkClick r:id="rId2"/>
              </a:rPr>
              <a:t>d</a:t>
            </a:r>
            <a:r>
              <a:rPr dirty="0" sz="2800" lang="en-US" smtClean="0">
                <a:cs typeface="NikoshBAN" pitchFamily="2" charset="0"/>
                <a:hlinkClick r:id="rId2"/>
              </a:rPr>
              <a:t>@gmail.com</a:t>
            </a:r>
            <a:endParaRPr dirty="0" sz="2800" lang="bn-BD" smtClean="0">
              <a:cs typeface="NikoshBAN" pitchFamily="2" charset="0"/>
            </a:endParaRPr>
          </a:p>
          <a:p>
            <a:endParaRPr dirty="0" sz="28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595" name="TextBox 4"/>
          <p:cNvSpPr txBox="1"/>
          <p:nvPr/>
        </p:nvSpPr>
        <p:spPr>
          <a:xfrm>
            <a:off x="710261" y="3630804"/>
            <a:ext cx="7723477" cy="3469641"/>
          </a:xfrm>
          <a:prstGeom prst="rect"/>
          <a:solidFill>
            <a:schemeClr val="accent1">
              <a:lumMod val="60000"/>
              <a:lumOff val="40000"/>
            </a:schemeClr>
          </a:solidFill>
        </p:spPr>
        <p:txBody>
          <a:bodyPr rtlCol="0" wrap="square">
            <a:spAutoFit/>
          </a:bodyPr>
          <a:p>
            <a:pPr algn="ctr"/>
            <a:endParaRPr b="1" dirty="0" sz="3200" i="1" lang="bn-BD" u="sng" smtClean="0">
              <a:solidFill>
                <a:srgbClr val="00008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b="1" dirty="0" sz="3200" i="1" lang="bn-BD" u="sng" smtClean="0">
                <a:solidFill>
                  <a:srgbClr val="00008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b="1" dirty="0" sz="3200" i="1" lang="bn-BD" u="sng" smtClean="0">
              <a:solidFill>
                <a:srgbClr val="00008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dirty="0" sz="3200" i="1" lang="bn-BD" smtClean="0">
                <a:solidFill>
                  <a:srgbClr val="000080"/>
                </a:solidFill>
                <a:latin typeface="NikoshBAN" pitchFamily="2" charset="0"/>
                <a:cs typeface="NikoshBAN" pitchFamily="2" charset="0"/>
              </a:rPr>
              <a:t>বিষয়ঃ ফিন্যান্স ও ব্যাংকিং</a:t>
            </a:r>
            <a:endParaRPr dirty="0" sz="3200" i="1" lang="bn-BD" smtClean="0">
              <a:solidFill>
                <a:srgbClr val="00008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dirty="0" sz="3200" i="1" lang="bn-BD" smtClean="0">
                <a:solidFill>
                  <a:srgbClr val="000080"/>
                </a:solidFill>
                <a:latin typeface="NikoshBAN" pitchFamily="2" charset="0"/>
                <a:cs typeface="NikoshBAN" pitchFamily="2" charset="0"/>
              </a:rPr>
              <a:t>শ্রেণিঃ নবম-দশম </a:t>
            </a:r>
            <a:endParaRPr dirty="0" sz="3200" i="1" lang="bn-BD" smtClean="0">
              <a:solidFill>
                <a:srgbClr val="00008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dirty="0" sz="3200" i="1" lang="bn-BD" smtClean="0">
                <a:solidFill>
                  <a:srgbClr val="00008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dirty="0" sz="3200" i="1" lang="en-US" smtClean="0">
                <a:solidFill>
                  <a:srgbClr val="00008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dirty="0" sz="3200" i="1" lang="bn-BD" smtClean="0">
                <a:solidFill>
                  <a:srgbClr val="000080"/>
                </a:solidFill>
                <a:latin typeface="NikoshBAN" pitchFamily="2" charset="0"/>
                <a:cs typeface="NikoshBAN" pitchFamily="2" charset="0"/>
              </a:rPr>
              <a:t>০ মিনিট</a:t>
            </a:r>
            <a:endParaRPr altLang="en-US" sz="3200" i="1" lang="zh-CN">
              <a:solidFill>
                <a:srgbClr val="000080"/>
              </a:solidFill>
            </a:endParaRPr>
          </a:p>
          <a:p>
            <a:pPr algn="ctr"/>
            <a:endParaRPr dirty="0" sz="3200" i="1" lang="bn-BD" smtClean="0">
              <a:solidFill>
                <a:srgbClr val="000080"/>
              </a:solidFill>
              <a:latin typeface="NikoshBAN" pitchFamily="2" charset="0"/>
              <a:cs typeface="NikoshBAN" pitchFamily="2" charset="0"/>
            </a:endParaRPr>
          </a:p>
          <a:p>
            <a:endParaRPr dirty="0" sz="3200" i="1" lang="en-US">
              <a:solidFill>
                <a:srgbClr val="00008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7"/>
                                        <p:tgtEl>
                                          <p:spTgt spid="10485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9"/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1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3" nodeType="clickEffect" presetClass="entr" presetID="1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#ppt_x+(cos(-2*pi*(1-$))*-#ppt_x-sin(-2*pi*(1-$))*(1-#ppt_y))*(1-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+(sin(-2*pi*(1-$))*-#ppt_x+cos(-2*pi*(1-$))*(1-#ppt_y))*(1-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4" grpId="0" animBg="1"/>
      <p:bldP spid="104859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extBox 1"/>
          <p:cNvSpPr txBox="1"/>
          <p:nvPr/>
        </p:nvSpPr>
        <p:spPr>
          <a:xfrm>
            <a:off x="152399" y="365759"/>
            <a:ext cx="5763924" cy="624840"/>
          </a:xfrm>
          <a:prstGeom prst="rect"/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rtlCol="0" wrap="square">
            <a:spAutoFit/>
          </a:bodyPr>
          <a:p>
            <a:pPr algn="ctr"/>
            <a:r>
              <a:rPr dirty="0" sz="3600" lang="bn-BD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চলো আমরা কিছু ছবি দেখি-</a:t>
            </a:r>
            <a:endParaRPr dirty="0" sz="3600" lang="en-US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97156" name="Picture 2" descr="ash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4800600" y="1524000"/>
            <a:ext cx="4038600" cy="3962400"/>
          </a:xfrm>
          <a:prstGeom prst="rect"/>
          <a:ln w="57150">
            <a:noFill/>
          </a:ln>
        </p:spPr>
      </p:pic>
      <p:pic>
        <p:nvPicPr>
          <p:cNvPr id="2097157" name="Picture 3" descr="ashok.jpg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52400" y="1524000"/>
            <a:ext cx="4419600" cy="3962400"/>
          </a:xfrm>
          <a:prstGeom prst="rect"/>
        </p:spPr>
      </p:pic>
      <p:sp>
        <p:nvSpPr>
          <p:cNvPr id="1048589" name="TextBox 5"/>
          <p:cNvSpPr txBox="1"/>
          <p:nvPr/>
        </p:nvSpPr>
        <p:spPr>
          <a:xfrm>
            <a:off x="533400" y="5715000"/>
            <a:ext cx="2133600" cy="461665"/>
          </a:xfrm>
          <a:prstGeom prst="rect"/>
          <a:solidFill>
            <a:schemeClr val="accent5">
              <a:lumMod val="40000"/>
              <a:lumOff val="60000"/>
            </a:schemeClr>
          </a:solidFill>
          <a:ln w="57150">
            <a:solidFill>
              <a:schemeClr val="bg2">
                <a:lumMod val="75000"/>
              </a:schemeClr>
            </a:solidFill>
          </a:ln>
        </p:spPr>
        <p:txBody>
          <a:bodyPr rtlCol="0" wrap="square">
            <a:spAutoFit/>
          </a:bodyPr>
          <a:p>
            <a:pPr algn="ctr"/>
            <a:r>
              <a:rPr dirty="0" sz="2400" lang="bn-BD" smtClean="0">
                <a:latin typeface="NikoshBAN" pitchFamily="2" charset="0"/>
                <a:cs typeface="NikoshBAN" pitchFamily="2" charset="0"/>
              </a:rPr>
              <a:t>শিল্প কারখানা</a:t>
            </a:r>
            <a:endParaRPr dirty="0" sz="24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590" name="TextBox 6"/>
          <p:cNvSpPr txBox="1"/>
          <p:nvPr/>
        </p:nvSpPr>
        <p:spPr>
          <a:xfrm>
            <a:off x="5105400" y="5638800"/>
            <a:ext cx="3632533" cy="447040"/>
          </a:xfrm>
          <a:prstGeom prst="rect"/>
          <a:solidFill>
            <a:srgbClr val="FFFF00"/>
          </a:solidFill>
          <a:ln w="57150">
            <a:solidFill>
              <a:schemeClr val="bg2">
                <a:lumMod val="50000"/>
              </a:schemeClr>
            </a:solidFill>
          </a:ln>
        </p:spPr>
        <p:txBody>
          <a:bodyPr rtlCol="0" wrap="square">
            <a:spAutoFit/>
          </a:bodyPr>
          <a:p>
            <a:pPr algn="ctr"/>
            <a:r>
              <a:rPr dirty="0" sz="2400" lang="bn-BD" smtClean="0">
                <a:latin typeface="NikoshBAN" pitchFamily="2" charset="0"/>
                <a:cs typeface="NikoshBAN" pitchFamily="2" charset="0"/>
              </a:rPr>
              <a:t>কারখানায় কর্মরত শ্রমিক</a:t>
            </a:r>
            <a:endParaRPr dirty="0" sz="2400" lang="en-US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dur="1000" id="9"/>
                                        <p:tgtEl>
                                          <p:spTgt spid="1048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2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ecel="50000" dur="500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16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2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ecel="50000" dur="1000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>
                      <p:stCondLst>
                        <p:cond delay="indefinite"/>
                      </p:stCondLst>
                      <p:childTnLst>
                        <p:par>
                          <p:cTn fill="hold" id="2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4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000" id="26"/>
                                        <p:tgtEl>
                                          <p:spTgt spid="1048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000" id="31"/>
                                        <p:tgtEl>
                                          <p:spTgt spid="209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">
                      <p:stCondLst>
                        <p:cond delay="indefinite"/>
                      </p:stCondLst>
                      <p:childTnLst>
                        <p:par>
                          <p:cTn fill="hold" id="3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4" nodeType="clickEffect" presetClass="entr" presetID="19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0" fill="hold" id="36"/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0" fill="hold" id="37"/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8" grpId="0" animBg="1"/>
      <p:bldP spid="1048589" grpId="0" animBg="1"/>
      <p:bldP spid="104859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1" descr="download (3)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304800" y="762000"/>
            <a:ext cx="4038600" cy="4114800"/>
          </a:xfrm>
          <a:prstGeom prst="rect"/>
        </p:spPr>
      </p:pic>
      <p:pic>
        <p:nvPicPr>
          <p:cNvPr id="2097153" name="Picture 2" descr="images (5).jpg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4495800" y="762000"/>
            <a:ext cx="4419600" cy="4114800"/>
          </a:xfrm>
          <a:prstGeom prst="rect"/>
        </p:spPr>
      </p:pic>
      <p:sp>
        <p:nvSpPr>
          <p:cNvPr id="1048584" name="TextBox 3"/>
          <p:cNvSpPr txBox="1"/>
          <p:nvPr/>
        </p:nvSpPr>
        <p:spPr>
          <a:xfrm>
            <a:off x="609600" y="5029200"/>
            <a:ext cx="1752600" cy="523220"/>
          </a:xfrm>
          <a:prstGeom prst="rect"/>
          <a:solidFill>
            <a:schemeClr val="accent4">
              <a:lumMod val="60000"/>
              <a:lumOff val="40000"/>
            </a:schemeClr>
          </a:solidFill>
          <a:ln w="38100">
            <a:solidFill>
              <a:srgbClr val="FFC000"/>
            </a:solidFill>
          </a:ln>
        </p:spPr>
        <p:txBody>
          <a:bodyPr rtlCol="0" wrap="square">
            <a:spAutoFit/>
          </a:bodyPr>
          <a:p>
            <a:pPr algn="ctr"/>
            <a:r>
              <a:rPr dirty="0" sz="2800" lang="bn-BD" smtClean="0">
                <a:latin typeface="NikoshBAN" pitchFamily="2" charset="0"/>
                <a:cs typeface="NikoshBAN" pitchFamily="2" charset="0"/>
              </a:rPr>
              <a:t>বিশ্বব্যাংক</a:t>
            </a:r>
            <a:endParaRPr dirty="0" sz="28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585" name="TextBox 5"/>
          <p:cNvSpPr txBox="1"/>
          <p:nvPr/>
        </p:nvSpPr>
        <p:spPr>
          <a:xfrm>
            <a:off x="4495800" y="5029200"/>
            <a:ext cx="4269798" cy="510540"/>
          </a:xfrm>
          <a:prstGeom prst="rect"/>
          <a:solidFill>
            <a:schemeClr val="bg2">
              <a:lumMod val="75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rtlCol="0" wrap="square">
            <a:spAutoFit/>
          </a:bodyPr>
          <a:p>
            <a:pPr algn="ctr"/>
            <a:r>
              <a:rPr dirty="0" sz="2800" lang="bn-BD" smtClean="0">
                <a:latin typeface="NikoshBAN" pitchFamily="2" charset="0"/>
                <a:cs typeface="NikoshBAN" pitchFamily="2" charset="0"/>
              </a:rPr>
              <a:t>এশিয়ান ডেভেলপমেন্ট ব্যাংক</a:t>
            </a:r>
            <a:endParaRPr dirty="0" sz="2800" lang="en-US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dur="500" id="7"/>
                                        <p:tgtEl>
                                          <p:spTgt spid="209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dur="2000" id="12"/>
                                        <p:tgtEl>
                                          <p:spTgt spid="1048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dur="500" id="17"/>
                                        <p:tgtEl>
                                          <p:spTgt spid="209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2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dur="2000" id="22"/>
                                        <p:tgtEl>
                                          <p:spTgt spid="1048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4" grpId="0" animBg="1"/>
      <p:bldP spid="104858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Picture 1" descr="Jamuna_Bridge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5147282" y="3391874"/>
            <a:ext cx="3503123" cy="2102146"/>
          </a:xfrm>
          <a:prstGeom prst="rect"/>
        </p:spPr>
      </p:pic>
      <p:sp>
        <p:nvSpPr>
          <p:cNvPr id="1048586" name="TextBox 3"/>
          <p:cNvSpPr txBox="1"/>
          <p:nvPr/>
        </p:nvSpPr>
        <p:spPr>
          <a:xfrm>
            <a:off x="0" y="5238750"/>
            <a:ext cx="4618071" cy="510540"/>
          </a:xfrm>
          <a:prstGeom prst="rect"/>
          <a:solidFill>
            <a:schemeClr val="accent4">
              <a:lumMod val="60000"/>
              <a:lumOff val="40000"/>
            </a:schemeClr>
          </a:solidFill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rtlCol="0" wrap="square">
            <a:spAutoFit/>
          </a:bodyPr>
          <a:p>
            <a:pPr algn="ctr"/>
            <a:r>
              <a:rPr dirty="0" sz="2800" lang="bn-BD" smtClean="0">
                <a:latin typeface="NikoshBAN" pitchFamily="2" charset="0"/>
                <a:cs typeface="NikoshBAN" pitchFamily="2" charset="0"/>
              </a:rPr>
              <a:t>ইসলামিক ডেভেলপমেন্ট ব্যাংক </a:t>
            </a:r>
            <a:endParaRPr dirty="0" sz="28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587" name="TextBox 5"/>
          <p:cNvSpPr txBox="1"/>
          <p:nvPr/>
        </p:nvSpPr>
        <p:spPr>
          <a:xfrm>
            <a:off x="6459655" y="5749290"/>
            <a:ext cx="1905000" cy="523220"/>
          </a:xfrm>
          <a:prstGeom prst="rect"/>
          <a:solidFill>
            <a:schemeClr val="accent5">
              <a:lumMod val="40000"/>
              <a:lumOff val="60000"/>
            </a:schemeClr>
          </a:solidFill>
          <a:ln w="57150">
            <a:solidFill>
              <a:schemeClr val="bg2">
                <a:lumMod val="50000"/>
              </a:schemeClr>
            </a:solidFill>
          </a:ln>
        </p:spPr>
        <p:txBody>
          <a:bodyPr rtlCol="0" wrap="square">
            <a:spAutoFit/>
          </a:bodyPr>
          <a:p>
            <a:pPr algn="ctr"/>
            <a:r>
              <a:rPr dirty="0" sz="2800" lang="bn-BD" smtClean="0">
                <a:latin typeface="NikoshBAN" pitchFamily="2" charset="0"/>
                <a:cs typeface="NikoshBAN" pitchFamily="2" charset="0"/>
              </a:rPr>
              <a:t>যমুনা সেতু</a:t>
            </a:r>
            <a:endParaRPr dirty="0" sz="2800" lang="en-US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97155" name="Picture 6" descr="download (5).jpg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52400" y="533400"/>
            <a:ext cx="4629150" cy="4267200"/>
          </a:xfrm>
          <a:prstGeom prst="rect"/>
        </p:spPr>
      </p:pic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 rot="0">
            <a:off x="4955165" y="533400"/>
            <a:ext cx="3571875" cy="2285870"/>
          </a:xfrm>
          <a:prstGeom prst="rect"/>
        </p:spPr>
      </p:pic>
      <p:sp>
        <p:nvSpPr>
          <p:cNvPr id="1048680" name=""/>
          <p:cNvSpPr txBox="1"/>
          <p:nvPr/>
        </p:nvSpPr>
        <p:spPr>
          <a:xfrm>
            <a:off x="5123678" y="2819269"/>
            <a:ext cx="3234847" cy="510540"/>
          </a:xfrm>
          <a:prstGeom prst="rect"/>
          <a:ln>
            <a:solidFill>
              <a:srgbClr val="002060"/>
            </a:solidFill>
            <a:prstDash val="solid"/>
          </a:ln>
        </p:spPr>
        <p:txBody>
          <a:bodyPr rtlCol="0" wrap="square">
            <a:spAutoFit/>
          </a:bodyPr>
          <a:p>
            <a:r>
              <a:rPr sz="2800" lang="en-US">
                <a:solidFill>
                  <a:srgbClr val="008000"/>
                </a:solidFill>
              </a:rPr>
              <a:t>বাং</a:t>
            </a:r>
            <a:r>
              <a:rPr sz="2800" lang="en-US">
                <a:solidFill>
                  <a:srgbClr val="008000"/>
                </a:solidFill>
              </a:rPr>
              <a:t>লাদেশ</a:t>
            </a:r>
            <a:r>
              <a:rPr sz="2800" lang="en-US">
                <a:solidFill>
                  <a:srgbClr val="008000"/>
                </a:solidFill>
              </a:rPr>
              <a:t> </a:t>
            </a:r>
            <a:r>
              <a:rPr sz="2800" lang="en-US">
                <a:solidFill>
                  <a:srgbClr val="008000"/>
                </a:solidFill>
              </a:rPr>
              <a:t>ব্যাং</a:t>
            </a:r>
            <a:r>
              <a:rPr sz="2800" lang="en-US">
                <a:solidFill>
                  <a:srgbClr val="008000"/>
                </a:solidFill>
              </a:rPr>
              <a:t>ক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endParaRPr sz="28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7"/>
                                        <p:tgtEl>
                                          <p:spTgt spid="209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12"/>
                                        <p:tgtEl>
                                          <p:spTgt spid="1048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21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dur="2000" id="17"/>
                                        <p:tgtEl>
                                          <p:spTgt spid="209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6" grpId="0" animBg="1"/>
      <p:bldP spid="104858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TextBox 2"/>
          <p:cNvSpPr txBox="1"/>
          <p:nvPr/>
        </p:nvSpPr>
        <p:spPr>
          <a:xfrm>
            <a:off x="1447800" y="2348456"/>
            <a:ext cx="6990621" cy="3393440"/>
          </a:xfrm>
          <a:prstGeom prst="rect"/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4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rtlCol="0" wrap="square">
            <a:spAutoFit/>
          </a:bodyPr>
          <a:p>
            <a:pPr algn="ctr"/>
            <a:endParaRPr dirty="0" sz="4400" lang="en-US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dirty="0" sz="4400" lang="bn-BD" smtClean="0">
                <a:latin typeface="NikoshBAN" pitchFamily="2" charset="0"/>
                <a:cs typeface="NikoshBAN" pitchFamily="2" charset="0"/>
              </a:rPr>
              <a:t>অর্থায়ন ও ব্যবসায় অর্থায়ন</a:t>
            </a:r>
          </a:p>
          <a:p>
            <a:pPr algn="ctr"/>
            <a:r>
              <a:rPr dirty="0" sz="4400" lang="bn-BD" smtClean="0">
                <a:latin typeface="NikoshBAN" pitchFamily="2" charset="0"/>
                <a:cs typeface="NikoshBAN" pitchFamily="2" charset="0"/>
              </a:rPr>
              <a:t>প্রথম অধ্যায়</a:t>
            </a:r>
          </a:p>
          <a:p>
            <a:pPr algn="ctr"/>
            <a:r>
              <a:rPr dirty="0" sz="4400" lang="bn-BD" smtClean="0">
                <a:latin typeface="NikoshBAN" pitchFamily="2" charset="0"/>
                <a:cs typeface="NikoshBAN" pitchFamily="2" charset="0"/>
              </a:rPr>
              <a:t>পৃষ্টা নং- ১-১৪</a:t>
            </a:r>
            <a:endParaRPr dirty="0" sz="4400" lang="en-US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dirty="0" sz="44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592" name="TextBox 5"/>
          <p:cNvSpPr txBox="1"/>
          <p:nvPr/>
        </p:nvSpPr>
        <p:spPr>
          <a:xfrm>
            <a:off x="1447800" y="838200"/>
            <a:ext cx="3627293" cy="624840"/>
          </a:xfrm>
          <a:prstGeom prst="rect"/>
          <a:solidFill>
            <a:schemeClr val="accent2">
              <a:lumMod val="60000"/>
              <a:lumOff val="40000"/>
            </a:schemeClr>
          </a:solidFill>
          <a:ln w="76200">
            <a:solidFill>
              <a:schemeClr val="accent5">
                <a:lumMod val="60000"/>
                <a:lumOff val="4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rtlCol="0" wrap="square">
            <a:spAutoFit/>
          </a:bodyPr>
          <a:p>
            <a:pPr algn="ctr"/>
            <a:r>
              <a:rPr dirty="0" sz="3600" lang="bn-BD" smtClean="0">
                <a:latin typeface="NikoshBAN" pitchFamily="2" charset="0"/>
                <a:cs typeface="NikoshBAN" pitchFamily="2" charset="0"/>
              </a:rPr>
              <a:t>আজকের পাঠ---</a:t>
            </a:r>
            <a:endParaRPr dirty="0" sz="3600" lang="en-US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7"/>
                                        <p:tgtEl>
                                          <p:spTgt spid="1048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12"/>
                                        <p:tgtEl>
                                          <p:spTgt spid="10485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048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048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1" grpId="0" animBg="1"/>
      <p:bldP spid="104859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extBox 2"/>
          <p:cNvSpPr txBox="1"/>
          <p:nvPr/>
        </p:nvSpPr>
        <p:spPr>
          <a:xfrm>
            <a:off x="1117022" y="406025"/>
            <a:ext cx="2286000" cy="646331"/>
          </a:xfrm>
          <a:prstGeom prst="rect"/>
          <a:solidFill>
            <a:schemeClr val="tx2">
              <a:lumMod val="40000"/>
              <a:lumOff val="60000"/>
            </a:schemeClr>
          </a:solidFill>
          <a:ln w="57150">
            <a:solidFill>
              <a:srgbClr val="92D050"/>
            </a:solidFill>
          </a:ln>
        </p:spPr>
        <p:txBody>
          <a:bodyPr rtlCol="0" wrap="square">
            <a:spAutoFit/>
          </a:bodyPr>
          <a:p>
            <a:pPr algn="ctr"/>
            <a:r>
              <a:rPr dirty="0" sz="3600" lang="bn-BD" smtClean="0">
                <a:latin typeface="NikoshBAN" pitchFamily="2" charset="0"/>
                <a:cs typeface="NikoshBAN" pitchFamily="2" charset="0"/>
              </a:rPr>
              <a:t>শিখনফলঃ</a:t>
            </a:r>
            <a:endParaRPr dirty="0" sz="36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597" name="TextBox 3"/>
          <p:cNvSpPr txBox="1"/>
          <p:nvPr/>
        </p:nvSpPr>
        <p:spPr>
          <a:xfrm>
            <a:off x="171557" y="1331663"/>
            <a:ext cx="8688100" cy="4358639"/>
          </a:xfrm>
          <a:prstGeom prst="rect"/>
          <a:solidFill>
            <a:schemeClr val="accent5">
              <a:lumMod val="60000"/>
              <a:lumOff val="40000"/>
            </a:schemeClr>
          </a:solidFill>
          <a:ln w="76200" cmpd="thickThin">
            <a:solidFill>
              <a:srgbClr val="FFFF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rtlCol="0" wrap="square">
            <a:spAutoFit/>
          </a:bodyPr>
          <a:p>
            <a:endParaRPr b="1" dirty="0" sz="3600" lang="en-US" smtClean="0">
              <a:solidFill>
                <a:srgbClr val="330066"/>
              </a:solidFill>
              <a:latin typeface="NikoshBAN" pitchFamily="2" charset="0"/>
              <a:cs typeface="NikoshBAN" pitchFamily="2" charset="0"/>
            </a:endParaRPr>
          </a:p>
          <a:p>
            <a:r>
              <a:rPr b="1" dirty="0" sz="3600" lang="bn-BD" smtClean="0">
                <a:solidFill>
                  <a:srgbClr val="330066"/>
                </a:solidFill>
                <a:latin typeface="NikoshBAN" pitchFamily="2" charset="0"/>
                <a:cs typeface="NikoshBAN" pitchFamily="2" charset="0"/>
              </a:rPr>
              <a:t>এই অধ্যায় শেষে শিক্ষার্থীরা শিখতে পারবে----</a:t>
            </a:r>
            <a:endParaRPr b="1" dirty="0" sz="3600" lang="bn-BD" smtClean="0">
              <a:solidFill>
                <a:srgbClr val="330066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b="1" dirty="0" sz="3600" lang="bn-BD" smtClean="0">
                <a:solidFill>
                  <a:srgbClr val="330066"/>
                </a:solidFill>
                <a:latin typeface="NikoshBAN" pitchFamily="2" charset="0"/>
                <a:cs typeface="NikoshBAN" pitchFamily="2" charset="0"/>
              </a:rPr>
              <a:t>অর্থায়নের সংজ্ঞা বলতে পারবে। </a:t>
            </a:r>
            <a:endParaRPr b="1" dirty="0" sz="3600" lang="bn-BD" smtClean="0">
              <a:solidFill>
                <a:srgbClr val="330066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b="1" dirty="0" sz="3600" lang="bn-BD" smtClean="0">
                <a:solidFill>
                  <a:srgbClr val="330066"/>
                </a:solidFill>
                <a:latin typeface="NikoshBAN" pitchFamily="2" charset="0"/>
                <a:cs typeface="NikoshBAN" pitchFamily="2" charset="0"/>
              </a:rPr>
              <a:t>অর্থায়নের শ্রেণিবিভাগ বিশ্লেষণ করতে পারবে।</a:t>
            </a:r>
            <a:endParaRPr b="1" dirty="0" sz="3600" lang="bn-BD" smtClean="0">
              <a:solidFill>
                <a:srgbClr val="330066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b="1" dirty="0" sz="3600" lang="bn-BD" smtClean="0">
                <a:solidFill>
                  <a:srgbClr val="330066"/>
                </a:solidFill>
                <a:latin typeface="NikoshBAN" pitchFamily="2" charset="0"/>
                <a:cs typeface="NikoshBAN" pitchFamily="2" charset="0"/>
              </a:rPr>
              <a:t>কারবারি অর্থায়নের গুরূত্ব ব্যাখ্যা করতে পারবে।</a:t>
            </a:r>
            <a:endParaRPr b="1" dirty="0" sz="3600" lang="en-US" smtClean="0">
              <a:solidFill>
                <a:srgbClr val="330066"/>
              </a:solidFill>
              <a:latin typeface="NikoshBAN" pitchFamily="2" charset="0"/>
              <a:cs typeface="NikoshBAN" pitchFamily="2" charset="0"/>
            </a:endParaRPr>
          </a:p>
          <a:p>
            <a:endParaRPr b="1" dirty="0" sz="3600" lang="bn-BD" smtClean="0">
              <a:solidFill>
                <a:srgbClr val="330066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0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1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2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3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14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5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16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7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18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9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2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ntr" presetID="1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#ppt_x+(cos(-2*pi*(1-$))*-#ppt_x-sin(-2*pi*(1-$))*(1-#ppt_y))*(1-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+(sin(-2*pi*(1-$))*-#ppt_x+cos(-2*pi*(1-$))*(1-#ppt_y))*(1-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6" grpId="0" animBg="1"/>
      <p:bldP spid="104859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Oval 1"/>
          <p:cNvSpPr/>
          <p:nvPr/>
        </p:nvSpPr>
        <p:spPr>
          <a:xfrm>
            <a:off x="3124199" y="1445940"/>
            <a:ext cx="2590800" cy="1600200"/>
          </a:xfrm>
          <a:prstGeom prst="ellipse"/>
          <a:solidFill>
            <a:schemeClr val="accent3">
              <a:lumMod val="40000"/>
              <a:lumOff val="60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600" lang="bn-BD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ব্যবসায় </a:t>
            </a:r>
            <a:r>
              <a:rPr dirty="0" sz="3600" lang="en-US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3600" lang="bn-BD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প্রতিষ্ঠান</a:t>
            </a:r>
            <a:endParaRPr dirty="0" sz="3600" lang="en-US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03" name="Right Arrow 2"/>
          <p:cNvSpPr/>
          <p:nvPr/>
        </p:nvSpPr>
        <p:spPr>
          <a:xfrm>
            <a:off x="304800" y="1291682"/>
            <a:ext cx="2667000" cy="1908718"/>
          </a:xfrm>
          <a:prstGeom prst="rightArrow"/>
          <a:solidFill>
            <a:schemeClr val="accent5">
              <a:lumMod val="50000"/>
            </a:schemeClr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600" lang="bn-BD" smtClean="0">
                <a:latin typeface="NikoshBAN" pitchFamily="2" charset="0"/>
                <a:cs typeface="NikoshBAN" pitchFamily="2" charset="0"/>
              </a:rPr>
              <a:t>অর্থের আগমন</a:t>
            </a:r>
            <a:endParaRPr dirty="0" sz="36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04" name="Right Arrow 3"/>
          <p:cNvSpPr/>
          <p:nvPr/>
        </p:nvSpPr>
        <p:spPr>
          <a:xfrm>
            <a:off x="5714999" y="1445941"/>
            <a:ext cx="2590800" cy="1600200"/>
          </a:xfrm>
          <a:prstGeom prst="rightArrow"/>
          <a:solidFill>
            <a:schemeClr val="tx2">
              <a:lumMod val="5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অর্থের নির্গমন</a:t>
            </a:r>
            <a:endParaRPr dirty="0" sz="32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05" name="TextBox 4"/>
          <p:cNvSpPr txBox="1"/>
          <p:nvPr/>
        </p:nvSpPr>
        <p:spPr>
          <a:xfrm>
            <a:off x="304800" y="3998071"/>
            <a:ext cx="8077200" cy="1539240"/>
          </a:xfrm>
          <a:prstGeom prst="rect"/>
          <a:solidFill>
            <a:schemeClr val="accent2">
              <a:lumMod val="40000"/>
              <a:lumOff val="60000"/>
            </a:schemeClr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rtlCol="0" wrap="square">
            <a:spAutoFit/>
          </a:bodyPr>
          <a:p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আর্থিক বা অনার্থিক প্রতিষ্ঠানে অর্থের আগমন ও নির্গমন প্রবাহ সুষ্ঠুভাবে নিয়ন্ত্রণ করার প্রক্রিয়াকে অর্থায়ন বলে।</a:t>
            </a:r>
            <a:endParaRPr dirty="0" sz="3200" lang="en-US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9"/>
                                        <p:tgtEl>
                                          <p:spTgt spid="1048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14"/>
                                        <p:tgtEl>
                                          <p:spTgt spid="1048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19"/>
                                        <p:tgtEl>
                                          <p:spTgt spid="1048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>
                      <p:stCondLst>
                        <p:cond delay="indefinite"/>
                      </p:stCondLst>
                      <p:childTnLst>
                        <p:par>
                          <p:cTn fill="hold" id="2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2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000" id="24"/>
                                        <p:tgtEl>
                                          <p:spTgt spid="1048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2" grpId="0" animBg="1"/>
      <p:bldP spid="1048603" grpId="0" animBg="1"/>
      <p:bldP spid="1048604" grpId="0" animBg="1"/>
      <p:bldP spid="104860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Horizontal Scroll 2"/>
          <p:cNvSpPr/>
          <p:nvPr/>
        </p:nvSpPr>
        <p:spPr>
          <a:xfrm>
            <a:off x="1600199" y="341531"/>
            <a:ext cx="4191000" cy="1295400"/>
          </a:xfrm>
          <a:prstGeom prst="horizontalScroll"/>
          <a:solidFill>
            <a:schemeClr val="tx2">
              <a:lumMod val="5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600" lang="bn-BD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কারবারি অর্থায়নের গুরূত্ব</a:t>
            </a:r>
            <a:endParaRPr dirty="0" sz="3600" lang="en-US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07" name="TextBox 12"/>
          <p:cNvSpPr txBox="1"/>
          <p:nvPr/>
        </p:nvSpPr>
        <p:spPr>
          <a:xfrm>
            <a:off x="1600200" y="1828800"/>
            <a:ext cx="4876800" cy="584775"/>
          </a:xfrm>
          <a:prstGeom prst="rect"/>
          <a:solidFill>
            <a:schemeClr val="accent1">
              <a:lumMod val="40000"/>
              <a:lumOff val="60000"/>
            </a:schemeClr>
          </a:solidFill>
        </p:spPr>
        <p:txBody>
          <a:bodyPr rtlCol="0" wrap="square">
            <a:spAutoFit/>
          </a:bodyPr>
          <a:p>
            <a:pPr algn="ctr"/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ব্যবসায়িক মূলধন সংকট</a:t>
            </a:r>
            <a:endParaRPr dirty="0" sz="3200" lang="en-US"/>
          </a:p>
        </p:txBody>
      </p:sp>
      <p:sp>
        <p:nvSpPr>
          <p:cNvPr id="1048608" name="TextBox 15"/>
          <p:cNvSpPr txBox="1"/>
          <p:nvPr/>
        </p:nvSpPr>
        <p:spPr>
          <a:xfrm>
            <a:off x="1600200" y="2895600"/>
            <a:ext cx="4876800" cy="646331"/>
          </a:xfrm>
          <a:prstGeom prst="rect"/>
          <a:solidFill>
            <a:schemeClr val="accent2">
              <a:lumMod val="40000"/>
              <a:lumOff val="60000"/>
            </a:schemeClr>
          </a:solidFill>
        </p:spPr>
        <p:txBody>
          <a:bodyPr rtlCol="0" wrap="square">
            <a:spAutoFit/>
          </a:bodyPr>
          <a:p>
            <a:pPr algn="ctr"/>
            <a:r>
              <a:rPr dirty="0" sz="3600" lang="bn-BD" smtClean="0">
                <a:latin typeface="NikoshBAN" pitchFamily="2" charset="0"/>
                <a:cs typeface="NikoshBAN" pitchFamily="2" charset="0"/>
              </a:rPr>
              <a:t>অনগ্রসর ব্যাংক ব্যবস্থা</a:t>
            </a:r>
            <a:endParaRPr dirty="0" sz="3600" lang="en-US"/>
          </a:p>
        </p:txBody>
      </p:sp>
      <p:sp>
        <p:nvSpPr>
          <p:cNvPr id="1048609" name="TextBox 17"/>
          <p:cNvSpPr txBox="1"/>
          <p:nvPr/>
        </p:nvSpPr>
        <p:spPr>
          <a:xfrm>
            <a:off x="1600200" y="3810000"/>
            <a:ext cx="4953000" cy="584775"/>
          </a:xfrm>
          <a:prstGeom prst="rect"/>
          <a:solidFill>
            <a:schemeClr val="accent4">
              <a:lumMod val="40000"/>
              <a:lumOff val="60000"/>
            </a:schemeClr>
          </a:solidFill>
        </p:spPr>
        <p:txBody>
          <a:bodyPr rtlCol="0" wrap="square">
            <a:spAutoFit/>
          </a:bodyPr>
          <a:p>
            <a:pPr algn="ctr"/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স্বল্পশিক্ষিত উদ্যোক্তা</a:t>
            </a:r>
            <a:endParaRPr dirty="0" sz="3200" lang="en-US"/>
          </a:p>
        </p:txBody>
      </p:sp>
      <p:sp>
        <p:nvSpPr>
          <p:cNvPr id="1048610" name="TextBox 18"/>
          <p:cNvSpPr txBox="1"/>
          <p:nvPr/>
        </p:nvSpPr>
        <p:spPr>
          <a:xfrm>
            <a:off x="1600200" y="4800600"/>
            <a:ext cx="5029200" cy="1056639"/>
          </a:xfrm>
          <a:prstGeom prst="rect"/>
          <a:solidFill>
            <a:schemeClr val="accent3">
              <a:lumMod val="60000"/>
              <a:lumOff val="40000"/>
            </a:schemeClr>
          </a:solidFill>
        </p:spPr>
        <p:txBody>
          <a:bodyPr rtlCol="0" wrap="square">
            <a:spAutoFit/>
          </a:bodyPr>
          <a:p>
            <a:pPr algn="ctr"/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উৎপাদনমূখী বিনিয়োগ ও জাতীয় আয়</a:t>
            </a:r>
            <a:endParaRPr dirty="0" sz="3200" lang="en-US"/>
          </a:p>
        </p:txBody>
      </p:sp>
    </p:spTree>
  </p:cSld>
  <p:clrMapOvr>
    <a:masterClrMapping/>
  </p:clrMapOvr>
  <p:transition spd="med">
    <p:wedg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dur="500" id="7"/>
                                        <p:tgtEl>
                                          <p:spTgt spid="104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12"/>
                                        <p:tgtEl>
                                          <p:spTgt spid="1048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17"/>
                                        <p:tgtEl>
                                          <p:spTgt spid="1048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22"/>
                                        <p:tgtEl>
                                          <p:spTgt spid="1048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27"/>
                                        <p:tgtEl>
                                          <p:spTgt spid="104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6" grpId="0" animBg="1"/>
      <p:bldP spid="1048607" grpId="0" animBg="1"/>
      <p:bldP spid="1048608" grpId="0" animBg="1"/>
      <p:bldP spid="1048609" grpId="0" animBg="1"/>
      <p:bldP spid="10486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Slide 1</dc:title>
  <dc:creator>Ma-mony Computer</dc:creator>
  <cp:lastModifiedBy>Ma-mony Computer</cp:lastModifiedBy>
  <dcterms:created xsi:type="dcterms:W3CDTF">2006-08-14T00:00:00Z</dcterms:created>
  <dcterms:modified xsi:type="dcterms:W3CDTF">2020-02-16T14:12:28Z</dcterms:modified>
</cp:coreProperties>
</file>