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5" r:id="rId3"/>
    <p:sldId id="269" r:id="rId4"/>
    <p:sldId id="258" r:id="rId5"/>
    <p:sldId id="260" r:id="rId6"/>
    <p:sldId id="274" r:id="rId7"/>
    <p:sldId id="257" r:id="rId8"/>
    <p:sldId id="263" r:id="rId9"/>
    <p:sldId id="259" r:id="rId10"/>
    <p:sldId id="261" r:id="rId11"/>
    <p:sldId id="264" r:id="rId12"/>
    <p:sldId id="267" r:id="rId13"/>
    <p:sldId id="271" r:id="rId14"/>
    <p:sldId id="27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2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0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3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2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64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88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3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3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5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95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9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CBB5D0-1BE5-43EB-B160-22B8100CF4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3537366" y="1413494"/>
            <a:ext cx="3125449" cy="378565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</a:rPr>
              <a:t>সব্বাইকে</a:t>
            </a:r>
            <a:r>
              <a:rPr lang="bn-IN" sz="4800" dirty="0" smtClean="0"/>
              <a:t> 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লাল</a:t>
            </a:r>
            <a:r>
              <a:rPr lang="bn-IN" sz="4800" dirty="0" smtClean="0"/>
              <a:t> </a:t>
            </a:r>
          </a:p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বেলী</a:t>
            </a:r>
            <a:r>
              <a:rPr lang="bn-IN" sz="4800" dirty="0" smtClean="0"/>
              <a:t> </a:t>
            </a:r>
          </a:p>
          <a:p>
            <a:pPr algn="ctr"/>
            <a:r>
              <a:rPr lang="bn-IN" sz="4800" dirty="0" smtClean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4800" dirty="0" smtClean="0"/>
              <a:t> </a:t>
            </a:r>
            <a:r>
              <a:rPr lang="bn-IN" sz="4800" dirty="0" smtClean="0">
                <a:solidFill>
                  <a:srgbClr val="00B050"/>
                </a:solidFill>
              </a:rPr>
              <a:t>শুভেচ্ছা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" t="18334" r="41042" b="23749"/>
          <a:stretch/>
        </p:blipFill>
        <p:spPr>
          <a:xfrm rot="5400000">
            <a:off x="2582496" y="-617901"/>
            <a:ext cx="2912210" cy="5895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386638" y="2377856"/>
            <a:ext cx="28575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অনুচক্রিকা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7911" y="4203142"/>
            <a:ext cx="10587037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বৈশিষ্ট্যঃ </a:t>
            </a:r>
          </a:p>
          <a:p>
            <a:r>
              <a:rPr lang="bn-IN" sz="3600" dirty="0" smtClean="0"/>
              <a:t>* ক্ষতস্থানে  থ্রম্বোপ্লাষ্টিন নিঃসরিত হয়ে রক্তকে জমাট বাধতে সাহায্য করে;  </a:t>
            </a:r>
          </a:p>
          <a:p>
            <a:r>
              <a:rPr lang="bn-IN" sz="3600" dirty="0" smtClean="0"/>
              <a:t>* আকারে ছোট, বর্তুলকার ও বর্নহীন অস্থিমজ্জায় অনুচক্রিকা তৈরী হয়। </a:t>
            </a:r>
            <a:endParaRPr lang="en-US" sz="3600" dirty="0" smtClean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29433" y="5957468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90285"/>
              </p:ext>
            </p:extLst>
          </p:nvPr>
        </p:nvGraphicFramePr>
        <p:xfrm>
          <a:off x="1044575" y="1805516"/>
          <a:ext cx="961231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104"/>
                <a:gridCol w="3204104"/>
                <a:gridCol w="3204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/>
                        <a:t>বৈশিষ্ট্য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/>
                        <a:t>লোহিত রক্তকনিকা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/>
                        <a:t>শ্বেত রক্তকনিকা</a:t>
                      </a:r>
                      <a:r>
                        <a:rPr lang="bn-IN" sz="4000" baseline="0" dirty="0" smtClean="0"/>
                        <a:t> 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/>
                        <a:t>১।</a:t>
                      </a:r>
                      <a:r>
                        <a:rPr lang="bn-IN" sz="4000" baseline="0" dirty="0" smtClean="0"/>
                        <a:t> নিউক্লিয়াস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/>
                        <a:t>২। আঁকার</a:t>
                      </a:r>
                      <a:r>
                        <a:rPr lang="bn-IN" sz="4000" baseline="0" dirty="0" smtClean="0"/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/>
                        <a:t>৩। হিমোগ্লোবিন</a:t>
                      </a:r>
                      <a:r>
                        <a:rPr lang="bn-IN" sz="4000" baseline="0" dirty="0" smtClean="0"/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/>
                        <a:t>৪।</a:t>
                      </a:r>
                      <a:r>
                        <a:rPr lang="bn-IN" sz="4000" baseline="0" dirty="0" smtClean="0"/>
                        <a:t> সংখ্যা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/>
                        <a:t>৫। কাজ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14525" y="915978"/>
            <a:ext cx="475773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একক কাজ        </a:t>
            </a:r>
            <a:r>
              <a:rPr lang="bn-IN" sz="4000" b="1" u="sng" dirty="0" smtClean="0"/>
              <a:t>পার্থক্য</a:t>
            </a:r>
            <a:r>
              <a:rPr lang="bn-IN" sz="4000" b="1" dirty="0" smtClean="0"/>
              <a:t>   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35874"/>
              </p:ext>
            </p:extLst>
          </p:nvPr>
        </p:nvGraphicFramePr>
        <p:xfrm>
          <a:off x="8501064" y="871537"/>
          <a:ext cx="2800350" cy="701040"/>
        </p:xfrm>
        <a:graphic>
          <a:graphicData uri="http://schemas.openxmlformats.org/drawingml/2006/table">
            <a:tbl>
              <a:tblPr/>
              <a:tblGrid>
                <a:gridCol w="2800350"/>
              </a:tblGrid>
              <a:tr h="514351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/>
                        <a:t>সময়ঃ</a:t>
                      </a:r>
                      <a:r>
                        <a:rPr lang="bn-IN" sz="4000" baseline="0" dirty="0" smtClean="0"/>
                        <a:t> ৫ মিনিট </a:t>
                      </a:r>
                      <a:endParaRPr lang="en-US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79054" y="59636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2" y="785811"/>
            <a:ext cx="7229474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/>
              <a:t>জোড়ায় কাজ</a:t>
            </a:r>
          </a:p>
          <a:p>
            <a:pPr algn="ctr"/>
            <a:r>
              <a:rPr lang="bn-IN" sz="4000" dirty="0" smtClean="0"/>
              <a:t> দলে ভাগ হয়ে  রক্তকনিকার ৩টি কাজ করবে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50140"/>
              </p:ext>
            </p:extLst>
          </p:nvPr>
        </p:nvGraphicFramePr>
        <p:xfrm>
          <a:off x="971552" y="2419879"/>
          <a:ext cx="10315575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5"/>
                <a:gridCol w="3438525"/>
                <a:gridCol w="34385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</a:rPr>
                        <a:t>    শাপলা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</a:rPr>
                        <a:t> দল   </a:t>
                      </a:r>
                    </a:p>
                    <a:p>
                      <a:pPr algn="ctr"/>
                      <a:r>
                        <a:rPr lang="bn-IN" sz="3600" baseline="0" dirty="0" smtClean="0">
                          <a:solidFill>
                            <a:schemeClr val="tx1"/>
                          </a:solidFill>
                        </a:rPr>
                        <a:t>লোহিত  রক্তকনিকা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গোলাপ  দল  </a:t>
                      </a:r>
                    </a:p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 শ্বেত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</a:rPr>
                        <a:t> রক্তকনিকা  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জুই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</a:rPr>
                        <a:t> দল</a:t>
                      </a:r>
                    </a:p>
                    <a:p>
                      <a:pPr algn="ctr"/>
                      <a:r>
                        <a:rPr lang="bn-IN" sz="4000" baseline="0" dirty="0" smtClean="0">
                          <a:solidFill>
                            <a:schemeClr val="tx1"/>
                          </a:solidFill>
                        </a:rPr>
                        <a:t>অনুচক্রিকা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600" dirty="0" smtClean="0">
                          <a:solidFill>
                            <a:schemeClr val="tx1"/>
                          </a:solidFill>
                        </a:rPr>
                        <a:t>১। </a:t>
                      </a:r>
                    </a:p>
                    <a:p>
                      <a:pPr algn="l"/>
                      <a:r>
                        <a:rPr lang="bn-IN" sz="3600" dirty="0" smtClean="0">
                          <a:solidFill>
                            <a:schemeClr val="tx1"/>
                          </a:solidFill>
                        </a:rPr>
                        <a:t>২। </a:t>
                      </a:r>
                    </a:p>
                    <a:p>
                      <a:pPr algn="l"/>
                      <a:r>
                        <a:rPr lang="bn-IN" sz="3600" dirty="0" smtClean="0">
                          <a:solidFill>
                            <a:schemeClr val="tx1"/>
                          </a:solidFill>
                        </a:rPr>
                        <a:t>৩।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১।</a:t>
                      </a:r>
                    </a:p>
                    <a:p>
                      <a:pPr algn="l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২। </a:t>
                      </a:r>
                    </a:p>
                    <a:p>
                      <a:pPr algn="l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৩।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১। </a:t>
                      </a:r>
                    </a:p>
                    <a:p>
                      <a:pPr algn="l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২। </a:t>
                      </a:r>
                    </a:p>
                    <a:p>
                      <a:pPr algn="l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৩।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72524" y="985838"/>
            <a:ext cx="265747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সময়ঃ ৫ মিনিট </a:t>
            </a:r>
            <a:endParaRPr lang="en-US" sz="4000" b="1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79054" y="5920833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00" y="757237"/>
            <a:ext cx="19431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মূল্যায়ন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11567"/>
              </p:ext>
            </p:extLst>
          </p:nvPr>
        </p:nvGraphicFramePr>
        <p:xfrm>
          <a:off x="2103435" y="2188103"/>
          <a:ext cx="865505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526"/>
                <a:gridCol w="4327526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রক্ত কি?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(ক) তরল যোজক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</a:rPr>
                        <a:t> কলা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(খ)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</a:rPr>
                        <a:t> কার্বন ডাই অক্সাইড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(গ) ধমনি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</a:rPr>
                        <a:t> শিরা নালী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(ঘ)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</a:rPr>
                        <a:t> ইউরিয়া ইউরিক এসিড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271713" y="2957513"/>
            <a:ext cx="457200" cy="657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/>
              <a:t>*</a:t>
            </a:r>
            <a:endParaRPr lang="en-US" sz="88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79054" y="6077795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95433"/>
              </p:ext>
            </p:extLst>
          </p:nvPr>
        </p:nvGraphicFramePr>
        <p:xfrm>
          <a:off x="1104640" y="748795"/>
          <a:ext cx="1003433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108"/>
                <a:gridCol w="2268123"/>
                <a:gridCol w="2514600"/>
                <a:gridCol w="3003507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4000" dirty="0" smtClean="0"/>
                        <a:t>* </a:t>
                      </a:r>
                      <a:r>
                        <a:rPr lang="bn-IN" sz="4000" dirty="0" smtClean="0"/>
                        <a:t>লোহিত রক্তকনিকায়</a:t>
                      </a:r>
                      <a:r>
                        <a:rPr lang="en-US" sz="4000" dirty="0" smtClean="0"/>
                        <a:t>….. 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571500" indent="-571500">
                        <a:buAutoNum type="romanLcParenR"/>
                      </a:pPr>
                      <a:r>
                        <a:rPr lang="bn-IN" sz="4000" baseline="0" dirty="0" smtClean="0"/>
                        <a:t>হিমোগ্লোবিন থাকে; </a:t>
                      </a:r>
                      <a:endParaRPr lang="en-US" sz="4000" baseline="0" dirty="0" smtClean="0"/>
                    </a:p>
                    <a:p>
                      <a:pPr marL="571500" indent="-571500">
                        <a:buAutoNum type="romanLcParenR"/>
                      </a:pPr>
                      <a:endParaRPr lang="en-US" sz="4000" baseline="0" dirty="0" smtClean="0"/>
                    </a:p>
                    <a:p>
                      <a:pPr marL="571500" marR="0" indent="-5715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arenR"/>
                        <a:tabLst/>
                        <a:defRPr/>
                      </a:pPr>
                      <a:r>
                        <a:rPr lang="bn-IN" sz="4000" baseline="0" dirty="0" smtClean="0"/>
                        <a:t>লাল অস্থিমজ্জা হতে তৈরী হয়; </a:t>
                      </a:r>
                      <a:endParaRPr lang="en-US" sz="4000" baseline="0" dirty="0" smtClean="0"/>
                    </a:p>
                    <a:p>
                      <a:pPr marL="571500" marR="0" indent="-5715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arenR"/>
                        <a:tabLst/>
                        <a:defRPr/>
                      </a:pPr>
                      <a:endParaRPr lang="en-US" sz="4000" dirty="0"/>
                    </a:p>
                    <a:p>
                      <a:pPr marL="571500" indent="-571500">
                        <a:buAutoNum type="romanLcParenR" startAt="3"/>
                      </a:pPr>
                      <a:r>
                        <a:rPr lang="bn-IN" sz="4000" dirty="0" smtClean="0"/>
                        <a:t>মহিলার তুলনায় পুরুষদের</a:t>
                      </a:r>
                      <a:r>
                        <a:rPr lang="bn-IN" sz="4000" baseline="0" dirty="0" smtClean="0"/>
                        <a:t> রক্তে কম থাকে। </a:t>
                      </a:r>
                      <a:endParaRPr lang="en-US" sz="4000" baseline="0" dirty="0" smtClean="0"/>
                    </a:p>
                    <a:p>
                      <a:pPr marL="571500" indent="-571500">
                        <a:buAutoNum type="romanLcParenR" startAt="3"/>
                      </a:pPr>
                      <a:endParaRPr lang="en-US" sz="40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(</a:t>
                      </a:r>
                      <a:r>
                        <a:rPr lang="bn-IN" sz="4000" dirty="0" smtClean="0"/>
                        <a:t>ক</a:t>
                      </a:r>
                      <a:r>
                        <a:rPr lang="en-US" sz="4000" dirty="0" smtClean="0"/>
                        <a:t>) </a:t>
                      </a:r>
                      <a:r>
                        <a:rPr lang="bn-IN" sz="4000" dirty="0" smtClean="0"/>
                        <a:t> </a:t>
                      </a:r>
                      <a:r>
                        <a:rPr lang="en-US" sz="4000" dirty="0" err="1" smtClean="0"/>
                        <a:t>i</a:t>
                      </a:r>
                      <a:r>
                        <a:rPr lang="en-US" sz="4000" dirty="0" smtClean="0"/>
                        <a:t>  </a:t>
                      </a:r>
                      <a:r>
                        <a:rPr lang="bn-IN" sz="4000" dirty="0" smtClean="0"/>
                        <a:t>ও</a:t>
                      </a:r>
                      <a:r>
                        <a:rPr lang="en-US" sz="4000" dirty="0" smtClean="0"/>
                        <a:t> 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(</a:t>
                      </a:r>
                      <a:r>
                        <a:rPr lang="bn-IN" sz="4000" dirty="0" smtClean="0"/>
                        <a:t>খ</a:t>
                      </a:r>
                      <a:r>
                        <a:rPr lang="en-US" sz="4000" dirty="0" smtClean="0"/>
                        <a:t>) </a:t>
                      </a:r>
                      <a:r>
                        <a:rPr lang="bn-IN" sz="4000" baseline="0" dirty="0" smtClean="0"/>
                        <a:t> </a:t>
                      </a:r>
                      <a:r>
                        <a:rPr lang="en-US" sz="4000" baseline="0" dirty="0" err="1" smtClean="0"/>
                        <a:t>i</a:t>
                      </a:r>
                      <a:r>
                        <a:rPr lang="en-US" sz="4000" baseline="0" dirty="0" smtClean="0"/>
                        <a:t>  </a:t>
                      </a:r>
                      <a:r>
                        <a:rPr lang="bn-IN" sz="4000" baseline="0" dirty="0" smtClean="0"/>
                        <a:t>ও </a:t>
                      </a:r>
                      <a:r>
                        <a:rPr lang="en-US" sz="4000" baseline="0" dirty="0" smtClean="0"/>
                        <a:t> iii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(</a:t>
                      </a:r>
                      <a:r>
                        <a:rPr lang="bn-IN" sz="4000" dirty="0" smtClean="0"/>
                        <a:t>গ</a:t>
                      </a:r>
                      <a:r>
                        <a:rPr lang="en-US" sz="4000" dirty="0" smtClean="0"/>
                        <a:t>)</a:t>
                      </a:r>
                      <a:r>
                        <a:rPr lang="bn-IN" sz="4000" dirty="0" smtClean="0"/>
                        <a:t> </a:t>
                      </a:r>
                      <a:r>
                        <a:rPr lang="en-US" sz="4000" dirty="0" smtClean="0"/>
                        <a:t> ii</a:t>
                      </a:r>
                      <a:r>
                        <a:rPr lang="bn-IN" sz="4000" dirty="0" smtClean="0"/>
                        <a:t> </a:t>
                      </a:r>
                      <a:r>
                        <a:rPr lang="en-US" sz="4000" dirty="0" smtClean="0"/>
                        <a:t> </a:t>
                      </a:r>
                      <a:r>
                        <a:rPr lang="bn-IN" sz="4000" dirty="0" smtClean="0"/>
                        <a:t>ও </a:t>
                      </a:r>
                      <a:r>
                        <a:rPr lang="en-US" sz="4000" dirty="0" smtClean="0"/>
                        <a:t> iii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(</a:t>
                      </a:r>
                      <a:r>
                        <a:rPr lang="bn-IN" sz="4000" dirty="0" smtClean="0"/>
                        <a:t>ঘ</a:t>
                      </a:r>
                      <a:r>
                        <a:rPr lang="en-US" sz="4000" dirty="0" smtClean="0"/>
                        <a:t>) </a:t>
                      </a:r>
                      <a:r>
                        <a:rPr lang="bn-IN" sz="4000" baseline="0" dirty="0" smtClean="0"/>
                        <a:t> </a:t>
                      </a:r>
                      <a:r>
                        <a:rPr lang="en-US" sz="4000" baseline="0" dirty="0" err="1" smtClean="0"/>
                        <a:t>i</a:t>
                      </a:r>
                      <a:r>
                        <a:rPr lang="en-US" sz="4000" baseline="0" dirty="0" smtClean="0"/>
                        <a:t>, ii  </a:t>
                      </a:r>
                      <a:r>
                        <a:rPr lang="bn-IN" sz="4000" baseline="0" dirty="0" smtClean="0"/>
                        <a:t>ও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bn-IN" sz="4000" baseline="0" dirty="0" smtClean="0"/>
                        <a:t> </a:t>
                      </a:r>
                      <a:r>
                        <a:rPr lang="en-US" sz="4000" baseline="0" dirty="0" smtClean="0"/>
                        <a:t>iii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302242" y="5373162"/>
            <a:ext cx="385011" cy="385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79054" y="6039158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821830">
            <a:off x="3759798" y="1224727"/>
            <a:ext cx="3168802" cy="44274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/>
              <a:t>বাড়ির কাজ</a:t>
            </a:r>
          </a:p>
          <a:p>
            <a:pPr algn="ctr"/>
            <a:r>
              <a:rPr lang="bn-IN" sz="4000" dirty="0" smtClean="0">
                <a:solidFill>
                  <a:srgbClr val="00B0F0"/>
                </a:solidFill>
              </a:rPr>
              <a:t>শ্বেত </a:t>
            </a:r>
            <a:endParaRPr lang="en-US" sz="4000" dirty="0" smtClean="0">
              <a:solidFill>
                <a:srgbClr val="00B0F0"/>
              </a:solidFill>
            </a:endParaRPr>
          </a:p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রক্তকনিকা</a:t>
            </a:r>
            <a:r>
              <a:rPr lang="bn-IN" sz="4000" dirty="0" smtClean="0"/>
              <a:t> </a:t>
            </a:r>
            <a:endParaRPr lang="en-US" sz="4000" dirty="0" smtClean="0"/>
          </a:p>
          <a:p>
            <a:pPr algn="ctr"/>
            <a:r>
              <a:rPr lang="bn-IN" sz="4000" dirty="0" smtClean="0"/>
              <a:t>কীভাবে </a:t>
            </a:r>
            <a:endParaRPr lang="en-US" sz="4000" dirty="0" smtClean="0"/>
          </a:p>
          <a:p>
            <a:pPr algn="ctr"/>
            <a:r>
              <a:rPr lang="bn-IN" sz="4000" dirty="0" smtClean="0">
                <a:solidFill>
                  <a:schemeClr val="accent5"/>
                </a:solidFill>
              </a:rPr>
              <a:t>দেহকে </a:t>
            </a:r>
            <a:endParaRPr lang="en-US" sz="4000" dirty="0" smtClean="0">
              <a:solidFill>
                <a:schemeClr val="accent5"/>
              </a:solidFill>
            </a:endParaRPr>
          </a:p>
          <a:p>
            <a:pPr algn="ctr"/>
            <a:r>
              <a:rPr lang="bn-IN" sz="4000" dirty="0" smtClean="0">
                <a:solidFill>
                  <a:srgbClr val="0070C0"/>
                </a:solidFill>
              </a:rPr>
              <a:t>রক্ষা </a:t>
            </a:r>
            <a:endParaRPr lang="en-US" sz="4000" dirty="0" smtClean="0">
              <a:solidFill>
                <a:srgbClr val="0070C0"/>
              </a:solidFill>
            </a:endParaRPr>
          </a:p>
          <a:p>
            <a:pPr algn="ctr"/>
            <a:r>
              <a:rPr lang="bn-IN" sz="4000" dirty="0" smtClean="0"/>
              <a:t>করে। </a:t>
            </a:r>
            <a:endParaRPr lang="en-US" sz="4000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79054" y="602084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474" y="1617406"/>
            <a:ext cx="5186363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 পরিচিতি </a:t>
            </a: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৯ম  শ্রেণি</a:t>
            </a: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 জীব বিজ্ঞান</a:t>
            </a: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অধ্যায়ঃ  ষষ্ঠ (জীবে পরিবহন)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1040991" y="6077995"/>
            <a:ext cx="14063663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602084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" y="1133853"/>
            <a:ext cx="7664824" cy="4516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493623" y="2044891"/>
            <a:ext cx="1250576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ছবিটি লক্ষ্য কর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74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-757238" y="-310094"/>
            <a:ext cx="13801726" cy="103875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57224" y="6129337"/>
            <a:ext cx="13701712" cy="92868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987643" y="847165"/>
            <a:ext cx="5672138" cy="2077375"/>
          </a:xfrm>
          <a:prstGeom prst="wedgeRectCallout">
            <a:avLst>
              <a:gd name="adj1" fmla="val -20596"/>
              <a:gd name="adj2" fmla="val 81272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আজকের আলোচ্য বিষয়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5" y="3772739"/>
            <a:ext cx="4407164" cy="1955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71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1443038"/>
            <a:ext cx="8001000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/>
              <a:t>	</a:t>
            </a:r>
            <a:r>
              <a:rPr lang="bn-IN" sz="4000" b="1" dirty="0" smtClean="0"/>
              <a:t>যা শিখব – </a:t>
            </a:r>
          </a:p>
          <a:p>
            <a:r>
              <a:rPr lang="bn-IN" sz="4000" dirty="0" smtClean="0"/>
              <a:t>	* রক্ত কী তা বলতে পারবে;</a:t>
            </a:r>
          </a:p>
          <a:p>
            <a:r>
              <a:rPr lang="bn-IN" sz="4000" dirty="0" smtClean="0"/>
              <a:t>	* রক্ত উপাদানের প্রকারভেদ করতে পারবে;</a:t>
            </a:r>
          </a:p>
          <a:p>
            <a:r>
              <a:rPr lang="bn-IN" sz="4000" dirty="0" smtClean="0"/>
              <a:t>       * রক্তকনিকাগুলো  ব্যাখ্যা করতে পারবে। </a:t>
            </a:r>
            <a:endParaRPr lang="en-US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79054" y="6090705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674" r="47805" b="25789"/>
          <a:stretch/>
        </p:blipFill>
        <p:spPr>
          <a:xfrm>
            <a:off x="1973181" y="596020"/>
            <a:ext cx="4467960" cy="3729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7301" y="783042"/>
            <a:ext cx="125199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রক্তরস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67063" y="4325353"/>
            <a:ext cx="10864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বৈশিষ্ট্যঃ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/>
              <a:t>রক্তরসের প্রধান উপাদান পানি।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/>
              <a:t>পুষ্টিকর দ্রব্যাদি গ্রহন করে দেহের পুষ্টি সাধন , ক্ষয়পুরন করে।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38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9389" y="1214437"/>
            <a:ext cx="2371725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রক্ত কনিকা 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386514" y="2957511"/>
            <a:ext cx="235743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রক্তরস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8542" r="45417" b="25833"/>
          <a:stretch/>
        </p:blipFill>
        <p:spPr>
          <a:xfrm>
            <a:off x="1628776" y="900113"/>
            <a:ext cx="4743450" cy="4500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8838" y="5400675"/>
            <a:ext cx="222885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রক্ত উপাদান </a:t>
            </a:r>
            <a:endParaRPr lang="en-US" sz="4000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79054" y="6108561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7" y="925450"/>
            <a:ext cx="6605586" cy="2705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986712" y="1285876"/>
            <a:ext cx="311467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লোহিত রক্তকনিকা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85836" y="4135324"/>
            <a:ext cx="8558213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বৈশিষ্ট্যঃ </a:t>
            </a:r>
          </a:p>
          <a:p>
            <a:r>
              <a:rPr lang="bn-IN" sz="4000" dirty="0" smtClean="0"/>
              <a:t>* শ্বাসকার্যে অক্সিজেন পরিবহনের ভুমিকা পালন করে; </a:t>
            </a:r>
          </a:p>
          <a:p>
            <a:r>
              <a:rPr lang="bn-IN" sz="4000" dirty="0" smtClean="0"/>
              <a:t>* মানুষের লোহিত রক্তকনিকায় অক্সিজেন থাকে না।</a:t>
            </a:r>
            <a:endParaRPr lang="en-US" sz="4000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79054" y="6096654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3958" r="51668" b="57500"/>
          <a:stretch/>
        </p:blipFill>
        <p:spPr>
          <a:xfrm>
            <a:off x="1014411" y="885825"/>
            <a:ext cx="5514976" cy="2643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943725" y="1853475"/>
            <a:ext cx="344328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শ্বেত কনিকা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00237" y="3794730"/>
            <a:ext cx="5743576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 বৈশিষ্ট্যঃ 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/>
              <a:t>নিউক্লিয়াস থাকে;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/>
              <a:t>আকারে বড় ও  অনিয়মিত। 	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79054" y="5999441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423</TotalTime>
  <Words>503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185</cp:revision>
  <dcterms:created xsi:type="dcterms:W3CDTF">2019-09-18T14:18:49Z</dcterms:created>
  <dcterms:modified xsi:type="dcterms:W3CDTF">2019-10-07T15:32:02Z</dcterms:modified>
</cp:coreProperties>
</file>