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693CDF-4ECD-4C9D-AFEC-B3A702A054F4}"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44100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93CDF-4ECD-4C9D-AFEC-B3A702A054F4}"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370746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93CDF-4ECD-4C9D-AFEC-B3A702A054F4}"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2295562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93CDF-4ECD-4C9D-AFEC-B3A702A054F4}"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3498476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93CDF-4ECD-4C9D-AFEC-B3A702A054F4}"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269921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93CDF-4ECD-4C9D-AFEC-B3A702A054F4}"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207445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93CDF-4ECD-4C9D-AFEC-B3A702A054F4}"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29700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93CDF-4ECD-4C9D-AFEC-B3A702A054F4}"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389717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93CDF-4ECD-4C9D-AFEC-B3A702A054F4}"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309724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93CDF-4ECD-4C9D-AFEC-B3A702A054F4}"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46391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93CDF-4ECD-4C9D-AFEC-B3A702A054F4}"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E0FF2-E5B1-4943-9453-60D7CCECBB87}" type="slidenum">
              <a:rPr lang="en-US" smtClean="0"/>
              <a:t>‹#›</a:t>
            </a:fld>
            <a:endParaRPr lang="en-US"/>
          </a:p>
        </p:txBody>
      </p:sp>
    </p:spTree>
    <p:extLst>
      <p:ext uri="{BB962C8B-B14F-4D97-AF65-F5344CB8AC3E}">
        <p14:creationId xmlns:p14="http://schemas.microsoft.com/office/powerpoint/2010/main" val="208069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93CDF-4ECD-4C9D-AFEC-B3A702A054F4}" type="datetimeFigureOut">
              <a:rPr lang="en-US" smtClean="0"/>
              <a:t>2/17/2020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E0FF2-E5B1-4943-9453-60D7CCECBB87}" type="slidenum">
              <a:rPr lang="en-US" smtClean="0"/>
              <a:t>‹#›</a:t>
            </a:fld>
            <a:endParaRPr lang="en-US"/>
          </a:p>
        </p:txBody>
      </p:sp>
    </p:spTree>
    <p:extLst>
      <p:ext uri="{BB962C8B-B14F-4D97-AF65-F5344CB8AC3E}">
        <p14:creationId xmlns:p14="http://schemas.microsoft.com/office/powerpoint/2010/main" val="1007540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jpeg"/><Relationship Id="rId7"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16.jpg"/><Relationship Id="rId5" Type="http://schemas.openxmlformats.org/officeDocument/2006/relationships/image" Target="../media/image11.png"/><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8.jpg"/><Relationship Id="rId7" Type="http://schemas.openxmlformats.org/officeDocument/2006/relationships/image" Target="../media/image6.jpeg"/><Relationship Id="rId2" Type="http://schemas.openxmlformats.org/officeDocument/2006/relationships/image" Target="../media/image7.jp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2716899" y="337644"/>
            <a:ext cx="6789200" cy="1200329"/>
          </a:xfrm>
          <a:prstGeom prst="rect">
            <a:avLst/>
          </a:prstGeom>
          <a:effectLst>
            <a:glow rad="101600">
              <a:schemeClr val="accent5">
                <a:satMod val="175000"/>
                <a:alpha val="40000"/>
              </a:schemeClr>
            </a:glow>
          </a:effectLst>
        </p:spPr>
        <p:style>
          <a:lnRef idx="1">
            <a:schemeClr val="accent1"/>
          </a:lnRef>
          <a:fillRef idx="2">
            <a:schemeClr val="accent1"/>
          </a:fillRef>
          <a:effectRef idx="1">
            <a:schemeClr val="accent1"/>
          </a:effectRef>
          <a:fontRef idx="minor">
            <a:schemeClr val="dk1"/>
          </a:fontRef>
        </p:style>
        <p:txBody>
          <a:bodyPr wrap="square" rtlCol="0">
            <a:spAutoFit/>
            <a:scene3d>
              <a:camera prst="orthographicFront"/>
              <a:lightRig rig="threePt" dir="t"/>
            </a:scene3d>
            <a:sp3d extrusionH="57150">
              <a:bevelT w="38100" h="38100"/>
            </a:sp3d>
          </a:bodyPr>
          <a:lstStyle/>
          <a:p>
            <a:pPr algn="ctr"/>
            <a:r>
              <a:rPr lang="en-US" sz="7200" dirty="0" err="1" smtClean="0">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a:latin typeface="NikoshBAN" pitchFamily="2" charset="0"/>
                <a:cs typeface="NikoshBAN" pitchFamily="2" charset="0"/>
              </a:rPr>
              <a:t>সবাইকে</a:t>
            </a:r>
            <a:r>
              <a:rPr lang="en-US" sz="7200" dirty="0" smtClean="0">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a:latin typeface="NikoshBAN" pitchFamily="2" charset="0"/>
                <a:cs typeface="NikoshBAN" pitchFamily="2" charset="0"/>
              </a:rPr>
              <a:t> </a:t>
            </a:r>
            <a:r>
              <a:rPr lang="en-US" sz="7200" dirty="0" err="1" smtClean="0">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a:latin typeface="NikoshBAN" pitchFamily="2" charset="0"/>
                <a:cs typeface="NikoshBAN" pitchFamily="2" charset="0"/>
              </a:rPr>
              <a:t>স্বাগতম</a:t>
            </a:r>
            <a:r>
              <a:rPr lang="en-US" sz="7200" dirty="0" smtClean="0">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a:latin typeface="NikoshBAN" pitchFamily="2" charset="0"/>
                <a:cs typeface="NikoshBAN" pitchFamily="2" charset="0"/>
              </a:rPr>
              <a:t> </a:t>
            </a:r>
            <a:endParaRPr lang="en-US" sz="7200" dirty="0">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a:latin typeface="NikoshBAN" pitchFamily="2" charset="0"/>
              <a:cs typeface="NikoshBAN"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2174" b="16087"/>
          <a:stretch/>
        </p:blipFill>
        <p:spPr>
          <a:xfrm>
            <a:off x="3248966" y="1999604"/>
            <a:ext cx="5632075" cy="4439619"/>
          </a:xfrm>
          <a:prstGeom prst="rect">
            <a:avLst/>
          </a:prstGeom>
        </p:spPr>
      </p:pic>
    </p:spTree>
    <p:extLst>
      <p:ext uri="{BB962C8B-B14F-4D97-AF65-F5344CB8AC3E}">
        <p14:creationId xmlns:p14="http://schemas.microsoft.com/office/powerpoint/2010/main" val="201794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795130" y="4551613"/>
            <a:ext cx="10787270" cy="1384995"/>
          </a:xfrm>
          <a:prstGeom prst="rect">
            <a:avLst/>
          </a:prstGeom>
        </p:spPr>
        <p:txBody>
          <a:bodyPr wrap="square">
            <a:spAutoFit/>
          </a:bodyPr>
          <a:lstStyle/>
          <a:p>
            <a:pPr algn="just"/>
            <a:r>
              <a:rPr lang="bn-BD" sz="2800" dirty="0">
                <a:solidFill>
                  <a:srgbClr val="7030A0"/>
                </a:solidFill>
                <a:latin typeface="NikoshBAN" panose="02000000000000000000" pitchFamily="2" charset="0"/>
                <a:cs typeface="NikoshBAN" panose="02000000000000000000" pitchFamily="2" charset="0"/>
              </a:rPr>
              <a:t>এটি এমন একটি ইনপুট ডিভাইস, যার সাহায্যে কম্পিউটারের মধ্যে সরাসরি কোনও তথ্য ঢুকিয়ে দেওয়া যায়।কি বোর্ডে অনেকগুলি বাটন বা বোতাম থাকে, এগুলির উপরে সাধারণত ইংরাজি বর্ণমালা মুদ্রিত থাকে এবং তার বিন্যাস টাইপরাইটারেরই অনুরূপ। এটি সর্বাধিক ব্যবহৃত ইনপুট ডিভাইস।</a:t>
            </a:r>
            <a:endParaRPr lang="en-US" sz="2800" dirty="0">
              <a:solidFill>
                <a:srgbClr val="7030A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7716" y="1223666"/>
            <a:ext cx="7875104" cy="2931764"/>
          </a:xfrm>
          <a:prstGeom prst="rect">
            <a:avLst/>
          </a:prstGeom>
        </p:spPr>
      </p:pic>
      <p:sp>
        <p:nvSpPr>
          <p:cNvPr id="6" name="TextBox 5"/>
          <p:cNvSpPr txBox="1"/>
          <p:nvPr/>
        </p:nvSpPr>
        <p:spPr>
          <a:xfrm>
            <a:off x="5099768" y="3906381"/>
            <a:ext cx="1705916" cy="830997"/>
          </a:xfrm>
          <a:prstGeom prst="rect">
            <a:avLst/>
          </a:prstGeom>
          <a:noFill/>
        </p:spPr>
        <p:txBody>
          <a:bodyPr wrap="none" rtlCol="0">
            <a:spAutoFit/>
          </a:bodyPr>
          <a:lstStyle/>
          <a:p>
            <a:r>
              <a:rPr lang="bn-BD" sz="4800" b="1" dirty="0" smtClean="0">
                <a:solidFill>
                  <a:srgbClr val="C00000"/>
                </a:solidFill>
                <a:latin typeface="NikoshBAN" panose="02000000000000000000" pitchFamily="2" charset="0"/>
                <a:cs typeface="NikoshBAN" panose="02000000000000000000" pitchFamily="2" charset="0"/>
              </a:rPr>
              <a:t>কী বোর্ড</a:t>
            </a:r>
            <a:endParaRPr lang="en-US" sz="4800" b="1" dirty="0">
              <a:solidFill>
                <a:srgbClr val="C00000"/>
              </a:solidFill>
              <a:latin typeface="NikoshBAN" panose="02000000000000000000" pitchFamily="2" charset="0"/>
              <a:cs typeface="NikoshBAN" panose="02000000000000000000" pitchFamily="2" charset="0"/>
            </a:endParaRPr>
          </a:p>
        </p:txBody>
      </p:sp>
      <p:sp>
        <p:nvSpPr>
          <p:cNvPr id="7" name="Flowchart: Alternate Process 6"/>
          <p:cNvSpPr/>
          <p:nvPr/>
        </p:nvSpPr>
        <p:spPr>
          <a:xfrm>
            <a:off x="2934269" y="450376"/>
            <a:ext cx="6318913" cy="691402"/>
          </a:xfrm>
          <a:prstGeom prst="flowChartAlternateProcess">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a:solidFill>
                  <a:srgbClr val="002060"/>
                </a:solidFill>
                <a:latin typeface="NikoshBAN" panose="02000000000000000000" pitchFamily="2" charset="0"/>
                <a:cs typeface="NikoshBAN" panose="02000000000000000000" pitchFamily="2" charset="0"/>
              </a:rPr>
              <a:t>সর্বাধিক ব্যবহৃত </a:t>
            </a:r>
            <a:r>
              <a:rPr lang="bn-BD" sz="2800" b="1" dirty="0" smtClean="0">
                <a:solidFill>
                  <a:srgbClr val="002060"/>
                </a:solidFill>
                <a:latin typeface="NikoshBAN" panose="02000000000000000000" pitchFamily="2" charset="0"/>
                <a:cs typeface="NikoshBAN" panose="02000000000000000000" pitchFamily="2" charset="0"/>
              </a:rPr>
              <a:t>একটি ইনপুট ডিভাইসের বর্ণনা</a:t>
            </a:r>
            <a:endParaRPr lang="en-US" sz="28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4315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heckerboard(across)">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609599" y="4346858"/>
            <a:ext cx="11131826" cy="1815882"/>
          </a:xfrm>
          <a:prstGeom prst="rect">
            <a:avLst/>
          </a:prstGeom>
        </p:spPr>
        <p:txBody>
          <a:bodyPr wrap="square">
            <a:spAutoFit/>
          </a:bodyPr>
          <a:lstStyle/>
          <a:p>
            <a:pPr algn="just"/>
            <a:r>
              <a:rPr lang="bn-BD" sz="2800" dirty="0">
                <a:solidFill>
                  <a:srgbClr val="7030A0"/>
                </a:solidFill>
                <a:latin typeface="NikoshBAN" panose="02000000000000000000" pitchFamily="2" charset="0"/>
                <a:cs typeface="NikoshBAN" panose="02000000000000000000" pitchFamily="2" charset="0"/>
              </a:rPr>
              <a:t>সব থেকে জনপ্রিয় আউটপুট ডিভাইসের নাম মনিটর। কম্পিউটারের টেলিভিশনের মতো অংশটির নাম মনিটর। এটি মূল কম্পিউটার বা সি পি ইউ-র সঙ্গে তারের মাধ্যমে যুক্ত থাকে।কি বোর্ডের মাধ্যমে কম্পিউটারকে যে সব নির্দেশ দেওয়া হয়, কম্পিউটার সেগুলিকে গ্রহণ করতে পারল কি পারল না, পারলে তার ফলাফল কী হলো, তা-ও মনিটরের পর্দার মাধ্যমেই জানা যায়।</a:t>
            </a:r>
            <a:endParaRPr lang="en-US" sz="2800" dirty="0">
              <a:solidFill>
                <a:srgbClr val="7030A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1172" y="1411840"/>
            <a:ext cx="3771132" cy="301690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4164" y="1812810"/>
            <a:ext cx="3117275" cy="2334948"/>
          </a:xfrm>
          <a:prstGeom prst="rect">
            <a:avLst/>
          </a:prstGeom>
        </p:spPr>
      </p:pic>
      <p:sp>
        <p:nvSpPr>
          <p:cNvPr id="7" name="TextBox 6"/>
          <p:cNvSpPr txBox="1"/>
          <p:nvPr/>
        </p:nvSpPr>
        <p:spPr>
          <a:xfrm>
            <a:off x="5421065" y="2603832"/>
            <a:ext cx="1356462" cy="769441"/>
          </a:xfrm>
          <a:prstGeom prst="rect">
            <a:avLst/>
          </a:prstGeom>
          <a:noFill/>
        </p:spPr>
        <p:txBody>
          <a:bodyPr wrap="none" rtlCol="0">
            <a:spAutoFit/>
          </a:bodyPr>
          <a:lstStyle/>
          <a:p>
            <a:r>
              <a:rPr lang="bn-BD" sz="4400" dirty="0" smtClean="0">
                <a:latin typeface="NikoshBAN" panose="02000000000000000000" pitchFamily="2" charset="0"/>
                <a:cs typeface="NikoshBAN" panose="02000000000000000000" pitchFamily="2" charset="0"/>
              </a:rPr>
              <a:t>মনিটর</a:t>
            </a:r>
            <a:endParaRPr lang="en-US" sz="4400" dirty="0">
              <a:latin typeface="NikoshBAN" panose="02000000000000000000" pitchFamily="2" charset="0"/>
              <a:cs typeface="NikoshBAN" panose="02000000000000000000" pitchFamily="2" charset="0"/>
            </a:endParaRPr>
          </a:p>
        </p:txBody>
      </p:sp>
      <p:sp>
        <p:nvSpPr>
          <p:cNvPr id="8" name="Flowchart: Alternate Process 7"/>
          <p:cNvSpPr/>
          <p:nvPr/>
        </p:nvSpPr>
        <p:spPr>
          <a:xfrm>
            <a:off x="2934269" y="450376"/>
            <a:ext cx="6318913" cy="691402"/>
          </a:xfrm>
          <a:prstGeom prst="flowChartAlternateProcess">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a:solidFill>
                  <a:srgbClr val="002060"/>
                </a:solidFill>
                <a:latin typeface="NikoshBAN" panose="02000000000000000000" pitchFamily="2" charset="0"/>
                <a:cs typeface="NikoshBAN" panose="02000000000000000000" pitchFamily="2" charset="0"/>
              </a:rPr>
              <a:t>সর্বাধিক ব্যবহৃত </a:t>
            </a:r>
            <a:r>
              <a:rPr lang="bn-BD" sz="2800" b="1" dirty="0" smtClean="0">
                <a:solidFill>
                  <a:srgbClr val="002060"/>
                </a:solidFill>
                <a:latin typeface="NikoshBAN" panose="02000000000000000000" pitchFamily="2" charset="0"/>
                <a:cs typeface="NikoshBAN" panose="02000000000000000000" pitchFamily="2" charset="0"/>
              </a:rPr>
              <a:t>একটি আউটপুট ডিভাইসের বর্ণনা</a:t>
            </a:r>
            <a:endParaRPr lang="en-US" sz="28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9671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checkerboard(across)">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Horizontal Scroll 2"/>
          <p:cNvSpPr/>
          <p:nvPr/>
        </p:nvSpPr>
        <p:spPr>
          <a:xfrm>
            <a:off x="2239617" y="728870"/>
            <a:ext cx="7116418" cy="1550504"/>
          </a:xfrm>
          <a:prstGeom prst="horizontalScroll">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latin typeface="NikoshBAN" panose="02000000000000000000" pitchFamily="2" charset="0"/>
                <a:cs typeface="NikoshBAN" panose="02000000000000000000" pitchFamily="2" charset="0"/>
              </a:rPr>
              <a:t>জোড়ায় কাজ</a:t>
            </a:r>
            <a:endParaRPr lang="en-US" sz="7200" dirty="0">
              <a:latin typeface="NikoshBAN" panose="02000000000000000000" pitchFamily="2" charset="0"/>
              <a:cs typeface="NikoshBAN" panose="02000000000000000000" pitchFamily="2" charset="0"/>
            </a:endParaRPr>
          </a:p>
        </p:txBody>
      </p:sp>
      <p:sp>
        <p:nvSpPr>
          <p:cNvPr id="5" name="TextBox 4"/>
          <p:cNvSpPr txBox="1"/>
          <p:nvPr/>
        </p:nvSpPr>
        <p:spPr>
          <a:xfrm>
            <a:off x="1722782" y="3458817"/>
            <a:ext cx="8719930" cy="1569660"/>
          </a:xfrm>
          <a:prstGeom prst="rect">
            <a:avLst/>
          </a:prstGeom>
          <a:solidFill>
            <a:srgbClr val="FFFF00"/>
          </a:solidFill>
        </p:spPr>
        <p:txBody>
          <a:bodyPr wrap="square" rtlCol="0">
            <a:spAutoFit/>
          </a:bodyPr>
          <a:lstStyle/>
          <a:p>
            <a:pPr algn="ctr"/>
            <a:r>
              <a:rPr lang="bn-BD" sz="4800" dirty="0" smtClean="0">
                <a:latin typeface="NikoshBAN" panose="02000000000000000000" pitchFamily="2" charset="0"/>
                <a:cs typeface="NikoshBAN" panose="02000000000000000000" pitchFamily="2" charset="0"/>
              </a:rPr>
              <a:t>ইনপুট ডিভাইস হিসাবে কী বোর্ডের গুরুত্ব আলোচনা কর</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1211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3697357" y="503583"/>
            <a:ext cx="5499652" cy="923330"/>
          </a:xfrm>
          <a:prstGeom prst="rect">
            <a:avLst/>
          </a:prstGeom>
          <a:noFill/>
        </p:spPr>
        <p:txBody>
          <a:bodyPr wrap="square" rtlCol="0">
            <a:spAutoFit/>
          </a:bodyPr>
          <a:lstStyle/>
          <a:p>
            <a:pPr algn="ctr"/>
            <a:r>
              <a:rPr lang="bn-BD" sz="5400" dirty="0" smtClean="0">
                <a:latin typeface="NikoshBAN" panose="02000000000000000000" pitchFamily="2" charset="0"/>
                <a:cs typeface="NikoshBAN" panose="02000000000000000000" pitchFamily="2" charset="0"/>
              </a:rPr>
              <a:t>দেখি পারি কিনা?</a:t>
            </a:r>
            <a:endParaRPr lang="en-US" sz="5400" dirty="0">
              <a:latin typeface="NikoshBAN" panose="02000000000000000000" pitchFamily="2" charset="0"/>
              <a:cs typeface="NikoshBAN" panose="02000000000000000000" pitchFamily="2" charset="0"/>
            </a:endParaRPr>
          </a:p>
        </p:txBody>
      </p:sp>
      <p:pic>
        <p:nvPicPr>
          <p:cNvPr id="5" name="Content Placeholder 3" descr="6.jpg"/>
          <p:cNvPicPr>
            <a:picLocks noChangeAspect="1"/>
          </p:cNvPicPr>
          <p:nvPr/>
        </p:nvPicPr>
        <p:blipFill>
          <a:blip r:embed="rId2"/>
          <a:stretch>
            <a:fillRect/>
          </a:stretch>
        </p:blipFill>
        <p:spPr>
          <a:xfrm>
            <a:off x="8218766" y="4286671"/>
            <a:ext cx="2663383" cy="1224072"/>
          </a:xfrm>
          <a:prstGeom prst="rect">
            <a:avLst/>
          </a:prstGeom>
          <a:ln>
            <a:noFill/>
          </a:ln>
          <a:effectLst>
            <a:softEdge rad="112500"/>
          </a:effectLst>
        </p:spPr>
      </p:pic>
      <p:pic>
        <p:nvPicPr>
          <p:cNvPr id="6" name="Content Placeholder 5" descr="m5.jpg"/>
          <p:cNvPicPr>
            <a:picLocks noChangeAspect="1"/>
          </p:cNvPicPr>
          <p:nvPr/>
        </p:nvPicPr>
        <p:blipFill>
          <a:blip r:embed="rId3"/>
          <a:stretch>
            <a:fillRect/>
          </a:stretch>
        </p:blipFill>
        <p:spPr>
          <a:xfrm>
            <a:off x="4079639" y="1552800"/>
            <a:ext cx="2575891" cy="1653547"/>
          </a:xfrm>
          <a:prstGeom prst="rect">
            <a:avLst/>
          </a:prstGeom>
          <a:ln>
            <a:noFill/>
          </a:ln>
          <a:effectLst>
            <a:softEdge rad="11250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37121" y="1792486"/>
            <a:ext cx="1788281" cy="1047422"/>
          </a:xfrm>
          <a:prstGeom prst="rect">
            <a:avLst/>
          </a:prstGeom>
        </p:spPr>
      </p:pic>
      <p:pic>
        <p:nvPicPr>
          <p:cNvPr id="8" name="Picture 7"/>
          <p:cNvPicPr>
            <a:picLocks noChangeAspect="1"/>
          </p:cNvPicPr>
          <p:nvPr/>
        </p:nvPicPr>
        <p:blipFill>
          <a:blip r:embed="rId5"/>
          <a:stretch>
            <a:fillRect/>
          </a:stretch>
        </p:blipFill>
        <p:spPr>
          <a:xfrm>
            <a:off x="1277907" y="3512330"/>
            <a:ext cx="1878290" cy="1998413"/>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3288" y="1544145"/>
            <a:ext cx="2061459" cy="154410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86786" y="3548473"/>
            <a:ext cx="3033772" cy="196227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31418" y="935072"/>
            <a:ext cx="2762250" cy="2762250"/>
          </a:xfrm>
          <a:prstGeom prst="rect">
            <a:avLst/>
          </a:prstGeom>
        </p:spPr>
      </p:pic>
      <p:sp>
        <p:nvSpPr>
          <p:cNvPr id="12" name="TextBox 11"/>
          <p:cNvSpPr txBox="1"/>
          <p:nvPr/>
        </p:nvSpPr>
        <p:spPr>
          <a:xfrm>
            <a:off x="1553088" y="3152664"/>
            <a:ext cx="663964" cy="369332"/>
          </a:xfrm>
          <a:prstGeom prst="rect">
            <a:avLst/>
          </a:prstGeom>
          <a:noFill/>
        </p:spPr>
        <p:txBody>
          <a:bodyPr wrap="none" rtlCol="0">
            <a:spAutoFit/>
          </a:bodyPr>
          <a:lstStyle/>
          <a:p>
            <a:r>
              <a:rPr lang="bn-BD" dirty="0" smtClean="0">
                <a:latin typeface="NikoshBAN" panose="02000000000000000000" pitchFamily="2" charset="0"/>
                <a:cs typeface="NikoshBAN" panose="02000000000000000000" pitchFamily="2" charset="0"/>
              </a:rPr>
              <a:t>মনিটর</a:t>
            </a:r>
            <a:endParaRPr lang="en-US" dirty="0">
              <a:latin typeface="NikoshBAN" panose="02000000000000000000" pitchFamily="2" charset="0"/>
              <a:cs typeface="NikoshBAN" panose="02000000000000000000" pitchFamily="2" charset="0"/>
            </a:endParaRPr>
          </a:p>
        </p:txBody>
      </p:sp>
      <p:sp>
        <p:nvSpPr>
          <p:cNvPr id="13" name="TextBox 12"/>
          <p:cNvSpPr txBox="1"/>
          <p:nvPr/>
        </p:nvSpPr>
        <p:spPr>
          <a:xfrm>
            <a:off x="5481308" y="5510743"/>
            <a:ext cx="644728" cy="369332"/>
          </a:xfrm>
          <a:prstGeom prst="rect">
            <a:avLst/>
          </a:prstGeom>
          <a:noFill/>
        </p:spPr>
        <p:txBody>
          <a:bodyPr wrap="none" rtlCol="0">
            <a:spAutoFit/>
          </a:bodyPr>
          <a:lstStyle/>
          <a:p>
            <a:r>
              <a:rPr lang="bn-BD" dirty="0" smtClean="0">
                <a:latin typeface="NikoshBAN" panose="02000000000000000000" pitchFamily="2" charset="0"/>
                <a:cs typeface="NikoshBAN" panose="02000000000000000000" pitchFamily="2" charset="0"/>
              </a:rPr>
              <a:t>প্রিন্টার</a:t>
            </a:r>
            <a:endParaRPr lang="en-US" dirty="0">
              <a:latin typeface="NikoshBAN" panose="02000000000000000000" pitchFamily="2" charset="0"/>
              <a:cs typeface="NikoshBAN" panose="02000000000000000000" pitchFamily="2" charset="0"/>
            </a:endParaRPr>
          </a:p>
        </p:txBody>
      </p:sp>
      <p:sp>
        <p:nvSpPr>
          <p:cNvPr id="14" name="TextBox 13"/>
          <p:cNvSpPr txBox="1"/>
          <p:nvPr/>
        </p:nvSpPr>
        <p:spPr>
          <a:xfrm>
            <a:off x="8643055" y="3142998"/>
            <a:ext cx="737702" cy="369332"/>
          </a:xfrm>
          <a:prstGeom prst="rect">
            <a:avLst/>
          </a:prstGeom>
          <a:noFill/>
        </p:spPr>
        <p:txBody>
          <a:bodyPr wrap="none" rtlCol="0">
            <a:spAutoFit/>
          </a:bodyPr>
          <a:lstStyle/>
          <a:p>
            <a:r>
              <a:rPr lang="bn-BD" dirty="0" smtClean="0">
                <a:latin typeface="NikoshBAN" panose="02000000000000000000" pitchFamily="2" charset="0"/>
                <a:cs typeface="NikoshBAN" panose="02000000000000000000" pitchFamily="2" charset="0"/>
              </a:rPr>
              <a:t>স্পীকার</a:t>
            </a:r>
            <a:endParaRPr lang="en-US" dirty="0">
              <a:latin typeface="NikoshBAN" panose="02000000000000000000" pitchFamily="2" charset="0"/>
              <a:cs typeface="NikoshBAN" panose="02000000000000000000" pitchFamily="2" charset="0"/>
            </a:endParaRPr>
          </a:p>
        </p:txBody>
      </p:sp>
      <p:sp>
        <p:nvSpPr>
          <p:cNvPr id="15" name="TextBox 14"/>
          <p:cNvSpPr txBox="1"/>
          <p:nvPr/>
        </p:nvSpPr>
        <p:spPr>
          <a:xfrm>
            <a:off x="10438245" y="2958332"/>
            <a:ext cx="1087157"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মাইক্রোফোন</a:t>
            </a:r>
            <a:endParaRPr lang="en-US" b="1" dirty="0">
              <a:latin typeface="NikoshBAN" panose="02000000000000000000" pitchFamily="2" charset="0"/>
              <a:cs typeface="NikoshBAN" panose="02000000000000000000" pitchFamily="2" charset="0"/>
            </a:endParaRPr>
          </a:p>
        </p:txBody>
      </p:sp>
      <p:sp>
        <p:nvSpPr>
          <p:cNvPr id="16" name="TextBox 15"/>
          <p:cNvSpPr txBox="1"/>
          <p:nvPr/>
        </p:nvSpPr>
        <p:spPr>
          <a:xfrm>
            <a:off x="5191004" y="3142998"/>
            <a:ext cx="580608"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মাউস</a:t>
            </a:r>
            <a:endParaRPr lang="en-US" b="1" dirty="0">
              <a:latin typeface="NikoshBAN" panose="02000000000000000000" pitchFamily="2" charset="0"/>
              <a:cs typeface="NikoshBAN" panose="02000000000000000000" pitchFamily="2" charset="0"/>
            </a:endParaRPr>
          </a:p>
        </p:txBody>
      </p:sp>
      <p:sp>
        <p:nvSpPr>
          <p:cNvPr id="17" name="TextBox 16"/>
          <p:cNvSpPr txBox="1"/>
          <p:nvPr/>
        </p:nvSpPr>
        <p:spPr>
          <a:xfrm>
            <a:off x="1553088" y="5510743"/>
            <a:ext cx="779381"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জয়স্টিক</a:t>
            </a:r>
            <a:endParaRPr lang="en-US" b="1" dirty="0">
              <a:latin typeface="NikoshBAN" panose="02000000000000000000" pitchFamily="2" charset="0"/>
              <a:cs typeface="NikoshBAN" panose="02000000000000000000" pitchFamily="2" charset="0"/>
            </a:endParaRPr>
          </a:p>
        </p:txBody>
      </p:sp>
      <p:sp>
        <p:nvSpPr>
          <p:cNvPr id="18" name="TextBox 17"/>
          <p:cNvSpPr txBox="1"/>
          <p:nvPr/>
        </p:nvSpPr>
        <p:spPr>
          <a:xfrm>
            <a:off x="9274875" y="5535916"/>
            <a:ext cx="753732"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কী বোর্ড</a:t>
            </a:r>
            <a:endParaRPr lang="en-US"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1976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fade">
                                      <p:cBhvr>
                                        <p:cTn id="77" dur="1000"/>
                                        <p:tgtEl>
                                          <p:spTgt spid="5"/>
                                        </p:tgtEl>
                                      </p:cBhvr>
                                    </p:animEffect>
                                    <p:anim calcmode="lin" valueType="num">
                                      <p:cBhvr>
                                        <p:cTn id="78" dur="1000" fill="hold"/>
                                        <p:tgtEl>
                                          <p:spTgt spid="5"/>
                                        </p:tgtEl>
                                        <p:attrNameLst>
                                          <p:attrName>ppt_x</p:attrName>
                                        </p:attrNameLst>
                                      </p:cBhvr>
                                      <p:tavLst>
                                        <p:tav tm="0">
                                          <p:val>
                                            <p:strVal val="#ppt_x"/>
                                          </p:val>
                                        </p:tav>
                                        <p:tav tm="100000">
                                          <p:val>
                                            <p:strVal val="#ppt_x"/>
                                          </p:val>
                                        </p:tav>
                                      </p:tavLst>
                                    </p:anim>
                                    <p:anim calcmode="lin" valueType="num">
                                      <p:cBhvr>
                                        <p:cTn id="7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500" fill="hold"/>
                                        <p:tgtEl>
                                          <p:spTgt spid="18"/>
                                        </p:tgtEl>
                                        <p:attrNameLst>
                                          <p:attrName>ppt_w</p:attrName>
                                        </p:attrNameLst>
                                      </p:cBhvr>
                                      <p:tavLst>
                                        <p:tav tm="0">
                                          <p:val>
                                            <p:fltVal val="0"/>
                                          </p:val>
                                        </p:tav>
                                        <p:tav tm="100000">
                                          <p:val>
                                            <p:strVal val="#ppt_w"/>
                                          </p:val>
                                        </p:tav>
                                      </p:tavLst>
                                    </p:anim>
                                    <p:anim calcmode="lin" valueType="num">
                                      <p:cBhvr>
                                        <p:cTn id="85" dur="500" fill="hold"/>
                                        <p:tgtEl>
                                          <p:spTgt spid="18"/>
                                        </p:tgtEl>
                                        <p:attrNameLst>
                                          <p:attrName>ppt_h</p:attrName>
                                        </p:attrNameLst>
                                      </p:cBhvr>
                                      <p:tavLst>
                                        <p:tav tm="0">
                                          <p:val>
                                            <p:fltVal val="0"/>
                                          </p:val>
                                        </p:tav>
                                        <p:tav tm="100000">
                                          <p:val>
                                            <p:strVal val="#ppt_h"/>
                                          </p:val>
                                        </p:tav>
                                      </p:tavLst>
                                    </p:anim>
                                    <p:animEffect transition="in" filter="fade">
                                      <p:cBhvr>
                                        <p:cTn id="86" dur="500"/>
                                        <p:tgtEl>
                                          <p:spTgt spid="18"/>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 calcmode="lin" valueType="num">
                                      <p:cBhvr>
                                        <p:cTn id="98" dur="500" fill="hold"/>
                                        <p:tgtEl>
                                          <p:spTgt spid="15"/>
                                        </p:tgtEl>
                                        <p:attrNameLst>
                                          <p:attrName>ppt_w</p:attrName>
                                        </p:attrNameLst>
                                      </p:cBhvr>
                                      <p:tavLst>
                                        <p:tav tm="0">
                                          <p:val>
                                            <p:fltVal val="0"/>
                                          </p:val>
                                        </p:tav>
                                        <p:tav tm="100000">
                                          <p:val>
                                            <p:strVal val="#ppt_w"/>
                                          </p:val>
                                        </p:tav>
                                      </p:tavLst>
                                    </p:anim>
                                    <p:anim calcmode="lin" valueType="num">
                                      <p:cBhvr>
                                        <p:cTn id="99" dur="500" fill="hold"/>
                                        <p:tgtEl>
                                          <p:spTgt spid="15"/>
                                        </p:tgtEl>
                                        <p:attrNameLst>
                                          <p:attrName>ppt_h</p:attrName>
                                        </p:attrNameLst>
                                      </p:cBhvr>
                                      <p:tavLst>
                                        <p:tav tm="0">
                                          <p:val>
                                            <p:fltVal val="0"/>
                                          </p:val>
                                        </p:tav>
                                        <p:tav tm="100000">
                                          <p:val>
                                            <p:strVal val="#ppt_h"/>
                                          </p:val>
                                        </p:tav>
                                      </p:tavLst>
                                    </p:anim>
                                    <p:animEffect transition="in" filter="fade">
                                      <p:cBhvr>
                                        <p:cTn id="10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Oval 2"/>
          <p:cNvSpPr/>
          <p:nvPr/>
        </p:nvSpPr>
        <p:spPr>
          <a:xfrm>
            <a:off x="2769702" y="477078"/>
            <a:ext cx="6334539" cy="1298713"/>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FF00"/>
                </a:solidFill>
                <a:latin typeface="NikoshBAN" panose="02000000000000000000" pitchFamily="2" charset="0"/>
                <a:cs typeface="NikoshBAN" panose="02000000000000000000" pitchFamily="2" charset="0"/>
              </a:rPr>
              <a:t>বাড়ির কাজ</a:t>
            </a:r>
            <a:endParaRPr lang="en-US" sz="6600" dirty="0">
              <a:solidFill>
                <a:srgbClr val="FFFF0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6950" y="1908314"/>
            <a:ext cx="3712808" cy="2560557"/>
          </a:xfrm>
          <a:prstGeom prst="rect">
            <a:avLst/>
          </a:prstGeom>
        </p:spPr>
      </p:pic>
      <p:sp>
        <p:nvSpPr>
          <p:cNvPr id="6" name="TextBox 5"/>
          <p:cNvSpPr txBox="1"/>
          <p:nvPr/>
        </p:nvSpPr>
        <p:spPr>
          <a:xfrm>
            <a:off x="1378226" y="4876797"/>
            <a:ext cx="9554817" cy="646331"/>
          </a:xfrm>
          <a:prstGeom prst="rect">
            <a:avLst/>
          </a:prstGeom>
          <a:solidFill>
            <a:srgbClr val="FFC000"/>
          </a:solidFill>
        </p:spPr>
        <p:txBody>
          <a:bodyPr wrap="square" rtlCol="0">
            <a:spAutoFit/>
          </a:bodyPr>
          <a:lstStyle/>
          <a:p>
            <a:pPr algn="ctr"/>
            <a:r>
              <a:rPr lang="bn-BD" sz="3600" dirty="0" smtClean="0">
                <a:latin typeface="NikoshBAN" panose="02000000000000000000" pitchFamily="2" charset="0"/>
                <a:cs typeface="NikoshBAN" panose="02000000000000000000" pitchFamily="2" charset="0"/>
              </a:rPr>
              <a:t>দুটি বহুল ব্যবহৃত ইনপুট ও অউটপুট ডিভাইসের ব্যবহার বর্ণনা কর?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6112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across)">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5235" y="370854"/>
            <a:ext cx="6544295" cy="4354931"/>
          </a:xfrm>
          <a:prstGeom prst="rect">
            <a:avLst/>
          </a:prstGeom>
        </p:spPr>
      </p:pic>
      <p:sp>
        <p:nvSpPr>
          <p:cNvPr id="5" name="TextBox 4"/>
          <p:cNvSpPr txBox="1"/>
          <p:nvPr/>
        </p:nvSpPr>
        <p:spPr>
          <a:xfrm>
            <a:off x="3882890" y="4558751"/>
            <a:ext cx="4200939" cy="1391477"/>
          </a:xfrm>
          <a:prstGeom prst="rect">
            <a:avLst/>
          </a:prstGeom>
          <a:noFill/>
        </p:spPr>
        <p:txBody>
          <a:bodyPr wrap="none" rtlCol="0">
            <a:prstTxWarp prst="textTriangle">
              <a:avLst/>
            </a:prstTxWarp>
            <a:spAutoFit/>
            <a:scene3d>
              <a:camera prst="orthographicFront"/>
              <a:lightRig rig="soft" dir="t">
                <a:rot lat="0" lon="0" rev="15600000"/>
              </a:lightRig>
            </a:scene3d>
            <a:sp3d extrusionH="57150" prstMaterial="softEdge">
              <a:bevelT w="25400" h="38100"/>
            </a:sp3d>
          </a:bodyPr>
          <a:lstStyle/>
          <a:p>
            <a:r>
              <a:rPr lang="bn-BD" sz="5400" b="1" dirty="0" smtClean="0">
                <a:ln/>
                <a:solidFill>
                  <a:srgbClr val="00B050"/>
                </a:solidFill>
                <a:latin typeface="NikoshBAN" panose="02000000000000000000" pitchFamily="2" charset="0"/>
                <a:cs typeface="NikoshBAN" panose="02000000000000000000" pitchFamily="2" charset="0"/>
              </a:rPr>
              <a:t>সবাইকে ধন্যবাদ</a:t>
            </a:r>
            <a:endParaRPr lang="en-US" sz="5400" b="1" dirty="0">
              <a:ln/>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0604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103" y="358911"/>
            <a:ext cx="2893134" cy="3465238"/>
          </a:xfrm>
          <a:prstGeom prst="rect">
            <a:avLst/>
          </a:prstGeom>
        </p:spPr>
      </p:pic>
      <p:sp>
        <p:nvSpPr>
          <p:cNvPr id="5" name="Rectangle 4"/>
          <p:cNvSpPr/>
          <p:nvPr/>
        </p:nvSpPr>
        <p:spPr>
          <a:xfrm>
            <a:off x="313841" y="3956344"/>
            <a:ext cx="5738536" cy="2585323"/>
          </a:xfrm>
          <a:prstGeom prst="rect">
            <a:avLst/>
          </a:prstGeom>
        </p:spPr>
        <p:txBody>
          <a:bodyPr wrap="square">
            <a:spAutoFit/>
          </a:bodyPr>
          <a:lstStyle/>
          <a:p>
            <a:pPr algn="ctr"/>
            <a:r>
              <a:rPr lang="en-US" sz="5400" dirty="0" err="1" smtClean="0">
                <a:solidFill>
                  <a:srgbClr val="00B050"/>
                </a:solidFill>
                <a:latin typeface="NikoshBAN" panose="02000000000000000000" pitchFamily="2" charset="0"/>
                <a:cs typeface="NikoshBAN" panose="02000000000000000000" pitchFamily="2" charset="0"/>
              </a:rPr>
              <a:t>সবুজ</a:t>
            </a:r>
            <a:r>
              <a:rPr lang="en-US" sz="5400" dirty="0" smtClean="0">
                <a:solidFill>
                  <a:srgbClr val="00B050"/>
                </a:solidFill>
                <a:latin typeface="NikoshBAN" panose="02000000000000000000" pitchFamily="2" charset="0"/>
                <a:cs typeface="NikoshBAN" panose="02000000000000000000" pitchFamily="2" charset="0"/>
              </a:rPr>
              <a:t> </a:t>
            </a:r>
            <a:r>
              <a:rPr lang="en-US" sz="5400" dirty="0" err="1" smtClean="0">
                <a:solidFill>
                  <a:srgbClr val="00B050"/>
                </a:solidFill>
                <a:latin typeface="NikoshBAN" panose="02000000000000000000" pitchFamily="2" charset="0"/>
                <a:cs typeface="NikoshBAN" panose="02000000000000000000" pitchFamily="2" charset="0"/>
              </a:rPr>
              <a:t>ভট্টাচার্য্য</a:t>
            </a:r>
            <a:endParaRPr lang="en-US" sz="5400" dirty="0" smtClean="0">
              <a:solidFill>
                <a:srgbClr val="00B050"/>
              </a:solidFill>
              <a:latin typeface="NikoshBAN" panose="02000000000000000000" pitchFamily="2" charset="0"/>
              <a:cs typeface="NikoshBAN" panose="02000000000000000000" pitchFamily="2" charset="0"/>
            </a:endParaRPr>
          </a:p>
          <a:p>
            <a:pPr algn="ctr"/>
            <a:r>
              <a:rPr lang="en-US" sz="3600" dirty="0" err="1" smtClean="0">
                <a:solidFill>
                  <a:srgbClr val="0070C0"/>
                </a:solidFill>
                <a:latin typeface="NikoshBAN" panose="02000000000000000000" pitchFamily="2" charset="0"/>
                <a:cs typeface="NikoshBAN" panose="02000000000000000000" pitchFamily="2" charset="0"/>
              </a:rPr>
              <a:t>কম্পিউটার</a:t>
            </a:r>
            <a:r>
              <a:rPr lang="en-US" sz="3600" dirty="0" smtClean="0">
                <a:solidFill>
                  <a:srgbClr val="0070C0"/>
                </a:solidFill>
                <a:latin typeface="NikoshBAN" panose="02000000000000000000" pitchFamily="2" charset="0"/>
                <a:cs typeface="NikoshBAN" panose="02000000000000000000" pitchFamily="2" charset="0"/>
              </a:rPr>
              <a:t> </a:t>
            </a:r>
            <a:r>
              <a:rPr lang="en-US" sz="3600" dirty="0" err="1" smtClean="0">
                <a:solidFill>
                  <a:srgbClr val="0070C0"/>
                </a:solidFill>
                <a:latin typeface="NikoshBAN" panose="02000000000000000000" pitchFamily="2" charset="0"/>
                <a:cs typeface="NikoshBAN" panose="02000000000000000000" pitchFamily="2" charset="0"/>
              </a:rPr>
              <a:t>ডেমোনেস্ট্রেটর</a:t>
            </a:r>
            <a:endParaRPr lang="bn-IN" sz="3600" dirty="0" smtClean="0">
              <a:solidFill>
                <a:srgbClr val="0070C0"/>
              </a:solidFill>
              <a:latin typeface="NikoshBAN" panose="02000000000000000000" pitchFamily="2" charset="0"/>
              <a:cs typeface="NikoshBAN" panose="02000000000000000000" pitchFamily="2" charset="0"/>
            </a:endParaRPr>
          </a:p>
          <a:p>
            <a:pPr algn="ctr"/>
            <a:r>
              <a:rPr lang="en-US" sz="3600" dirty="0" err="1" smtClean="0">
                <a:solidFill>
                  <a:srgbClr val="0070C0"/>
                </a:solidFill>
                <a:latin typeface="NikoshBAN" panose="02000000000000000000" pitchFamily="2" charset="0"/>
                <a:cs typeface="NikoshBAN" panose="02000000000000000000" pitchFamily="2" charset="0"/>
              </a:rPr>
              <a:t>রাউজান</a:t>
            </a:r>
            <a:r>
              <a:rPr lang="en-US" sz="3600" dirty="0" smtClean="0">
                <a:solidFill>
                  <a:srgbClr val="0070C0"/>
                </a:solidFill>
                <a:latin typeface="NikoshBAN" panose="02000000000000000000" pitchFamily="2" charset="0"/>
                <a:cs typeface="NikoshBAN" panose="02000000000000000000" pitchFamily="2" charset="0"/>
              </a:rPr>
              <a:t> </a:t>
            </a:r>
            <a:r>
              <a:rPr lang="en-US" sz="3600" dirty="0" err="1" smtClean="0">
                <a:solidFill>
                  <a:srgbClr val="0070C0"/>
                </a:solidFill>
                <a:latin typeface="NikoshBAN" panose="02000000000000000000" pitchFamily="2" charset="0"/>
                <a:cs typeface="NikoshBAN" panose="02000000000000000000" pitchFamily="2" charset="0"/>
              </a:rPr>
              <a:t>আর্যমৈত্রেয়</a:t>
            </a:r>
            <a:r>
              <a:rPr lang="en-US" sz="3600" dirty="0" smtClean="0">
                <a:solidFill>
                  <a:srgbClr val="0070C0"/>
                </a:solidFill>
                <a:latin typeface="NikoshBAN" panose="02000000000000000000" pitchFamily="2" charset="0"/>
                <a:cs typeface="NikoshBAN" panose="02000000000000000000" pitchFamily="2" charset="0"/>
              </a:rPr>
              <a:t> </a:t>
            </a:r>
            <a:r>
              <a:rPr lang="en-US" sz="3600" dirty="0" err="1" smtClean="0">
                <a:solidFill>
                  <a:srgbClr val="0070C0"/>
                </a:solidFill>
                <a:latin typeface="NikoshBAN" panose="02000000000000000000" pitchFamily="2" charset="0"/>
                <a:cs typeface="NikoshBAN" panose="02000000000000000000" pitchFamily="2" charset="0"/>
              </a:rPr>
              <a:t>ইনস্টিটিউশন</a:t>
            </a:r>
            <a:endParaRPr lang="bn-IN" sz="3600" dirty="0" smtClean="0">
              <a:solidFill>
                <a:srgbClr val="0070C0"/>
              </a:solidFill>
              <a:latin typeface="NikoshBAN" panose="02000000000000000000" pitchFamily="2" charset="0"/>
              <a:cs typeface="NikoshBAN" panose="02000000000000000000" pitchFamily="2" charset="0"/>
            </a:endParaRPr>
          </a:p>
          <a:p>
            <a:pPr algn="ctr"/>
            <a:r>
              <a:rPr lang="en-US" sz="3600" dirty="0" err="1" smtClean="0">
                <a:solidFill>
                  <a:srgbClr val="0070C0"/>
                </a:solidFill>
                <a:latin typeface="NikoshBAN" panose="02000000000000000000" pitchFamily="2" charset="0"/>
                <a:cs typeface="NikoshBAN" panose="02000000000000000000" pitchFamily="2" charset="0"/>
              </a:rPr>
              <a:t>রাউজান</a:t>
            </a:r>
            <a:r>
              <a:rPr lang="en-US" sz="3600" dirty="0" smtClean="0">
                <a:solidFill>
                  <a:srgbClr val="0070C0"/>
                </a:solidFill>
                <a:latin typeface="NikoshBAN" panose="02000000000000000000" pitchFamily="2" charset="0"/>
                <a:cs typeface="NikoshBAN" panose="02000000000000000000" pitchFamily="2" charset="0"/>
              </a:rPr>
              <a:t>, </a:t>
            </a:r>
            <a:r>
              <a:rPr lang="en-US" sz="3600" dirty="0" err="1" smtClean="0">
                <a:solidFill>
                  <a:srgbClr val="0070C0"/>
                </a:solidFill>
                <a:latin typeface="NikoshBAN" panose="02000000000000000000" pitchFamily="2" charset="0"/>
                <a:cs typeface="NikoshBAN" panose="02000000000000000000" pitchFamily="2" charset="0"/>
              </a:rPr>
              <a:t>চট্টগ্রাম</a:t>
            </a:r>
            <a:endParaRPr lang="bn-IN" sz="3600" dirty="0" smtClean="0">
              <a:solidFill>
                <a:srgbClr val="0070C0"/>
              </a:solidFill>
              <a:latin typeface="NikoshBAN" panose="02000000000000000000" pitchFamily="2" charset="0"/>
              <a:cs typeface="NikoshBAN" panose="02000000000000000000" pitchFamily="2" charset="0"/>
            </a:endParaRPr>
          </a:p>
        </p:txBody>
      </p:sp>
      <p:sp>
        <p:nvSpPr>
          <p:cNvPr id="6" name="Rectangle 5"/>
          <p:cNvSpPr/>
          <p:nvPr/>
        </p:nvSpPr>
        <p:spPr>
          <a:xfrm>
            <a:off x="6647791" y="1132757"/>
            <a:ext cx="5270385" cy="4401205"/>
          </a:xfrm>
          <a:prstGeom prst="rect">
            <a:avLst/>
          </a:prstGeom>
        </p:spPr>
        <p:txBody>
          <a:bodyPr wrap="square">
            <a:spAutoFit/>
          </a:bodyPr>
          <a:lstStyle/>
          <a:p>
            <a:r>
              <a:rPr lang="bn-BD" sz="4800" b="1" dirty="0" smtClean="0">
                <a:solidFill>
                  <a:srgbClr val="7030A0"/>
                </a:solidFill>
                <a:latin typeface="NikoshBAN" pitchFamily="2" charset="0"/>
                <a:cs typeface="NikoshBAN" pitchFamily="2" charset="0"/>
              </a:rPr>
              <a:t>শ্রেণি   </a:t>
            </a:r>
            <a:r>
              <a:rPr lang="en-US" sz="4800" b="1" dirty="0" smtClean="0">
                <a:solidFill>
                  <a:srgbClr val="7030A0"/>
                </a:solidFill>
                <a:latin typeface="NikoshBAN" pitchFamily="2" charset="0"/>
                <a:cs typeface="NikoshBAN" pitchFamily="2" charset="0"/>
              </a:rPr>
              <a:t>	</a:t>
            </a:r>
            <a:r>
              <a:rPr lang="bn-BD" sz="4800" b="1" dirty="0" smtClean="0">
                <a:solidFill>
                  <a:srgbClr val="7030A0"/>
                </a:solidFill>
                <a:latin typeface="NikoshBAN" pitchFamily="2" charset="0"/>
                <a:cs typeface="NikoshBAN" pitchFamily="2" charset="0"/>
              </a:rPr>
              <a:t>: </a:t>
            </a:r>
            <a:r>
              <a:rPr lang="bn-IN" sz="4000" b="1" dirty="0" smtClean="0">
                <a:solidFill>
                  <a:srgbClr val="0070C0"/>
                </a:solidFill>
                <a:latin typeface="NikoshBAN" pitchFamily="2" charset="0"/>
                <a:cs typeface="NikoshBAN" pitchFamily="2" charset="0"/>
              </a:rPr>
              <a:t>6</a:t>
            </a:r>
            <a:r>
              <a:rPr lang="en-US" sz="4000" b="1" dirty="0" err="1" smtClean="0">
                <a:solidFill>
                  <a:srgbClr val="0070C0"/>
                </a:solidFill>
                <a:latin typeface="NikoshBAN" pitchFamily="2" charset="0"/>
                <a:cs typeface="NikoshBAN" pitchFamily="2" charset="0"/>
              </a:rPr>
              <a:t>ষ্ঠ</a:t>
            </a:r>
            <a:endParaRPr lang="bn-BD" sz="4000" b="1" dirty="0">
              <a:solidFill>
                <a:srgbClr val="0070C0"/>
              </a:solidFill>
              <a:latin typeface="NikoshBAN" pitchFamily="2" charset="0"/>
              <a:cs typeface="NikoshBAN" pitchFamily="2" charset="0"/>
            </a:endParaRPr>
          </a:p>
          <a:p>
            <a:r>
              <a:rPr lang="bn-BD" sz="4800" b="1" dirty="0" smtClean="0">
                <a:solidFill>
                  <a:srgbClr val="7030A0"/>
                </a:solidFill>
                <a:latin typeface="NikoshBAN" pitchFamily="2" charset="0"/>
                <a:cs typeface="NikoshBAN" pitchFamily="2" charset="0"/>
              </a:rPr>
              <a:t>বিষয়  </a:t>
            </a:r>
            <a:r>
              <a:rPr lang="en-US" sz="4800" b="1" dirty="0" smtClean="0">
                <a:solidFill>
                  <a:srgbClr val="7030A0"/>
                </a:solidFill>
                <a:latin typeface="NikoshBAN" pitchFamily="2" charset="0"/>
                <a:cs typeface="NikoshBAN" pitchFamily="2" charset="0"/>
              </a:rPr>
              <a:t>	</a:t>
            </a:r>
            <a:r>
              <a:rPr lang="bn-BD" sz="4800" b="1" dirty="0" smtClean="0">
                <a:solidFill>
                  <a:srgbClr val="7030A0"/>
                </a:solidFill>
                <a:latin typeface="NikoshBAN" pitchFamily="2" charset="0"/>
                <a:cs typeface="NikoshBAN" pitchFamily="2" charset="0"/>
              </a:rPr>
              <a:t>: </a:t>
            </a:r>
            <a:r>
              <a:rPr lang="en-US" sz="4000" b="1" dirty="0" err="1" smtClean="0">
                <a:solidFill>
                  <a:srgbClr val="0070C0"/>
                </a:solidFill>
                <a:latin typeface="NikoshBAN" pitchFamily="2" charset="0"/>
                <a:cs typeface="NikoshBAN" pitchFamily="2" charset="0"/>
              </a:rPr>
              <a:t>তথ্য</a:t>
            </a:r>
            <a:r>
              <a:rPr lang="en-US" sz="4000" b="1" dirty="0" smtClean="0">
                <a:solidFill>
                  <a:srgbClr val="0070C0"/>
                </a:solidFill>
                <a:latin typeface="NikoshBAN" pitchFamily="2" charset="0"/>
                <a:cs typeface="NikoshBAN" pitchFamily="2" charset="0"/>
              </a:rPr>
              <a:t> ও </a:t>
            </a:r>
            <a:r>
              <a:rPr lang="en-US" sz="4000" b="1" dirty="0" err="1" smtClean="0">
                <a:solidFill>
                  <a:srgbClr val="0070C0"/>
                </a:solidFill>
                <a:latin typeface="NikoshBAN" pitchFamily="2" charset="0"/>
                <a:cs typeface="NikoshBAN" pitchFamily="2" charset="0"/>
              </a:rPr>
              <a:t>যোগাযোগ</a:t>
            </a:r>
            <a:r>
              <a:rPr lang="en-US" sz="4000" b="1" dirty="0" smtClean="0">
                <a:solidFill>
                  <a:srgbClr val="0070C0"/>
                </a:solidFill>
                <a:latin typeface="NikoshBAN" pitchFamily="2" charset="0"/>
                <a:cs typeface="NikoshBAN" pitchFamily="2" charset="0"/>
              </a:rPr>
              <a:t> </a:t>
            </a:r>
            <a:r>
              <a:rPr lang="bn-IN" sz="4000" b="1" dirty="0" smtClean="0">
                <a:solidFill>
                  <a:srgbClr val="0070C0"/>
                </a:solidFill>
                <a:latin typeface="NikoshBAN" pitchFamily="2" charset="0"/>
                <a:cs typeface="NikoshBAN" pitchFamily="2" charset="0"/>
              </a:rPr>
              <a:t>				</a:t>
            </a:r>
            <a:r>
              <a:rPr lang="en-US" sz="4000" b="1" dirty="0" err="1" smtClean="0">
                <a:solidFill>
                  <a:srgbClr val="0070C0"/>
                </a:solidFill>
                <a:latin typeface="NikoshBAN" pitchFamily="2" charset="0"/>
                <a:cs typeface="NikoshBAN" pitchFamily="2" charset="0"/>
              </a:rPr>
              <a:t>প্রযুক্তি</a:t>
            </a:r>
            <a:endParaRPr lang="bn-BD" sz="4000" b="1" dirty="0" smtClean="0">
              <a:solidFill>
                <a:srgbClr val="0070C0"/>
              </a:solidFill>
              <a:latin typeface="NikoshBAN" pitchFamily="2" charset="0"/>
              <a:cs typeface="NikoshBAN" pitchFamily="2" charset="0"/>
            </a:endParaRPr>
          </a:p>
          <a:p>
            <a:r>
              <a:rPr lang="bn-BD" sz="4800" b="1" dirty="0" smtClean="0">
                <a:solidFill>
                  <a:srgbClr val="7030A0"/>
                </a:solidFill>
                <a:latin typeface="NikoshBAN" pitchFamily="2" charset="0"/>
                <a:cs typeface="NikoshBAN" pitchFamily="2" charset="0"/>
              </a:rPr>
              <a:t>অধ্যায় </a:t>
            </a:r>
            <a:r>
              <a:rPr lang="en-US" sz="4800" b="1" dirty="0" smtClean="0">
                <a:solidFill>
                  <a:srgbClr val="7030A0"/>
                </a:solidFill>
                <a:latin typeface="NikoshBAN" pitchFamily="2" charset="0"/>
                <a:cs typeface="NikoshBAN" pitchFamily="2" charset="0"/>
              </a:rPr>
              <a:t>	</a:t>
            </a:r>
            <a:r>
              <a:rPr lang="bn-BD" sz="4800" b="1" dirty="0" smtClean="0">
                <a:solidFill>
                  <a:srgbClr val="7030A0"/>
                </a:solidFill>
                <a:latin typeface="NikoshBAN" pitchFamily="2" charset="0"/>
                <a:cs typeface="NikoshBAN" pitchFamily="2" charset="0"/>
              </a:rPr>
              <a:t>: </a:t>
            </a:r>
            <a:r>
              <a:rPr lang="en-US" sz="4800" b="1" dirty="0" smtClean="0">
                <a:solidFill>
                  <a:srgbClr val="0070C0"/>
                </a:solidFill>
                <a:latin typeface="NikoshBAN" pitchFamily="2" charset="0"/>
                <a:cs typeface="NikoshBAN" pitchFamily="2" charset="0"/>
              </a:rPr>
              <a:t>২য়</a:t>
            </a:r>
            <a:r>
              <a:rPr lang="bn-IN" sz="4000" b="1" dirty="0" smtClean="0">
                <a:solidFill>
                  <a:srgbClr val="7030A0"/>
                </a:solidFill>
                <a:latin typeface="NikoshBAN" pitchFamily="2" charset="0"/>
                <a:cs typeface="NikoshBAN" pitchFamily="2" charset="0"/>
              </a:rPr>
              <a:t> </a:t>
            </a:r>
          </a:p>
          <a:p>
            <a:r>
              <a:rPr lang="bn-BD" sz="4800" b="1" dirty="0" smtClean="0">
                <a:solidFill>
                  <a:srgbClr val="7030A0"/>
                </a:solidFill>
                <a:latin typeface="NikoshBAN" pitchFamily="2" charset="0"/>
                <a:cs typeface="NikoshBAN" pitchFamily="2" charset="0"/>
              </a:rPr>
              <a:t>সময়   </a:t>
            </a:r>
            <a:r>
              <a:rPr lang="en-US" sz="4800" b="1" dirty="0" smtClean="0">
                <a:solidFill>
                  <a:srgbClr val="7030A0"/>
                </a:solidFill>
                <a:latin typeface="NikoshBAN" pitchFamily="2" charset="0"/>
                <a:cs typeface="NikoshBAN" pitchFamily="2" charset="0"/>
              </a:rPr>
              <a:t>	</a:t>
            </a:r>
            <a:r>
              <a:rPr lang="bn-BD" sz="4800" b="1" dirty="0" smtClean="0">
                <a:solidFill>
                  <a:srgbClr val="7030A0"/>
                </a:solidFill>
                <a:latin typeface="NikoshBAN" pitchFamily="2" charset="0"/>
                <a:cs typeface="NikoshBAN" pitchFamily="2" charset="0"/>
              </a:rPr>
              <a:t>: </a:t>
            </a:r>
            <a:r>
              <a:rPr lang="bn-BD" sz="4000" b="1" dirty="0" smtClean="0">
                <a:solidFill>
                  <a:srgbClr val="0070C0"/>
                </a:solidFill>
                <a:latin typeface="NikoshBAN" pitchFamily="2" charset="0"/>
                <a:cs typeface="NikoshBAN" pitchFamily="2" charset="0"/>
              </a:rPr>
              <a:t>৫০ মিনিট </a:t>
            </a:r>
          </a:p>
          <a:p>
            <a:r>
              <a:rPr lang="bn-BD" sz="4800" b="1" dirty="0" smtClean="0">
                <a:solidFill>
                  <a:srgbClr val="7030A0"/>
                </a:solidFill>
                <a:latin typeface="NikoshBAN" pitchFamily="2" charset="0"/>
                <a:cs typeface="NikoshBAN" pitchFamily="2" charset="0"/>
              </a:rPr>
              <a:t>তারিখ </a:t>
            </a:r>
            <a:r>
              <a:rPr lang="en-US" sz="4800" b="1" dirty="0" smtClean="0">
                <a:solidFill>
                  <a:srgbClr val="7030A0"/>
                </a:solidFill>
                <a:latin typeface="NikoshBAN" pitchFamily="2" charset="0"/>
                <a:cs typeface="NikoshBAN" pitchFamily="2" charset="0"/>
              </a:rPr>
              <a:t>	</a:t>
            </a:r>
            <a:r>
              <a:rPr lang="bn-BD" sz="4800" b="1" dirty="0" smtClean="0">
                <a:solidFill>
                  <a:srgbClr val="7030A0"/>
                </a:solidFill>
                <a:latin typeface="NikoshBAN" pitchFamily="2" charset="0"/>
                <a:cs typeface="NikoshBAN" pitchFamily="2" charset="0"/>
              </a:rPr>
              <a:t>: </a:t>
            </a:r>
            <a:r>
              <a:rPr lang="bn-IN" sz="4800" b="1" dirty="0" smtClean="0">
                <a:solidFill>
                  <a:srgbClr val="0070C0"/>
                </a:solidFill>
                <a:latin typeface="NikoshBAN" pitchFamily="2" charset="0"/>
                <a:cs typeface="NikoshBAN" pitchFamily="2" charset="0"/>
              </a:rPr>
              <a:t>17</a:t>
            </a:r>
            <a:r>
              <a:rPr lang="bn-BD" sz="4000" b="1" dirty="0" smtClean="0">
                <a:solidFill>
                  <a:srgbClr val="0070C0"/>
                </a:solidFill>
                <a:latin typeface="NikoshBAN" pitchFamily="2" charset="0"/>
                <a:cs typeface="NikoshBAN" pitchFamily="2" charset="0"/>
              </a:rPr>
              <a:t>/</a:t>
            </a:r>
            <a:r>
              <a:rPr lang="en-US" sz="4000" b="1" dirty="0" smtClean="0">
                <a:solidFill>
                  <a:srgbClr val="0070C0"/>
                </a:solidFill>
                <a:latin typeface="NikoshBAN" pitchFamily="2" charset="0"/>
                <a:cs typeface="NikoshBAN" pitchFamily="2" charset="0"/>
              </a:rPr>
              <a:t>০২</a:t>
            </a:r>
            <a:r>
              <a:rPr lang="bn-BD" sz="4000" b="1" dirty="0" smtClean="0">
                <a:solidFill>
                  <a:srgbClr val="0070C0"/>
                </a:solidFill>
                <a:latin typeface="NikoshBAN" pitchFamily="2" charset="0"/>
                <a:cs typeface="NikoshBAN" pitchFamily="2" charset="0"/>
              </a:rPr>
              <a:t>/২০</a:t>
            </a:r>
            <a:r>
              <a:rPr lang="en-US" sz="4000" b="1" dirty="0" smtClean="0">
                <a:solidFill>
                  <a:srgbClr val="0070C0"/>
                </a:solidFill>
                <a:latin typeface="NikoshBAN" pitchFamily="2" charset="0"/>
                <a:cs typeface="NikoshBAN" pitchFamily="2" charset="0"/>
              </a:rPr>
              <a:t>২০</a:t>
            </a:r>
            <a:endParaRPr lang="bn-IN" sz="4000" b="1" dirty="0" smtClean="0">
              <a:solidFill>
                <a:srgbClr val="0070C0"/>
              </a:solidFill>
              <a:latin typeface="NikoshBAN" pitchFamily="2" charset="0"/>
              <a:cs typeface="NikoshBAN" pitchFamily="2" charset="0"/>
            </a:endParaRPr>
          </a:p>
        </p:txBody>
      </p:sp>
      <p:cxnSp>
        <p:nvCxnSpPr>
          <p:cNvPr id="7" name="Straight Connector 6"/>
          <p:cNvCxnSpPr/>
          <p:nvPr/>
        </p:nvCxnSpPr>
        <p:spPr>
          <a:xfrm flipH="1">
            <a:off x="6366218" y="358909"/>
            <a:ext cx="15498" cy="594889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96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circle(in)">
                                      <p:cBhvr>
                                        <p:cTn id="11" dur="2000"/>
                                        <p:tgtEl>
                                          <p:spTgt spid="5">
                                            <p:txEl>
                                              <p:pRg st="0" end="0"/>
                                            </p:txEl>
                                          </p:spTgt>
                                        </p:tgtEl>
                                      </p:cBhvr>
                                    </p:animEffect>
                                  </p:childTnLst>
                                </p:cTn>
                              </p:par>
                              <p:par>
                                <p:cTn id="12" presetID="6" presetClass="entr" presetSubtype="16"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circle(in)">
                                      <p:cBhvr>
                                        <p:cTn id="14" dur="2000"/>
                                        <p:tgtEl>
                                          <p:spTgt spid="5">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heel(1)">
                                      <p:cBhvr>
                                        <p:cTn id="25" dur="2000"/>
                                        <p:tgtEl>
                                          <p:spTgt spid="6">
                                            <p:txEl>
                                              <p:pRg st="0" end="0"/>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wheel(1)">
                                      <p:cBhvr>
                                        <p:cTn id="28" dur="2000"/>
                                        <p:tgtEl>
                                          <p:spTgt spid="6">
                                            <p:txEl>
                                              <p:pRg st="1" end="1"/>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wheel(1)">
                                      <p:cBhvr>
                                        <p:cTn id="31" dur="2000"/>
                                        <p:tgtEl>
                                          <p:spTgt spid="6">
                                            <p:txEl>
                                              <p:pRg st="2" end="2"/>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wheel(1)">
                                      <p:cBhvr>
                                        <p:cTn id="34" dur="2000"/>
                                        <p:tgtEl>
                                          <p:spTgt spid="6">
                                            <p:txEl>
                                              <p:pRg st="3" end="3"/>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heel(1)">
                                      <p:cBhvr>
                                        <p:cTn id="3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Explosion 2 2"/>
          <p:cNvSpPr/>
          <p:nvPr/>
        </p:nvSpPr>
        <p:spPr>
          <a:xfrm>
            <a:off x="2888974" y="490335"/>
            <a:ext cx="7620000" cy="159026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b="1" dirty="0">
                <a:solidFill>
                  <a:srgbClr val="FFFF00"/>
                </a:solidFill>
                <a:latin typeface="NikoshBAN" panose="02000000000000000000" pitchFamily="2" charset="0"/>
                <a:cs typeface="NikoshBAN" panose="02000000000000000000" pitchFamily="2" charset="0"/>
              </a:rPr>
              <a:t>এসো আমরা </a:t>
            </a:r>
            <a:r>
              <a:rPr lang="bn-BD" sz="2400" b="1" dirty="0" smtClean="0">
                <a:solidFill>
                  <a:srgbClr val="FFFF00"/>
                </a:solidFill>
                <a:latin typeface="NikoshBAN" panose="02000000000000000000" pitchFamily="2" charset="0"/>
                <a:cs typeface="NikoshBAN" panose="02000000000000000000" pitchFamily="2" charset="0"/>
              </a:rPr>
              <a:t>কিছু ছবি </a:t>
            </a:r>
            <a:r>
              <a:rPr lang="bn-BD" sz="2400" b="1" dirty="0">
                <a:solidFill>
                  <a:srgbClr val="FFFF00"/>
                </a:solidFill>
                <a:latin typeface="NikoshBAN" panose="02000000000000000000" pitchFamily="2" charset="0"/>
                <a:cs typeface="NikoshBAN" panose="02000000000000000000" pitchFamily="2" charset="0"/>
              </a:rPr>
              <a:t>দেখি</a:t>
            </a:r>
            <a:endParaRPr lang="en-US" sz="2400" b="1" dirty="0">
              <a:solidFill>
                <a:srgbClr val="FFFF0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0883" y="1718619"/>
            <a:ext cx="2866888" cy="226204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9472" y="3912873"/>
            <a:ext cx="3297578" cy="2132902"/>
          </a:xfrm>
          <a:prstGeom prst="rect">
            <a:avLst/>
          </a:prstGeom>
        </p:spPr>
      </p:pic>
      <p:pic>
        <p:nvPicPr>
          <p:cNvPr id="7" name="Content Placeholder 3" descr="6.jpg"/>
          <p:cNvPicPr>
            <a:picLocks noChangeAspect="1"/>
          </p:cNvPicPr>
          <p:nvPr/>
        </p:nvPicPr>
        <p:blipFill>
          <a:blip r:embed="rId4"/>
          <a:stretch>
            <a:fillRect/>
          </a:stretch>
        </p:blipFill>
        <p:spPr>
          <a:xfrm>
            <a:off x="1226825" y="1997254"/>
            <a:ext cx="3324297" cy="1527824"/>
          </a:xfrm>
          <a:prstGeom prst="rect">
            <a:avLst/>
          </a:prstGeom>
          <a:ln>
            <a:noFill/>
          </a:ln>
          <a:effectLst>
            <a:softEdge rad="112500"/>
          </a:effectLst>
        </p:spPr>
      </p:pic>
      <p:pic>
        <p:nvPicPr>
          <p:cNvPr id="8" name="Content Placeholder 5" descr="m5.jpg"/>
          <p:cNvPicPr>
            <a:picLocks noChangeAspect="1"/>
          </p:cNvPicPr>
          <p:nvPr/>
        </p:nvPicPr>
        <p:blipFill>
          <a:blip r:embed="rId5"/>
          <a:stretch>
            <a:fillRect/>
          </a:stretch>
        </p:blipFill>
        <p:spPr>
          <a:xfrm>
            <a:off x="8573879" y="4476290"/>
            <a:ext cx="2575891" cy="1653547"/>
          </a:xfrm>
          <a:prstGeom prst="rect">
            <a:avLst/>
          </a:prstGeom>
          <a:ln>
            <a:noFill/>
          </a:ln>
          <a:effectLst>
            <a:softEdge rad="112500"/>
          </a:effectLst>
        </p:spPr>
      </p:pic>
      <p:sp>
        <p:nvSpPr>
          <p:cNvPr id="9" name="TextBox 8"/>
          <p:cNvSpPr txBox="1"/>
          <p:nvPr/>
        </p:nvSpPr>
        <p:spPr>
          <a:xfrm>
            <a:off x="2460268" y="3525078"/>
            <a:ext cx="1111202"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কীবোর্ড</a:t>
            </a:r>
            <a:endParaRPr lang="en-US" sz="3200" dirty="0">
              <a:latin typeface="NikoshBAN" panose="02000000000000000000" pitchFamily="2" charset="0"/>
              <a:cs typeface="NikoshBAN" panose="02000000000000000000" pitchFamily="2" charset="0"/>
            </a:endParaRPr>
          </a:p>
        </p:txBody>
      </p:sp>
      <p:sp>
        <p:nvSpPr>
          <p:cNvPr id="10" name="TextBox 9"/>
          <p:cNvSpPr txBox="1"/>
          <p:nvPr/>
        </p:nvSpPr>
        <p:spPr>
          <a:xfrm>
            <a:off x="9342290" y="3980666"/>
            <a:ext cx="1039067"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মনিটর</a:t>
            </a:r>
            <a:endParaRPr lang="en-US" sz="3200" dirty="0">
              <a:latin typeface="NikoshBAN" panose="02000000000000000000" pitchFamily="2" charset="0"/>
              <a:cs typeface="NikoshBAN" panose="02000000000000000000" pitchFamily="2" charset="0"/>
            </a:endParaRPr>
          </a:p>
        </p:txBody>
      </p:sp>
      <p:sp>
        <p:nvSpPr>
          <p:cNvPr id="11" name="TextBox 10"/>
          <p:cNvSpPr txBox="1"/>
          <p:nvPr/>
        </p:nvSpPr>
        <p:spPr>
          <a:xfrm>
            <a:off x="2217741" y="5901802"/>
            <a:ext cx="1005403"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প্রিন্টার</a:t>
            </a:r>
            <a:endParaRPr lang="en-US" sz="3200" dirty="0">
              <a:latin typeface="NikoshBAN" panose="02000000000000000000" pitchFamily="2" charset="0"/>
              <a:cs typeface="NikoshBAN" panose="02000000000000000000" pitchFamily="2" charset="0"/>
            </a:endParaRPr>
          </a:p>
        </p:txBody>
      </p:sp>
      <p:sp>
        <p:nvSpPr>
          <p:cNvPr id="12" name="TextBox 11"/>
          <p:cNvSpPr txBox="1"/>
          <p:nvPr/>
        </p:nvSpPr>
        <p:spPr>
          <a:xfrm>
            <a:off x="9604327" y="5948946"/>
            <a:ext cx="888385"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মাউস</a:t>
            </a:r>
            <a:endParaRPr lang="en-US" sz="3200" dirty="0">
              <a:latin typeface="NikoshBAN" panose="02000000000000000000" pitchFamily="2" charset="0"/>
              <a:cs typeface="NikoshBAN" panose="02000000000000000000" pitchFamily="2" charset="0"/>
            </a:endParaRPr>
          </a:p>
        </p:txBody>
      </p:sp>
      <p:sp>
        <p:nvSpPr>
          <p:cNvPr id="13" name="TextBox 12"/>
          <p:cNvSpPr txBox="1"/>
          <p:nvPr/>
        </p:nvSpPr>
        <p:spPr>
          <a:xfrm>
            <a:off x="3956858" y="3697617"/>
            <a:ext cx="4929555"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বলতো এইগুলো কোন ধরনের ডিভাইস</a:t>
            </a:r>
            <a:endParaRPr lang="en-US" sz="3200" dirty="0">
              <a:latin typeface="NikoshBAN" panose="02000000000000000000" pitchFamily="2" charset="0"/>
              <a:cs typeface="NikoshBAN" panose="02000000000000000000" pitchFamily="2" charset="0"/>
            </a:endParaRPr>
          </a:p>
        </p:txBody>
      </p:sp>
      <p:sp>
        <p:nvSpPr>
          <p:cNvPr id="14" name="TextBox 13"/>
          <p:cNvSpPr txBox="1"/>
          <p:nvPr/>
        </p:nvSpPr>
        <p:spPr>
          <a:xfrm>
            <a:off x="4634126" y="4293614"/>
            <a:ext cx="3575018"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ইনপুট ও আউটপুট ডিভাইস</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8381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500" fill="hold"/>
                                        <p:tgtEl>
                                          <p:spTgt spid="13"/>
                                        </p:tgtEl>
                                        <p:attrNameLst>
                                          <p:attrName>ppt_w</p:attrName>
                                        </p:attrNameLst>
                                      </p:cBhvr>
                                      <p:tavLst>
                                        <p:tav tm="0">
                                          <p:val>
                                            <p:fltVal val="0"/>
                                          </p:val>
                                        </p:tav>
                                        <p:tav tm="100000">
                                          <p:val>
                                            <p:strVal val="#ppt_w"/>
                                          </p:val>
                                        </p:tav>
                                      </p:tavLst>
                                    </p:anim>
                                    <p:anim calcmode="lin" valueType="num">
                                      <p:cBhvr>
                                        <p:cTn id="58" dur="500" fill="hold"/>
                                        <p:tgtEl>
                                          <p:spTgt spid="13"/>
                                        </p:tgtEl>
                                        <p:attrNameLst>
                                          <p:attrName>ppt_h</p:attrName>
                                        </p:attrNameLst>
                                      </p:cBhvr>
                                      <p:tavLst>
                                        <p:tav tm="0">
                                          <p:val>
                                            <p:fltVal val="0"/>
                                          </p:val>
                                        </p:tav>
                                        <p:tav tm="100000">
                                          <p:val>
                                            <p:strVal val="#ppt_h"/>
                                          </p:val>
                                        </p:tav>
                                      </p:tavLst>
                                    </p:anim>
                                    <p:animEffect transition="in" filter="fade">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ounded Rectangle 2"/>
          <p:cNvSpPr/>
          <p:nvPr/>
        </p:nvSpPr>
        <p:spPr>
          <a:xfrm>
            <a:off x="1285462" y="702365"/>
            <a:ext cx="9329530" cy="901148"/>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FF0000"/>
                </a:solidFill>
                <a:latin typeface="NikoshBAN" panose="02000000000000000000" pitchFamily="2" charset="0"/>
                <a:cs typeface="NikoshBAN" panose="02000000000000000000" pitchFamily="2" charset="0"/>
              </a:rPr>
              <a:t>আমাদের আজকের পাঠের বিষয় হলো</a:t>
            </a:r>
            <a:endParaRPr lang="en-US" sz="4800" dirty="0">
              <a:solidFill>
                <a:srgbClr val="FF0000"/>
              </a:solidFill>
              <a:latin typeface="NikoshBAN" panose="02000000000000000000" pitchFamily="2" charset="0"/>
              <a:cs typeface="NikoshBAN" panose="02000000000000000000" pitchFamily="2" charset="0"/>
            </a:endParaRPr>
          </a:p>
        </p:txBody>
      </p:sp>
      <p:sp>
        <p:nvSpPr>
          <p:cNvPr id="5" name="Folded Corner 4"/>
          <p:cNvSpPr/>
          <p:nvPr/>
        </p:nvSpPr>
        <p:spPr>
          <a:xfrm>
            <a:off x="1857830" y="2032005"/>
            <a:ext cx="8534400" cy="3628572"/>
          </a:xfrm>
          <a:prstGeom prst="foldedCorner">
            <a:avLst/>
          </a:prstGeom>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b="1" dirty="0">
                <a:ln w="9525">
                  <a:solidFill>
                    <a:srgbClr val="FF0000"/>
                  </a:solidFill>
                  <a:prstDash val="solid"/>
                </a:ln>
                <a:solidFill>
                  <a:schemeClr val="bg1"/>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ইনপুট ও আউটপুট </a:t>
            </a:r>
            <a:r>
              <a:rPr lang="bn-BD" sz="9600" b="1" dirty="0" smtClean="0">
                <a:ln w="9525">
                  <a:solidFill>
                    <a:srgbClr val="FF0000"/>
                  </a:solidFill>
                  <a:prstDash val="solid"/>
                </a:ln>
                <a:solidFill>
                  <a:schemeClr val="bg1"/>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   ডিভাইস</a:t>
            </a:r>
            <a:endParaRPr lang="en-US" sz="9600" b="1" dirty="0">
              <a:ln w="9525">
                <a:solidFill>
                  <a:srgbClr val="FF0000"/>
                </a:solidFill>
                <a:prstDash val="solid"/>
              </a:ln>
              <a:solidFill>
                <a:schemeClr val="bg1"/>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1101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486986" y="2448680"/>
            <a:ext cx="11197630" cy="3093154"/>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n-US" sz="3600" u="sng" dirty="0">
                <a:solidFill>
                  <a:schemeClr val="tx1"/>
                </a:solidFill>
                <a:latin typeface="NikoshBAN" pitchFamily="2" charset="0"/>
                <a:cs typeface="NikoshBAN" pitchFamily="2" charset="0"/>
              </a:rPr>
              <a:t>এ </a:t>
            </a:r>
            <a:r>
              <a:rPr lang="en-US" sz="3600" u="sng" dirty="0" err="1">
                <a:solidFill>
                  <a:schemeClr val="tx1"/>
                </a:solidFill>
                <a:latin typeface="NikoshBAN" pitchFamily="2" charset="0"/>
                <a:cs typeface="NikoshBAN" pitchFamily="2" charset="0"/>
              </a:rPr>
              <a:t>পাঠ</a:t>
            </a:r>
            <a:r>
              <a:rPr lang="en-US" sz="3600" u="sng" dirty="0">
                <a:solidFill>
                  <a:schemeClr val="tx1"/>
                </a:solidFill>
                <a:latin typeface="NikoshBAN" pitchFamily="2" charset="0"/>
                <a:cs typeface="NikoshBAN" pitchFamily="2" charset="0"/>
              </a:rPr>
              <a:t> </a:t>
            </a:r>
            <a:r>
              <a:rPr lang="en-US" sz="3600" u="sng" dirty="0" err="1">
                <a:solidFill>
                  <a:schemeClr val="tx1"/>
                </a:solidFill>
                <a:latin typeface="NikoshBAN" pitchFamily="2" charset="0"/>
                <a:cs typeface="NikoshBAN" pitchFamily="2" charset="0"/>
              </a:rPr>
              <a:t>শেষে</a:t>
            </a:r>
            <a:r>
              <a:rPr lang="bn-BD" sz="3600" u="sng" dirty="0">
                <a:solidFill>
                  <a:schemeClr val="tx1"/>
                </a:solidFill>
                <a:latin typeface="NikoshBAN" pitchFamily="2" charset="0"/>
                <a:cs typeface="NikoshBAN" pitchFamily="2" charset="0"/>
              </a:rPr>
              <a:t> শিক্ষার্থীরা </a:t>
            </a:r>
            <a:r>
              <a:rPr lang="en-US" sz="3600" u="sng" dirty="0" smtClean="0">
                <a:solidFill>
                  <a:schemeClr val="tx1"/>
                </a:solidFill>
                <a:latin typeface="NikoshBAN" pitchFamily="2" charset="0"/>
                <a:cs typeface="NikoshBAN" pitchFamily="2" charset="0"/>
              </a:rPr>
              <a:t>–</a:t>
            </a:r>
            <a:endParaRPr lang="bn-BD" sz="3600" u="sng" dirty="0" smtClean="0">
              <a:solidFill>
                <a:schemeClr val="tx1"/>
              </a:solidFill>
              <a:latin typeface="NikoshBAN" pitchFamily="2" charset="0"/>
              <a:cs typeface="NikoshBAN" pitchFamily="2" charset="0"/>
            </a:endParaRPr>
          </a:p>
          <a:p>
            <a:endParaRPr lang="en-US" sz="1500" u="sng" dirty="0">
              <a:solidFill>
                <a:schemeClr val="tx1"/>
              </a:solidFill>
              <a:latin typeface="NikoshBAN" pitchFamily="2" charset="0"/>
              <a:cs typeface="NikoshBAN" pitchFamily="2" charset="0"/>
            </a:endParaRPr>
          </a:p>
          <a:p>
            <a:pPr marL="627063" indent="-627063">
              <a:buFont typeface="+mj-lt"/>
              <a:buAutoNum type="arabicPeriod"/>
            </a:pPr>
            <a:r>
              <a:rPr lang="bn-BD" sz="3600" dirty="0" smtClean="0">
                <a:solidFill>
                  <a:schemeClr val="tx1"/>
                </a:solidFill>
                <a:latin typeface="NikoshBAN" pitchFamily="2" charset="0"/>
                <a:cs typeface="NikoshBAN" pitchFamily="2" charset="0"/>
              </a:rPr>
              <a:t>ইনপুট ডিভাইস ও আউটপুট ডিভাইস </a:t>
            </a:r>
            <a:r>
              <a:rPr lang="en-US" sz="3600" dirty="0" smtClean="0">
                <a:solidFill>
                  <a:schemeClr val="tx1"/>
                </a:solidFill>
                <a:latin typeface="NikoshBAN" pitchFamily="2" charset="0"/>
                <a:cs typeface="NikoshBAN" pitchFamily="2" charset="0"/>
              </a:rPr>
              <a:t>ক</a:t>
            </a:r>
            <a:r>
              <a:rPr lang="bn-BD" sz="3600" dirty="0" smtClean="0">
                <a:solidFill>
                  <a:schemeClr val="tx1"/>
                </a:solidFill>
                <a:latin typeface="NikoshBAN" pitchFamily="2" charset="0"/>
                <a:cs typeface="NikoshBAN" pitchFamily="2" charset="0"/>
              </a:rPr>
              <a:t>ী</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তা</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বলতে</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পারবে</a:t>
            </a:r>
            <a:r>
              <a:rPr lang="en-US" sz="3600" dirty="0" smtClean="0">
                <a:solidFill>
                  <a:schemeClr val="tx1"/>
                </a:solidFill>
                <a:latin typeface="NikoshBAN" pitchFamily="2" charset="0"/>
                <a:cs typeface="NikoshBAN" pitchFamily="2" charset="0"/>
              </a:rPr>
              <a:t>।</a:t>
            </a:r>
          </a:p>
          <a:p>
            <a:pPr marL="627063" indent="-627063">
              <a:buFont typeface="+mj-lt"/>
              <a:buAutoNum type="arabicPeriod"/>
            </a:pPr>
            <a:r>
              <a:rPr lang="bn-BD" sz="3600" dirty="0">
                <a:solidFill>
                  <a:schemeClr val="tx1"/>
                </a:solidFill>
                <a:latin typeface="NikoshBAN" pitchFamily="2" charset="0"/>
                <a:cs typeface="NikoshBAN" pitchFamily="2" charset="0"/>
              </a:rPr>
              <a:t>ইনপুট ডিভাইস ও আউটপুট ডিভাইস </a:t>
            </a:r>
            <a:r>
              <a:rPr lang="bn-BD" sz="3600" dirty="0" smtClean="0">
                <a:solidFill>
                  <a:schemeClr val="tx1"/>
                </a:solidFill>
                <a:latin typeface="NikoshBAN" pitchFamily="2" charset="0"/>
                <a:cs typeface="NikoshBAN" pitchFamily="2" charset="0"/>
              </a:rPr>
              <a:t>এর গুরুত্ব ব্যাখ্যা করতে </a:t>
            </a:r>
            <a:r>
              <a:rPr lang="en-US" sz="3600" dirty="0" err="1" smtClean="0">
                <a:solidFill>
                  <a:schemeClr val="tx1"/>
                </a:solidFill>
                <a:latin typeface="NikoshBAN" pitchFamily="2" charset="0"/>
                <a:cs typeface="NikoshBAN" pitchFamily="2" charset="0"/>
              </a:rPr>
              <a:t>পারবে</a:t>
            </a:r>
            <a:r>
              <a:rPr lang="en-US" sz="3600" dirty="0" smtClean="0">
                <a:solidFill>
                  <a:schemeClr val="tx1"/>
                </a:solidFill>
                <a:latin typeface="NikoshBAN" pitchFamily="2" charset="0"/>
                <a:cs typeface="NikoshBAN" pitchFamily="2" charset="0"/>
              </a:rPr>
              <a:t>।</a:t>
            </a:r>
            <a:endParaRPr lang="bn-BD" sz="3600" dirty="0" smtClean="0">
              <a:solidFill>
                <a:schemeClr val="tx1"/>
              </a:solidFill>
              <a:latin typeface="NikoshBAN" pitchFamily="2" charset="0"/>
              <a:cs typeface="NikoshBAN" pitchFamily="2" charset="0"/>
            </a:endParaRPr>
          </a:p>
          <a:p>
            <a:pPr marL="627063" indent="-627063">
              <a:buFont typeface="+mj-lt"/>
              <a:buAutoNum type="arabicPeriod"/>
            </a:pPr>
            <a:r>
              <a:rPr lang="bn-BD" sz="3600" dirty="0" smtClean="0">
                <a:solidFill>
                  <a:schemeClr val="tx1"/>
                </a:solidFill>
                <a:latin typeface="NikoshBAN" pitchFamily="2" charset="0"/>
                <a:cs typeface="NikoshBAN" pitchFamily="2" charset="0"/>
              </a:rPr>
              <a:t>বিভিন্ন প্রকারের </a:t>
            </a:r>
            <a:r>
              <a:rPr lang="bn-BD" sz="3600" dirty="0">
                <a:solidFill>
                  <a:schemeClr val="tx1"/>
                </a:solidFill>
                <a:latin typeface="NikoshBAN" pitchFamily="2" charset="0"/>
                <a:cs typeface="NikoshBAN" pitchFamily="2" charset="0"/>
              </a:rPr>
              <a:t>ইনপুট ডিভাইস ও আউটপুট ডিভাইস </a:t>
            </a:r>
            <a:r>
              <a:rPr lang="bn-BD" sz="3600" dirty="0" smtClean="0">
                <a:solidFill>
                  <a:schemeClr val="tx1"/>
                </a:solidFill>
                <a:latin typeface="NikoshBAN" pitchFamily="2" charset="0"/>
                <a:cs typeface="NikoshBAN" pitchFamily="2" charset="0"/>
              </a:rPr>
              <a:t>চিহ্নিত করতে পারবে।</a:t>
            </a:r>
          </a:p>
          <a:p>
            <a:pPr marL="627063" indent="-627063">
              <a:buFont typeface="+mj-lt"/>
              <a:buAutoNum type="arabicPeriod"/>
            </a:pPr>
            <a:r>
              <a:rPr lang="bn-BD" sz="3600" dirty="0" smtClean="0">
                <a:solidFill>
                  <a:schemeClr val="tx1"/>
                </a:solidFill>
                <a:latin typeface="NikoshBAN" pitchFamily="2" charset="0"/>
                <a:cs typeface="NikoshBAN" pitchFamily="2" charset="0"/>
              </a:rPr>
              <a:t>বিভিন্ন ইনপুট ও আউটপুট ডিভাইসের ব্যবহার বর্ণনা করতে পারবে।</a:t>
            </a:r>
          </a:p>
        </p:txBody>
      </p:sp>
      <p:sp>
        <p:nvSpPr>
          <p:cNvPr id="5" name="24-Point Star 4"/>
          <p:cNvSpPr/>
          <p:nvPr/>
        </p:nvSpPr>
        <p:spPr>
          <a:xfrm>
            <a:off x="3947886" y="435429"/>
            <a:ext cx="4513943" cy="1625600"/>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anose="02000000000000000000" pitchFamily="2" charset="0"/>
                <a:cs typeface="NikoshBAN" panose="02000000000000000000" pitchFamily="2" charset="0"/>
              </a:rPr>
              <a:t>শিখনফল</a:t>
            </a:r>
            <a:endParaRPr lang="en-US" sz="6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176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11718" r="10604"/>
          <a:stretch/>
        </p:blipFill>
        <p:spPr>
          <a:xfrm>
            <a:off x="1181278" y="601245"/>
            <a:ext cx="2003010" cy="244467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6908" b="13844"/>
          <a:stretch/>
        </p:blipFill>
        <p:spPr>
          <a:xfrm>
            <a:off x="8371585" y="587199"/>
            <a:ext cx="2185264" cy="2364150"/>
          </a:xfrm>
          <a:prstGeom prst="rect">
            <a:avLst/>
          </a:prstGeom>
        </p:spPr>
      </p:pic>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l="7599" r="8066"/>
          <a:stretch/>
        </p:blipFill>
        <p:spPr>
          <a:xfrm>
            <a:off x="4638809" y="601245"/>
            <a:ext cx="2097626" cy="2336058"/>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5780" y="3887874"/>
            <a:ext cx="1788281" cy="1047422"/>
          </a:xfrm>
          <a:prstGeom prst="rect">
            <a:avLst/>
          </a:prstGeom>
        </p:spPr>
      </p:pic>
      <p:pic>
        <p:nvPicPr>
          <p:cNvPr id="13" name="Picture 12"/>
          <p:cNvPicPr>
            <a:picLocks noChangeAspect="1"/>
          </p:cNvPicPr>
          <p:nvPr/>
        </p:nvPicPr>
        <p:blipFill>
          <a:blip r:embed="rId6"/>
          <a:stretch>
            <a:fillRect/>
          </a:stretch>
        </p:blipFill>
        <p:spPr>
          <a:xfrm>
            <a:off x="9292720" y="3086116"/>
            <a:ext cx="1878290" cy="1998413"/>
          </a:xfrm>
          <a:prstGeom prst="rect">
            <a:avLst/>
          </a:prstGeom>
        </p:spPr>
      </p:pic>
      <p:pic>
        <p:nvPicPr>
          <p:cNvPr id="14" name="Content Placeholder 5" descr="m5.jpg"/>
          <p:cNvPicPr>
            <a:picLocks noChangeAspect="1"/>
          </p:cNvPicPr>
          <p:nvPr/>
        </p:nvPicPr>
        <p:blipFill>
          <a:blip r:embed="rId7"/>
          <a:stretch>
            <a:fillRect/>
          </a:stretch>
        </p:blipFill>
        <p:spPr>
          <a:xfrm>
            <a:off x="3555451" y="3538548"/>
            <a:ext cx="2575891" cy="1653547"/>
          </a:xfrm>
          <a:prstGeom prst="rect">
            <a:avLst/>
          </a:prstGeom>
          <a:ln>
            <a:noFill/>
          </a:ln>
          <a:effectLst>
            <a:softEdge rad="112500"/>
          </a:effectLst>
        </p:spPr>
      </p:pic>
      <p:pic>
        <p:nvPicPr>
          <p:cNvPr id="15" name="Content Placeholder 3" descr="6.jpg"/>
          <p:cNvPicPr>
            <a:picLocks noChangeAspect="1"/>
          </p:cNvPicPr>
          <p:nvPr/>
        </p:nvPicPr>
        <p:blipFill>
          <a:blip r:embed="rId8"/>
          <a:stretch>
            <a:fillRect/>
          </a:stretch>
        </p:blipFill>
        <p:spPr>
          <a:xfrm>
            <a:off x="702669" y="3889373"/>
            <a:ext cx="2663383" cy="1224072"/>
          </a:xfrm>
          <a:prstGeom prst="rect">
            <a:avLst/>
          </a:prstGeom>
          <a:ln>
            <a:noFill/>
          </a:ln>
          <a:effectLst>
            <a:softEdge rad="112500"/>
          </a:effectLst>
        </p:spPr>
      </p:pic>
    </p:spTree>
    <p:extLst>
      <p:ext uri="{BB962C8B-B14F-4D97-AF65-F5344CB8AC3E}">
        <p14:creationId xmlns:p14="http://schemas.microsoft.com/office/powerpoint/2010/main" val="392737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1451836" y="935389"/>
            <a:ext cx="3634328" cy="584775"/>
          </a:xfrm>
          <a:prstGeom prst="rect">
            <a:avLst/>
          </a:prstGeom>
          <a:noFill/>
        </p:spPr>
        <p:txBody>
          <a:bodyPr wrap="none" rtlCol="0">
            <a:spAutoFit/>
          </a:bodyPr>
          <a:lstStyle/>
          <a:p>
            <a:r>
              <a:rPr lang="bn-BD" sz="3200" b="1" dirty="0" smtClean="0">
                <a:solidFill>
                  <a:srgbClr val="002060"/>
                </a:solidFill>
                <a:latin typeface="NikoshBAN" panose="02000000000000000000" pitchFamily="2" charset="0"/>
                <a:cs typeface="NikoshBAN" panose="02000000000000000000" pitchFamily="2" charset="0"/>
              </a:rPr>
              <a:t>বলতো ইনপুট ডিভাইস কি?</a:t>
            </a:r>
            <a:endParaRPr lang="en-US" sz="3200" b="1" dirty="0">
              <a:solidFill>
                <a:srgbClr val="002060"/>
              </a:solidFill>
              <a:latin typeface="NikoshBAN" panose="02000000000000000000" pitchFamily="2" charset="0"/>
              <a:cs typeface="NikoshBAN" panose="02000000000000000000" pitchFamily="2" charset="0"/>
            </a:endParaRPr>
          </a:p>
        </p:txBody>
      </p:sp>
      <p:sp>
        <p:nvSpPr>
          <p:cNvPr id="5" name="TextBox 4"/>
          <p:cNvSpPr txBox="1"/>
          <p:nvPr/>
        </p:nvSpPr>
        <p:spPr>
          <a:xfrm>
            <a:off x="1451836" y="1948766"/>
            <a:ext cx="10427855" cy="523220"/>
          </a:xfrm>
          <a:prstGeom prst="rect">
            <a:avLst/>
          </a:prstGeom>
          <a:noFill/>
        </p:spPr>
        <p:txBody>
          <a:bodyPr wrap="none" rtlCol="0">
            <a:spAutoFit/>
          </a:bodyPr>
          <a:lstStyle/>
          <a:p>
            <a:r>
              <a:rPr lang="bn-BD" sz="2800" dirty="0" smtClean="0">
                <a:latin typeface="NikoshBAN" panose="02000000000000000000" pitchFamily="2" charset="0"/>
                <a:cs typeface="NikoshBAN" panose="02000000000000000000" pitchFamily="2" charset="0"/>
              </a:rPr>
              <a:t>যে ডিভাইসের মাধ্যমে কম্পিউটারে তথ্য বা ডাটা প্রবেশ করানো হয় তাকে ইনপুট ডিভাইস বলে।</a:t>
            </a:r>
            <a:endParaRPr lang="en-US" sz="2800" dirty="0">
              <a:latin typeface="NikoshBAN" panose="02000000000000000000" pitchFamily="2" charset="0"/>
              <a:cs typeface="NikoshBAN" panose="02000000000000000000" pitchFamily="2" charset="0"/>
            </a:endParaRPr>
          </a:p>
        </p:txBody>
      </p:sp>
      <p:sp>
        <p:nvSpPr>
          <p:cNvPr id="6" name="TextBox 5"/>
          <p:cNvSpPr txBox="1"/>
          <p:nvPr/>
        </p:nvSpPr>
        <p:spPr>
          <a:xfrm>
            <a:off x="1428916" y="2839032"/>
            <a:ext cx="4716356" cy="584775"/>
          </a:xfrm>
          <a:prstGeom prst="rect">
            <a:avLst/>
          </a:prstGeom>
          <a:noFill/>
        </p:spPr>
        <p:txBody>
          <a:bodyPr wrap="none" rtlCol="0">
            <a:spAutoFit/>
          </a:bodyPr>
          <a:lstStyle/>
          <a:p>
            <a:r>
              <a:rPr lang="bn-BD" sz="3200" b="1" dirty="0" smtClean="0">
                <a:solidFill>
                  <a:srgbClr val="002060"/>
                </a:solidFill>
                <a:latin typeface="NikoshBAN" panose="02000000000000000000" pitchFamily="2" charset="0"/>
                <a:cs typeface="NikoshBAN" panose="02000000000000000000" pitchFamily="2" charset="0"/>
              </a:rPr>
              <a:t>কয়েকটি ইনপুট ডিভাইসের নাম বল।</a:t>
            </a:r>
            <a:endParaRPr lang="en-US" sz="3200" b="1" dirty="0">
              <a:solidFill>
                <a:srgbClr val="002060"/>
              </a:solidFill>
              <a:latin typeface="NikoshBAN" panose="02000000000000000000" pitchFamily="2" charset="0"/>
              <a:cs typeface="NikoshBAN" panose="02000000000000000000" pitchFamily="2" charset="0"/>
            </a:endParaRPr>
          </a:p>
        </p:txBody>
      </p:sp>
      <p:sp>
        <p:nvSpPr>
          <p:cNvPr id="7" name="TextBox 6"/>
          <p:cNvSpPr txBox="1"/>
          <p:nvPr/>
        </p:nvSpPr>
        <p:spPr>
          <a:xfrm>
            <a:off x="1428916" y="5176950"/>
            <a:ext cx="753732"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কী বোর্ড</a:t>
            </a:r>
            <a:endParaRPr lang="en-US" b="1" dirty="0">
              <a:latin typeface="NikoshBAN" panose="02000000000000000000" pitchFamily="2" charset="0"/>
              <a:cs typeface="NikoshBAN" panose="02000000000000000000" pitchFamily="2" charset="0"/>
            </a:endParaRPr>
          </a:p>
        </p:txBody>
      </p:sp>
      <p:sp>
        <p:nvSpPr>
          <p:cNvPr id="8" name="TextBox 7"/>
          <p:cNvSpPr txBox="1"/>
          <p:nvPr/>
        </p:nvSpPr>
        <p:spPr>
          <a:xfrm>
            <a:off x="4421177" y="5232713"/>
            <a:ext cx="580608"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মাউস</a:t>
            </a:r>
            <a:endParaRPr lang="en-US" b="1" dirty="0">
              <a:latin typeface="NikoshBAN" panose="02000000000000000000" pitchFamily="2" charset="0"/>
              <a:cs typeface="NikoshBAN" panose="02000000000000000000" pitchFamily="2" charset="0"/>
            </a:endParaRPr>
          </a:p>
        </p:txBody>
      </p:sp>
      <p:sp>
        <p:nvSpPr>
          <p:cNvPr id="9" name="TextBox 8"/>
          <p:cNvSpPr txBox="1"/>
          <p:nvPr/>
        </p:nvSpPr>
        <p:spPr>
          <a:xfrm>
            <a:off x="7222435" y="5007429"/>
            <a:ext cx="1087157"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মাইক্রোফোন</a:t>
            </a:r>
            <a:endParaRPr lang="en-US" b="1" dirty="0">
              <a:latin typeface="NikoshBAN" panose="02000000000000000000" pitchFamily="2" charset="0"/>
              <a:cs typeface="NikoshBAN" panose="02000000000000000000" pitchFamily="2" charset="0"/>
            </a:endParaRPr>
          </a:p>
        </p:txBody>
      </p:sp>
      <p:sp>
        <p:nvSpPr>
          <p:cNvPr id="10" name="TextBox 9"/>
          <p:cNvSpPr txBox="1"/>
          <p:nvPr/>
        </p:nvSpPr>
        <p:spPr>
          <a:xfrm>
            <a:off x="9947146" y="5139087"/>
            <a:ext cx="779381" cy="369332"/>
          </a:xfrm>
          <a:prstGeom prst="rect">
            <a:avLst/>
          </a:prstGeom>
          <a:noFill/>
        </p:spPr>
        <p:txBody>
          <a:bodyPr wrap="none" rtlCol="0">
            <a:spAutoFit/>
          </a:bodyPr>
          <a:lstStyle/>
          <a:p>
            <a:r>
              <a:rPr lang="bn-BD" b="1" dirty="0" smtClean="0">
                <a:latin typeface="NikoshBAN" panose="02000000000000000000" pitchFamily="2" charset="0"/>
                <a:cs typeface="NikoshBAN" panose="02000000000000000000" pitchFamily="2" charset="0"/>
              </a:rPr>
              <a:t>জয়স্টিক</a:t>
            </a:r>
            <a:endParaRPr lang="en-US" b="1"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5780" y="3887874"/>
            <a:ext cx="1788281" cy="1047422"/>
          </a:xfrm>
          <a:prstGeom prst="rect">
            <a:avLst/>
          </a:prstGeom>
        </p:spPr>
      </p:pic>
      <p:pic>
        <p:nvPicPr>
          <p:cNvPr id="12" name="Picture 11"/>
          <p:cNvPicPr>
            <a:picLocks noChangeAspect="1"/>
          </p:cNvPicPr>
          <p:nvPr/>
        </p:nvPicPr>
        <p:blipFill>
          <a:blip r:embed="rId3"/>
          <a:stretch>
            <a:fillRect/>
          </a:stretch>
        </p:blipFill>
        <p:spPr>
          <a:xfrm>
            <a:off x="9292720" y="3086116"/>
            <a:ext cx="1878290" cy="1998413"/>
          </a:xfrm>
          <a:prstGeom prst="rect">
            <a:avLst/>
          </a:prstGeom>
        </p:spPr>
      </p:pic>
      <p:pic>
        <p:nvPicPr>
          <p:cNvPr id="13" name="Content Placeholder 5" descr="m5.jpg"/>
          <p:cNvPicPr>
            <a:picLocks noChangeAspect="1"/>
          </p:cNvPicPr>
          <p:nvPr/>
        </p:nvPicPr>
        <p:blipFill>
          <a:blip r:embed="rId4"/>
          <a:stretch>
            <a:fillRect/>
          </a:stretch>
        </p:blipFill>
        <p:spPr>
          <a:xfrm>
            <a:off x="3555451" y="3538548"/>
            <a:ext cx="2575891" cy="1653547"/>
          </a:xfrm>
          <a:prstGeom prst="rect">
            <a:avLst/>
          </a:prstGeom>
          <a:ln>
            <a:noFill/>
          </a:ln>
          <a:effectLst>
            <a:softEdge rad="112500"/>
          </a:effectLst>
        </p:spPr>
      </p:pic>
      <p:pic>
        <p:nvPicPr>
          <p:cNvPr id="14" name="Content Placeholder 3" descr="6.jpg"/>
          <p:cNvPicPr>
            <a:picLocks noChangeAspect="1"/>
          </p:cNvPicPr>
          <p:nvPr/>
        </p:nvPicPr>
        <p:blipFill>
          <a:blip r:embed="rId5"/>
          <a:stretch>
            <a:fillRect/>
          </a:stretch>
        </p:blipFill>
        <p:spPr>
          <a:xfrm>
            <a:off x="702669" y="3889373"/>
            <a:ext cx="2663383" cy="1224072"/>
          </a:xfrm>
          <a:prstGeom prst="rect">
            <a:avLst/>
          </a:prstGeom>
          <a:ln>
            <a:noFill/>
          </a:ln>
          <a:effectLst>
            <a:softEdge rad="112500"/>
          </a:effectLst>
        </p:spPr>
      </p:pic>
    </p:spTree>
    <p:extLst>
      <p:ext uri="{BB962C8B-B14F-4D97-AF65-F5344CB8AC3E}">
        <p14:creationId xmlns:p14="http://schemas.microsoft.com/office/powerpoint/2010/main" val="250397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animEffect transition="in" filter="fad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ppt_x"/>
                                          </p:val>
                                        </p:tav>
                                        <p:tav tm="100000">
                                          <p:val>
                                            <p:strVal val="#ppt_x"/>
                                          </p:val>
                                        </p:tav>
                                      </p:tavLst>
                                    </p:anim>
                                    <p:anim calcmode="lin" valueType="num">
                                      <p:cBhvr additive="base">
                                        <p:cTn id="6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1390847" y="887896"/>
            <a:ext cx="3760966" cy="584775"/>
          </a:xfrm>
          <a:prstGeom prst="rect">
            <a:avLst/>
          </a:prstGeom>
          <a:noFill/>
        </p:spPr>
        <p:txBody>
          <a:bodyPr wrap="none" rtlCol="0">
            <a:spAutoFit/>
          </a:bodyPr>
          <a:lstStyle/>
          <a:p>
            <a:r>
              <a:rPr lang="bn-BD" sz="3200" dirty="0" smtClean="0">
                <a:solidFill>
                  <a:srgbClr val="002060"/>
                </a:solidFill>
                <a:latin typeface="NikoshBAN" panose="02000000000000000000" pitchFamily="2" charset="0"/>
                <a:cs typeface="NikoshBAN" panose="02000000000000000000" pitchFamily="2" charset="0"/>
              </a:rPr>
              <a:t>বলতো আউটপুট ডিভাইস কি</a:t>
            </a:r>
            <a:endParaRPr lang="en-US" sz="3200" dirty="0">
              <a:solidFill>
                <a:srgbClr val="002060"/>
              </a:solidFill>
              <a:latin typeface="NikoshBAN" panose="02000000000000000000" pitchFamily="2" charset="0"/>
              <a:cs typeface="NikoshBAN" panose="02000000000000000000" pitchFamily="2" charset="0"/>
            </a:endParaRPr>
          </a:p>
        </p:txBody>
      </p:sp>
      <p:sp>
        <p:nvSpPr>
          <p:cNvPr id="5" name="TextBox 4"/>
          <p:cNvSpPr txBox="1"/>
          <p:nvPr/>
        </p:nvSpPr>
        <p:spPr>
          <a:xfrm>
            <a:off x="1390847" y="1644949"/>
            <a:ext cx="9249648" cy="1077218"/>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যে ডিভাইসের মাধ্যমে কম্পিউটারে প্রক্রিয়াজাত ফলাফল দেখা যায় তাকে </a:t>
            </a:r>
          </a:p>
          <a:p>
            <a:r>
              <a:rPr lang="bn-BD" sz="3200" dirty="0" smtClean="0">
                <a:latin typeface="NikoshBAN" panose="02000000000000000000" pitchFamily="2" charset="0"/>
                <a:cs typeface="NikoshBAN" panose="02000000000000000000" pitchFamily="2" charset="0"/>
              </a:rPr>
              <a:t>আউট পুট ডিবাইস বলে।</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1428916" y="2839032"/>
            <a:ext cx="5049780" cy="584775"/>
          </a:xfrm>
          <a:prstGeom prst="rect">
            <a:avLst/>
          </a:prstGeom>
          <a:noFill/>
        </p:spPr>
        <p:txBody>
          <a:bodyPr wrap="none" rtlCol="0">
            <a:spAutoFit/>
          </a:bodyPr>
          <a:lstStyle/>
          <a:p>
            <a:r>
              <a:rPr lang="bn-BD" sz="3200" b="1" dirty="0" smtClean="0">
                <a:solidFill>
                  <a:srgbClr val="002060"/>
                </a:solidFill>
                <a:latin typeface="NikoshBAN" panose="02000000000000000000" pitchFamily="2" charset="0"/>
                <a:cs typeface="NikoshBAN" panose="02000000000000000000" pitchFamily="2" charset="0"/>
              </a:rPr>
              <a:t>কয়েকটি আউটপুট ডিভাইসের নাম বল।</a:t>
            </a:r>
            <a:endParaRPr lang="en-US" sz="3200" b="1" dirty="0">
              <a:solidFill>
                <a:srgbClr val="00206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2475" y="2967511"/>
            <a:ext cx="2762250" cy="27622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1520" y="3315173"/>
            <a:ext cx="2219325" cy="206692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8386" y="3540672"/>
            <a:ext cx="3033772" cy="1962270"/>
          </a:xfrm>
          <a:prstGeom prst="rect">
            <a:avLst/>
          </a:prstGeom>
        </p:spPr>
      </p:pic>
      <p:sp>
        <p:nvSpPr>
          <p:cNvPr id="10" name="TextBox 9"/>
          <p:cNvSpPr txBox="1"/>
          <p:nvPr/>
        </p:nvSpPr>
        <p:spPr>
          <a:xfrm>
            <a:off x="1630017" y="5729761"/>
            <a:ext cx="663964" cy="369332"/>
          </a:xfrm>
          <a:prstGeom prst="rect">
            <a:avLst/>
          </a:prstGeom>
          <a:noFill/>
        </p:spPr>
        <p:txBody>
          <a:bodyPr wrap="none" rtlCol="0">
            <a:spAutoFit/>
          </a:bodyPr>
          <a:lstStyle/>
          <a:p>
            <a:r>
              <a:rPr lang="bn-BD" dirty="0" smtClean="0">
                <a:latin typeface="NikoshBAN" panose="02000000000000000000" pitchFamily="2" charset="0"/>
                <a:cs typeface="NikoshBAN" panose="02000000000000000000" pitchFamily="2" charset="0"/>
              </a:rPr>
              <a:t>মনিটর</a:t>
            </a:r>
            <a:endParaRPr lang="en-US" dirty="0">
              <a:latin typeface="NikoshBAN" panose="02000000000000000000" pitchFamily="2" charset="0"/>
              <a:cs typeface="NikoshBAN" panose="02000000000000000000" pitchFamily="2" charset="0"/>
            </a:endParaRPr>
          </a:p>
        </p:txBody>
      </p:sp>
      <p:sp>
        <p:nvSpPr>
          <p:cNvPr id="11" name="TextBox 10"/>
          <p:cNvSpPr txBox="1"/>
          <p:nvPr/>
        </p:nvSpPr>
        <p:spPr>
          <a:xfrm>
            <a:off x="5481308" y="5694826"/>
            <a:ext cx="644728" cy="369332"/>
          </a:xfrm>
          <a:prstGeom prst="rect">
            <a:avLst/>
          </a:prstGeom>
          <a:noFill/>
        </p:spPr>
        <p:txBody>
          <a:bodyPr wrap="none" rtlCol="0">
            <a:spAutoFit/>
          </a:bodyPr>
          <a:lstStyle/>
          <a:p>
            <a:r>
              <a:rPr lang="bn-BD" dirty="0" smtClean="0">
                <a:latin typeface="NikoshBAN" panose="02000000000000000000" pitchFamily="2" charset="0"/>
                <a:cs typeface="NikoshBAN" panose="02000000000000000000" pitchFamily="2" charset="0"/>
              </a:rPr>
              <a:t>প্রিন্টার</a:t>
            </a:r>
            <a:endParaRPr lang="en-US" dirty="0">
              <a:latin typeface="NikoshBAN" panose="02000000000000000000" pitchFamily="2" charset="0"/>
              <a:cs typeface="NikoshBAN" panose="02000000000000000000" pitchFamily="2" charset="0"/>
            </a:endParaRPr>
          </a:p>
        </p:txBody>
      </p:sp>
      <p:sp>
        <p:nvSpPr>
          <p:cNvPr id="12" name="TextBox 11"/>
          <p:cNvSpPr txBox="1"/>
          <p:nvPr/>
        </p:nvSpPr>
        <p:spPr>
          <a:xfrm>
            <a:off x="9586233" y="5502942"/>
            <a:ext cx="737702" cy="369332"/>
          </a:xfrm>
          <a:prstGeom prst="rect">
            <a:avLst/>
          </a:prstGeom>
          <a:noFill/>
        </p:spPr>
        <p:txBody>
          <a:bodyPr wrap="none" rtlCol="0">
            <a:spAutoFit/>
          </a:bodyPr>
          <a:lstStyle/>
          <a:p>
            <a:r>
              <a:rPr lang="bn-BD" dirty="0" smtClean="0">
                <a:latin typeface="NikoshBAN" panose="02000000000000000000" pitchFamily="2" charset="0"/>
                <a:cs typeface="NikoshBAN" panose="02000000000000000000" pitchFamily="2" charset="0"/>
              </a:rPr>
              <a:t>স্পীকার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4589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additive="base">
                                        <p:cTn id="52" dur="500" fill="hold"/>
                                        <p:tgtEl>
                                          <p:spTgt spid="7"/>
                                        </p:tgtEl>
                                        <p:attrNameLst>
                                          <p:attrName>ppt_x</p:attrName>
                                        </p:attrNameLst>
                                      </p:cBhvr>
                                      <p:tavLst>
                                        <p:tav tm="0">
                                          <p:val>
                                            <p:strVal val="#ppt_x"/>
                                          </p:val>
                                        </p:tav>
                                        <p:tav tm="100000">
                                          <p:val>
                                            <p:strVal val="#ppt_x"/>
                                          </p:val>
                                        </p:tav>
                                      </p:tavLst>
                                    </p:anim>
                                    <p:anim calcmode="lin" valueType="num">
                                      <p:cBhvr additive="base">
                                        <p:cTn id="5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 name="Rounded Rectangle 2"/>
          <p:cNvSpPr/>
          <p:nvPr/>
        </p:nvSpPr>
        <p:spPr>
          <a:xfrm>
            <a:off x="3833498" y="511444"/>
            <a:ext cx="4086136" cy="118761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5400" dirty="0" err="1" smtClean="0">
                <a:solidFill>
                  <a:schemeClr val="bg1"/>
                </a:solidFill>
                <a:latin typeface="NikoshBAN" pitchFamily="2" charset="0"/>
                <a:cs typeface="NikoshBAN" pitchFamily="2" charset="0"/>
              </a:rPr>
              <a:t>একক</a:t>
            </a:r>
            <a:r>
              <a:rPr lang="en-US" sz="5400" dirty="0" smtClean="0">
                <a:solidFill>
                  <a:schemeClr val="bg1"/>
                </a:solidFill>
                <a:latin typeface="NikoshBAN" pitchFamily="2" charset="0"/>
                <a:cs typeface="NikoshBAN" pitchFamily="2" charset="0"/>
              </a:rPr>
              <a:t> </a:t>
            </a:r>
            <a:r>
              <a:rPr lang="en-US" sz="5400" dirty="0" err="1" smtClean="0">
                <a:solidFill>
                  <a:schemeClr val="bg1"/>
                </a:solidFill>
                <a:latin typeface="NikoshBAN" pitchFamily="2" charset="0"/>
                <a:cs typeface="NikoshBAN" pitchFamily="2" charset="0"/>
              </a:rPr>
              <a:t>কাজ</a:t>
            </a:r>
            <a:endParaRPr lang="en-US" sz="5400" dirty="0">
              <a:solidFill>
                <a:schemeClr val="bg1"/>
              </a:solidFill>
            </a:endParaRPr>
          </a:p>
        </p:txBody>
      </p:sp>
      <p:sp>
        <p:nvSpPr>
          <p:cNvPr id="5" name="TextBox 4"/>
          <p:cNvSpPr txBox="1"/>
          <p:nvPr/>
        </p:nvSpPr>
        <p:spPr>
          <a:xfrm>
            <a:off x="2481262" y="2471738"/>
            <a:ext cx="7229475" cy="1569660"/>
          </a:xfrm>
          <a:prstGeom prst="rect">
            <a:avLst/>
          </a:prstGeom>
          <a:noFill/>
        </p:spPr>
        <p:txBody>
          <a:bodyPr wrap="square" rtlCol="0">
            <a:spAutoFit/>
          </a:bodyPr>
          <a:lstStyle/>
          <a:p>
            <a:pPr marL="627063" indent="-627063">
              <a:buFont typeface="+mj-lt"/>
              <a:buAutoNum type="arabicPeriod"/>
            </a:pPr>
            <a:r>
              <a:rPr lang="bn-BD" sz="4800" dirty="0" smtClean="0">
                <a:solidFill>
                  <a:srgbClr val="000066"/>
                </a:solidFill>
                <a:latin typeface="NikoshBAN" pitchFamily="2" charset="0"/>
                <a:cs typeface="NikoshBAN" pitchFamily="2" charset="0"/>
              </a:rPr>
              <a:t>ইনপুট ডিভাইস </a:t>
            </a:r>
            <a:r>
              <a:rPr lang="en-US" sz="4800" dirty="0" err="1" smtClean="0">
                <a:solidFill>
                  <a:srgbClr val="000066"/>
                </a:solidFill>
                <a:latin typeface="NikoshBAN" pitchFamily="2" charset="0"/>
                <a:cs typeface="NikoshBAN" pitchFamily="2" charset="0"/>
              </a:rPr>
              <a:t>কাকে</a:t>
            </a:r>
            <a:r>
              <a:rPr lang="en-US" sz="4800" dirty="0" smtClean="0">
                <a:solidFill>
                  <a:srgbClr val="000066"/>
                </a:solidFill>
                <a:latin typeface="NikoshBAN" pitchFamily="2" charset="0"/>
                <a:cs typeface="NikoshBAN" pitchFamily="2" charset="0"/>
              </a:rPr>
              <a:t> </a:t>
            </a:r>
            <a:r>
              <a:rPr lang="en-US" sz="4800" dirty="0" err="1" smtClean="0">
                <a:solidFill>
                  <a:srgbClr val="000066"/>
                </a:solidFill>
                <a:latin typeface="NikoshBAN" pitchFamily="2" charset="0"/>
                <a:cs typeface="NikoshBAN" pitchFamily="2" charset="0"/>
              </a:rPr>
              <a:t>বলে</a:t>
            </a:r>
            <a:r>
              <a:rPr lang="en-US" sz="4800" dirty="0">
                <a:solidFill>
                  <a:srgbClr val="000066"/>
                </a:solidFill>
                <a:latin typeface="NikoshBAN" pitchFamily="2" charset="0"/>
                <a:cs typeface="NikoshBAN" pitchFamily="2" charset="0"/>
              </a:rPr>
              <a:t>?</a:t>
            </a:r>
            <a:endParaRPr lang="en-US" sz="4800" dirty="0" smtClean="0">
              <a:solidFill>
                <a:srgbClr val="000066"/>
              </a:solidFill>
              <a:latin typeface="NikoshBAN" pitchFamily="2" charset="0"/>
              <a:cs typeface="NikoshBAN" pitchFamily="2" charset="0"/>
            </a:endParaRPr>
          </a:p>
          <a:p>
            <a:pPr marL="627063" indent="-627063">
              <a:buFont typeface="+mj-lt"/>
              <a:buAutoNum type="arabicPeriod"/>
            </a:pPr>
            <a:r>
              <a:rPr lang="bn-BD" sz="4800" dirty="0" smtClean="0">
                <a:solidFill>
                  <a:srgbClr val="000066"/>
                </a:solidFill>
                <a:latin typeface="NikoshBAN" pitchFamily="2" charset="0"/>
                <a:cs typeface="NikoshBAN" pitchFamily="2" charset="0"/>
              </a:rPr>
              <a:t>আউটপুট ডিভাইস </a:t>
            </a:r>
            <a:r>
              <a:rPr lang="en-US" sz="4800" dirty="0" err="1" smtClean="0">
                <a:solidFill>
                  <a:srgbClr val="000066"/>
                </a:solidFill>
                <a:latin typeface="NikoshBAN" pitchFamily="2" charset="0"/>
                <a:cs typeface="NikoshBAN" pitchFamily="2" charset="0"/>
              </a:rPr>
              <a:t>কাকে</a:t>
            </a:r>
            <a:r>
              <a:rPr lang="en-US" sz="4800" dirty="0" smtClean="0">
                <a:solidFill>
                  <a:srgbClr val="000066"/>
                </a:solidFill>
                <a:latin typeface="NikoshBAN" pitchFamily="2" charset="0"/>
                <a:cs typeface="NikoshBAN" pitchFamily="2" charset="0"/>
              </a:rPr>
              <a:t> </a:t>
            </a:r>
            <a:r>
              <a:rPr lang="en-US" sz="4800" dirty="0" err="1" smtClean="0">
                <a:solidFill>
                  <a:srgbClr val="000066"/>
                </a:solidFill>
                <a:latin typeface="NikoshBAN" pitchFamily="2" charset="0"/>
                <a:cs typeface="NikoshBAN" pitchFamily="2" charset="0"/>
              </a:rPr>
              <a:t>বলে</a:t>
            </a:r>
            <a:r>
              <a:rPr lang="en-US" sz="4800" dirty="0" smtClean="0">
                <a:solidFill>
                  <a:srgbClr val="000066"/>
                </a:solidFill>
                <a:latin typeface="NikoshBAN" pitchFamily="2" charset="0"/>
                <a:cs typeface="NikoshBAN" pitchFamily="2" charset="0"/>
              </a:rPr>
              <a:t>?</a:t>
            </a:r>
          </a:p>
        </p:txBody>
      </p:sp>
    </p:spTree>
    <p:extLst>
      <p:ext uri="{BB962C8B-B14F-4D97-AF65-F5344CB8AC3E}">
        <p14:creationId xmlns:p14="http://schemas.microsoft.com/office/powerpoint/2010/main" val="6695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315</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Sabuj</dc:creator>
  <cp:lastModifiedBy>Sabuj</cp:lastModifiedBy>
  <cp:revision>9</cp:revision>
  <dcterms:created xsi:type="dcterms:W3CDTF">2020-02-16T15:06:15Z</dcterms:created>
  <dcterms:modified xsi:type="dcterms:W3CDTF">2020-02-17T03:56:22Z</dcterms:modified>
</cp:coreProperties>
</file>