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0" r:id="rId7"/>
    <p:sldId id="279" r:id="rId8"/>
    <p:sldId id="280" r:id="rId9"/>
    <p:sldId id="261" r:id="rId10"/>
    <p:sldId id="260" r:id="rId11"/>
    <p:sldId id="277" r:id="rId12"/>
    <p:sldId id="27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FF5050"/>
    <a:srgbClr val="66FF33"/>
    <a:srgbClr val="CCFF33"/>
    <a:srgbClr val="FFFF66"/>
    <a:srgbClr val="FF7C80"/>
    <a:srgbClr val="66FF66"/>
    <a:srgbClr val="33CC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" y="-72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0" y="152405"/>
            <a:ext cx="12015359" cy="6594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804952"/>
            <a:ext cx="1120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0390" y="0"/>
            <a:ext cx="12358254" cy="6913420"/>
            <a:chOff x="-10390" y="0"/>
            <a:chExt cx="12358254" cy="691342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0390" y="676102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4736336"/>
            <a:ext cx="9067800" cy="176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ChandrabatiMJ" pitchFamily="2" charset="0"/>
              <a:cs typeface="ChandrabatiMJ" pitchFamily="2" charset="0"/>
            </a:endParaRPr>
          </a:p>
          <a:p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8200" y="228600"/>
            <a:ext cx="10668000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দেখ এবং একাকী চিন্তা কর।</a:t>
            </a:r>
            <a:endParaRPr lang="en-US" sz="1100" b="1" dirty="0" smtClean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68" y="1371600"/>
            <a:ext cx="9204065" cy="44051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228600"/>
            <a:ext cx="7502994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 তোমরা কী দেখতে পাচ্ছো?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5854599"/>
            <a:ext cx="6733687" cy="835819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3175">
                  <a:solidFill>
                    <a:srgbClr val="00B05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শিশুরা বিদ্যালয়ে পড়ালেখা করছে </a:t>
            </a:r>
            <a:endParaRPr lang="en-US" sz="1100" b="1" dirty="0" smtClean="0">
              <a:ln w="3175">
                <a:solidFill>
                  <a:srgbClr val="00B050"/>
                </a:solidFill>
              </a:ln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383540"/>
            <a:ext cx="7512628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পড়ালেখা করার সুযোগ পাওয়াটা কী ?  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9049" y="3042999"/>
            <a:ext cx="9677400" cy="919401"/>
          </a:xfrm>
          <a:prstGeom prst="round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পড়ালেখা করার সুযোগ পাওয়াটা শিক্ষার অধিকার।  </a:t>
            </a:r>
            <a:endParaRPr lang="en-US" sz="11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2383" y="2631281"/>
            <a:ext cx="9204066" cy="2553891"/>
          </a:xfrm>
          <a:prstGeom prst="round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শিক্ষালাভের অধিকার প্রতিটি নাগরিকের একটি অন্যতম অধিকার। রাষ্ট্রের উন্নয়নের জন্য প্রত্যেক নাগরিকের শিক্ষা গ্রহণ করা প্রয়োজন।    </a:t>
            </a:r>
            <a:endParaRPr lang="en-US" sz="11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38200" y="392376"/>
            <a:ext cx="10668000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দেখ এবং একাকী চিন্তা কর।</a:t>
            </a:r>
            <a:endParaRPr lang="en-US" sz="1100" b="1" dirty="0" smtClean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r="23566" b="13910"/>
          <a:stretch/>
        </p:blipFill>
        <p:spPr>
          <a:xfrm>
            <a:off x="2362200" y="1524000"/>
            <a:ext cx="7467600" cy="3733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590800" y="392376"/>
            <a:ext cx="7502994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 তোমরা কী দেখতে পাচ্ছো?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48000" y="5562600"/>
            <a:ext cx="6200822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একজন মানুষ বাসে উঠতেছে। 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51831" y="1828800"/>
            <a:ext cx="4658769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মানুষ বাসে উঠে কেন?</a:t>
            </a:r>
            <a:endParaRPr lang="en-US" sz="11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43200" y="3276600"/>
            <a:ext cx="6705600" cy="1736646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 এক স্থান থেকে অন্য স্থানে যাওয়ার জন্য বাসে উঠে। </a:t>
            </a:r>
            <a:endParaRPr lang="en-US" sz="11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71600" y="1752600"/>
            <a:ext cx="9525000" cy="3371136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প্রত্যেক নাগরিকের দেশের ভিতরে স্বাধীনভাবে চলাফেরার অধিকার আছে। এ কারনে আমরা কোনো রকম বাধা ছাড়া সহজেই যেকোনো স্থানে যেতে পারি। </a:t>
            </a:r>
            <a:endParaRPr lang="en-US" sz="11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400" y="604599"/>
            <a:ext cx="11201400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দেখ এবং একাকী চিন্তা কর।</a:t>
            </a:r>
            <a:endParaRPr lang="en-US" sz="1100" b="1" dirty="0" smtClean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8" y="2339884"/>
            <a:ext cx="2707934" cy="26903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6" t="24079" b="7661"/>
          <a:stretch/>
        </p:blipFill>
        <p:spPr>
          <a:xfrm>
            <a:off x="3208360" y="2339884"/>
            <a:ext cx="2817965" cy="26903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r="9262" b="29155"/>
          <a:stretch/>
        </p:blipFill>
        <p:spPr>
          <a:xfrm>
            <a:off x="6160824" y="2339884"/>
            <a:ext cx="2741168" cy="27151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0" y="2339884"/>
            <a:ext cx="3037609" cy="26903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95899" y="629620"/>
            <a:ext cx="8138701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এই ছবি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 তোমরা কী দেখতে পাচ্ছো?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4648200" cy="35813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47800" y="5638800"/>
            <a:ext cx="8682825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মুসলমান ধর্মের লোকজন নামাজ পড়তেছেন।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6" t="24079" b="7661"/>
          <a:stretch/>
        </p:blipFill>
        <p:spPr>
          <a:xfrm>
            <a:off x="3733800" y="1928182"/>
            <a:ext cx="4648199" cy="35808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95899" y="5628394"/>
            <a:ext cx="7620000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হিন্দু ধর্মের লোকজন পুজা করতেছেন।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r="9262" b="29155"/>
          <a:stretch/>
        </p:blipFill>
        <p:spPr>
          <a:xfrm>
            <a:off x="3733800" y="1916679"/>
            <a:ext cx="4648199" cy="361390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76400" y="5633799"/>
            <a:ext cx="8218876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বৌদ্ধ ধর্মের লোকজন উপাসনা করতেছেন।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33218"/>
            <a:ext cx="4648199" cy="35808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651010" y="5633799"/>
            <a:ext cx="8331190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খ্রিষ্টান ধর্মের লোকজন উপাসনা করতেছেন।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401" y="2759154"/>
            <a:ext cx="10134599" cy="1736646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এদেশের মুসলমান, হিন্দু, বৌদ্ধ, খ্রিষ্টান প্রত্যেকেরই নিজ ধর্ম ও ধর্মীয় উৎসব পালনের অধিকার রয়েছে। </a:t>
            </a:r>
            <a:endParaRPr lang="en-US" sz="11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0" y="457200"/>
            <a:ext cx="11201400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দেখ এবং একাকী চিন্তা কর।</a:t>
            </a:r>
            <a:endParaRPr lang="en-US" sz="1100" b="1" dirty="0" smtClean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6" r="29615"/>
          <a:stretch/>
        </p:blipFill>
        <p:spPr>
          <a:xfrm>
            <a:off x="4343400" y="1804090"/>
            <a:ext cx="3657600" cy="3558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r="5224"/>
          <a:stretch/>
        </p:blipFill>
        <p:spPr>
          <a:xfrm>
            <a:off x="8203288" y="1752600"/>
            <a:ext cx="3886199" cy="35351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4089"/>
            <a:ext cx="3810000" cy="35583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95899" y="457200"/>
            <a:ext cx="8138701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এই ছবি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 তোমরা কী দেখতে পাচ্ছো?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2"/>
            <a:ext cx="6400800" cy="38602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00898" y="5638800"/>
            <a:ext cx="4633502" cy="91940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বর্ণমালা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6" r="29615"/>
          <a:stretch/>
        </p:blipFill>
        <p:spPr>
          <a:xfrm>
            <a:off x="3048000" y="1600202"/>
            <a:ext cx="6400799" cy="38602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95600" y="5638800"/>
            <a:ext cx="6781800" cy="914616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নববর্ষ ১লা বৈশাখের উৎসব</a:t>
            </a:r>
          </a:p>
          <a:p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r="5224"/>
          <a:stretch/>
        </p:blipFill>
        <p:spPr>
          <a:xfrm>
            <a:off x="3048000" y="1600202"/>
            <a:ext cx="6400799" cy="38602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14800" y="5652861"/>
            <a:ext cx="4210965" cy="914616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মনিপুরিদের সংস্কৃতি</a:t>
            </a:r>
          </a:p>
          <a:p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4749" y="1905000"/>
            <a:ext cx="8138701" cy="3064669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মাতৃভাষায়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কথা বলা নাগরিকের মৌলিক অধিকার। এভাবেই নিজ নিজ সংস্কৃতি চর্চা করা ও উৎসব পালন করাও এই অধিকারের অন্তর্ভূক্ত। </a:t>
            </a:r>
          </a:p>
        </p:txBody>
      </p:sp>
    </p:spTree>
    <p:extLst>
      <p:ext uri="{BB962C8B-B14F-4D97-AF65-F5344CB8AC3E}">
        <p14:creationId xmlns:p14="http://schemas.microsoft.com/office/powerpoint/2010/main" val="37667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28555" y="467059"/>
            <a:ext cx="5611091" cy="819613"/>
          </a:xfrm>
          <a:prstGeom prst="snip2Diag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flipH="1">
            <a:off x="543326" y="228600"/>
            <a:ext cx="2047473" cy="123800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829800" y="6106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পৃষ্ঠা-১৮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327" y="1623774"/>
            <a:ext cx="11277600" cy="5005626"/>
          </a:xfrm>
          <a:prstGeom prst="round2Diag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নাগরিক হিসেবে আমরা রাষ্ট্রের কাছ থেকে প্রধানত তিন ধরনের অধিকার পাই। যেমন, সামাজিক অধিকার, রাজনৈতিক অধিকার ও অর্থনৈতিক অধিকার। সমাজে সুস্থ ও সুন্দর জীবন যাপনের জন্য যেসব অধিকার অপরিহার্য সেসব অধিকারকে সামাজিক অধিকার বলে। রাষ্ট্রের কাছ থেকে আমরা এই অধিকার গুলো পেয়ে থাকি।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64604" y="457200"/>
            <a:ext cx="5100992" cy="1366021"/>
          </a:xfrm>
          <a:prstGeom prst="snip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4589" y="2514600"/>
            <a:ext cx="7303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নাগরিক কাকে বলে?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9" y="228600"/>
            <a:ext cx="2791341" cy="230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84017" y="3657600"/>
            <a:ext cx="11762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rgbClr val="FF505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একজন নাগরিক হচ্ছেন কোন দেশের সদস্য যিনি সেই দেশের সরকারের কাছ থেকে আশ্রয় লাভ করেন।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56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2996565" cy="2121132"/>
          </a:xfrm>
          <a:prstGeom prst="rect">
            <a:avLst/>
          </a:prstGeom>
          <a:ln>
            <a:noFill/>
          </a:ln>
          <a:effectLst>
            <a:softEdge rad="228600"/>
          </a:effectLst>
        </p:spPr>
      </p:pic>
      <p:sp>
        <p:nvSpPr>
          <p:cNvPr id="9" name="TextBox 8"/>
          <p:cNvSpPr txBox="1"/>
          <p:nvPr/>
        </p:nvSpPr>
        <p:spPr>
          <a:xfrm>
            <a:off x="4343400" y="523490"/>
            <a:ext cx="5410200" cy="1579424"/>
          </a:xfrm>
          <a:prstGeom prst="snip2DiagRect">
            <a:avLst/>
          </a:prstGeom>
          <a:noFill/>
          <a:ln w="5715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362200"/>
            <a:ext cx="10487890" cy="1772949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5400" b="1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নাগরিক হিসেবে আমরা রাষ্ট্রের কাছ থেকে প্রধানত কী কী অধিকার পেয়ে থাকি? </a:t>
            </a:r>
            <a:endParaRPr lang="en-US" sz="5400" b="1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825" y="4343400"/>
            <a:ext cx="1187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নাগরিক হিসেবে আমরা রাষ্ট্রের কাছ থেকে প্রধানত তিন ধরনের অধিকার পাই।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অধিকার, রাজনৈতিক অধিকার ও অর্থনৈতিক অধিকার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214256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07253" y="304800"/>
            <a:ext cx="4215695" cy="1186645"/>
          </a:xfrm>
          <a:prstGeom prst="snip2Diag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828800"/>
            <a:ext cx="6095999" cy="19999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62000" y="4203621"/>
            <a:ext cx="11049000" cy="2349579"/>
          </a:xfrm>
          <a:prstGeom prst="round2DiagRect">
            <a:avLst/>
          </a:prstGeom>
          <a:noFill/>
          <a:ln w="5715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বাস্তবায়নের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56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Flowchart: Alternate Process 6"/>
          <p:cNvSpPr/>
          <p:nvPr/>
        </p:nvSpPr>
        <p:spPr>
          <a:xfrm>
            <a:off x="263236" y="1637277"/>
            <a:ext cx="11167110" cy="74156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105353" y="2528751"/>
            <a:ext cx="2839822" cy="582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মসজিদ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930091" y="2528751"/>
            <a:ext cx="2522469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গ) মাঠ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534911" y="2528751"/>
            <a:ext cx="3428489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05146" y="3214250"/>
            <a:ext cx="11125200" cy="705323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05146" y="4194480"/>
            <a:ext cx="3428654" cy="52992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096000" y="4171748"/>
            <a:ext cx="2872489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8885011" y="4157893"/>
            <a:ext cx="3459389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এড়িয়ে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চলা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81001" y="5918126"/>
            <a:ext cx="2286000" cy="52992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048000" y="5894088"/>
            <a:ext cx="2514600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856022" y="5894088"/>
            <a:ext cx="2449778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8892495" y="5894088"/>
            <a:ext cx="2461305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515730" y="2514600"/>
            <a:ext cx="870725" cy="424896"/>
            <a:chOff x="8273275" y="2590800"/>
            <a:chExt cx="870725" cy="42489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273275" y="2803428"/>
              <a:ext cx="281362" cy="2122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533856" y="2590800"/>
              <a:ext cx="610144" cy="3935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407725" y="4191000"/>
            <a:ext cx="838200" cy="393537"/>
            <a:chOff x="6400800" y="4336603"/>
            <a:chExt cx="838200" cy="39353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400800" y="4512132"/>
              <a:ext cx="281362" cy="2122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628856" y="4336603"/>
              <a:ext cx="610144" cy="3935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81000" y="5943600"/>
            <a:ext cx="835077" cy="401561"/>
            <a:chOff x="1540978" y="5985424"/>
            <a:chExt cx="835077" cy="40156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40978" y="6174717"/>
              <a:ext cx="281362" cy="2122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765911" y="5985424"/>
              <a:ext cx="610144" cy="3935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lowchart: Alternate Process 28"/>
          <p:cNvSpPr/>
          <p:nvPr/>
        </p:nvSpPr>
        <p:spPr>
          <a:xfrm>
            <a:off x="228600" y="2528751"/>
            <a:ext cx="2839822" cy="582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2819400" y="4204855"/>
            <a:ext cx="3352801" cy="52992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অমান্য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387276" y="4956480"/>
            <a:ext cx="11576124" cy="52992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 সুস্থ ও সুন্দর জীবন যাপনের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 অধিকার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1" y="228600"/>
            <a:ext cx="3809999" cy="1328023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9" grpId="0"/>
      <p:bldP spid="30" grpId="0" animBg="1"/>
      <p:bldP spid="32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56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38601" y="443681"/>
            <a:ext cx="4648199" cy="1600438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1" y="2899721"/>
            <a:ext cx="11429999" cy="2314039"/>
          </a:xfrm>
          <a:prstGeom prst="snip2Diag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অধিকারগুলোর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বিপরীতে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86200" y="270165"/>
            <a:ext cx="5029200" cy="1600438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172" y="2252960"/>
            <a:ext cx="7207828" cy="4224040"/>
          </a:xfrm>
          <a:prstGeom prst="snip2Diag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ফিরোজ মাহমুদ</a:t>
            </a:r>
          </a:p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ছাগলা সরকারি প্রাথমিক বিদ্যালয়</a:t>
            </a:r>
          </a:p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বোরহানঊদ্দিন, ভোলা।</a:t>
            </a:r>
            <a:endParaRPr lang="en-US" sz="4800" b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Mail: mdfiroz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012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9455" r="18603" b="398"/>
          <a:stretch/>
        </p:blipFill>
        <p:spPr>
          <a:xfrm flipH="1">
            <a:off x="498764" y="2057400"/>
            <a:ext cx="3616035" cy="4495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9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ndrabatiMJ" pitchFamily="2" charset="0"/>
                <a:cs typeface="Chandrabati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ndrabatiMJ" pitchFamily="2" charset="0"/>
                <a:cs typeface="Chandrabati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ndrabatiMJ" pitchFamily="2" charset="0"/>
                <a:cs typeface="Chandrabati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56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ndrabatiMJ" pitchFamily="2" charset="0"/>
                <a:cs typeface="ChandrabatiMJ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734799" cy="6324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533400"/>
            <a:ext cx="982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endParaRPr lang="en-US" sz="80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শেষ করলাম। 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86200" y="270165"/>
            <a:ext cx="5029200" cy="1572458"/>
          </a:xfrm>
          <a:prstGeom prst="snip2Same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endParaRPr lang="en-US" sz="16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514600"/>
            <a:ext cx="7772400" cy="395853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sz="1050" b="1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চতুর্থ শ্রেণি</a:t>
            </a:r>
          </a:p>
          <a:p>
            <a:pPr algn="ctr"/>
            <a:r>
              <a:rPr lang="en-US" sz="5400" b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058534"/>
            <a:ext cx="3526612" cy="3183111"/>
            <a:chOff x="651164" y="2899378"/>
            <a:chExt cx="3879273" cy="35014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84" b="18628"/>
            <a:stretch/>
          </p:blipFill>
          <p:spPr>
            <a:xfrm flipH="1">
              <a:off x="651164" y="2899378"/>
              <a:ext cx="3879273" cy="350142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7030A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 rot="18510271">
              <a:off x="2381948" y="3834050"/>
              <a:ext cx="1495206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বাংলাদেশ ও বিশ্বপরিচয়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430839">
              <a:off x="1373493" y="4775296"/>
              <a:ext cx="1149925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চতুর্থ শ্রেণি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2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34937" y="381000"/>
            <a:ext cx="7550727" cy="903327"/>
          </a:xfrm>
          <a:prstGeom prst="snip2Same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ছবিটা মনযোগ সহকারে দেখ। 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96290"/>
            <a:ext cx="11582400" cy="51053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0" y="392073"/>
            <a:ext cx="7116198" cy="903327"/>
          </a:xfrm>
          <a:prstGeom prst="snip2Same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ছবিটাতে কি প্রকাশ পাচ্ছে</a:t>
            </a:r>
            <a:r>
              <a:rPr lang="en-US" sz="48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81000"/>
            <a:ext cx="10363200" cy="903327"/>
          </a:xfrm>
          <a:prstGeom prst="snip2Same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ছবিটাতে নাগরিকের অধিকারের ভাষা প্রকাশ পাচ্ছে। 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2800" y="537610"/>
            <a:ext cx="4876800" cy="1491528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733800"/>
            <a:ext cx="7543800" cy="1579424"/>
          </a:xfrm>
          <a:prstGeom prst="snip2Diag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 অধিকার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04800"/>
            <a:ext cx="3657600" cy="1225868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rgbClr val="FF5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n>
                <a:solidFill>
                  <a:srgbClr val="FF5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1" y="1828800"/>
            <a:ext cx="11949549" cy="4674826"/>
          </a:xfrm>
          <a:prstGeom prst="snip2DiagRect">
            <a:avLst/>
          </a:prstGeom>
          <a:noFill/>
          <a:ln w="7620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.১.১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.১.২ নাগরিক অধিকার কি তা বলতে পারবে। 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.১.৩ নাগরিক হিসেবে নিজের অধিকার বর্ণনা করতে পারবে। 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.২.১ নাগরিক অধিকার বাস্তবায়নের গুরুত্ব বলতে পারবে। 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.২.২ নিজের অধিকার অর্জনে সচেতন হবে।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.২.৩ নিজের অধিকার প্রতিষ্ঠার পাশাপাশি অন্যের অধিকার বাস্তবায়নে</a:t>
            </a:r>
          </a:p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সহযোগিতা করবে।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7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434686"/>
            <a:ext cx="7620000" cy="1225868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rgbClr val="FF5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নাগরিক বলতে কী বোঝ? </a:t>
            </a:r>
            <a:endParaRPr lang="en-US" sz="7200" b="1" dirty="0">
              <a:ln>
                <a:solidFill>
                  <a:srgbClr val="FF5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362200"/>
            <a:ext cx="10896600" cy="3064669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bn-BD" sz="6000" b="1" dirty="0" smtClean="0">
                <a:ln>
                  <a:solidFill>
                    <a:srgbClr val="FF505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একজন নাগরিক হচ্ছেন কোন দেশের সদস্য যিনি সেই দেশের সরকারের কাছ থেকে আশ্রয় লাভ করেন।  </a:t>
            </a:r>
            <a:endParaRPr lang="en-US" sz="6000" b="1" dirty="0">
              <a:ln>
                <a:solidFill>
                  <a:srgbClr val="FF5050"/>
                </a:solidFill>
              </a:ln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679132"/>
            <a:ext cx="10820400" cy="1225868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rgbClr val="FF5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নাগরিকের অধিকার বলতে কী বোঝ? </a:t>
            </a:r>
            <a:endParaRPr lang="en-US" sz="7200" b="1" dirty="0">
              <a:ln>
                <a:solidFill>
                  <a:srgbClr val="FF5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26531"/>
            <a:ext cx="10896600" cy="3064669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bn-BD" sz="6000" b="1" dirty="0" smtClean="0">
                <a:ln>
                  <a:solidFill>
                    <a:srgbClr val="FF505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নাগরিকের কিছু মৌলিক চাহিদা রয়েছে যাহা পূরণ করার দায়িত্ব সরকারের। এসব মৌলিক চাহিদাকে নাগরিকের অধিকার বলা হয়। </a:t>
            </a:r>
            <a:endParaRPr lang="en-US" sz="6000" b="1" dirty="0">
              <a:ln>
                <a:solidFill>
                  <a:srgbClr val="FF505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" y="228600"/>
            <a:ext cx="10668000" cy="919401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দেখ এবং একাকী চিন্তা কর।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83169"/>
            <a:ext cx="8686800" cy="45604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2606" y="228600"/>
            <a:ext cx="6623988" cy="919401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 মানুষগুলো কি করছে?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5206" y="5819803"/>
            <a:ext cx="3311994" cy="1021556"/>
          </a:xfrm>
          <a:prstGeom prst="round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খাবার খাচ্ছে। </a:t>
            </a:r>
            <a:endParaRPr lang="en-US" sz="12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2176" y="1295400"/>
            <a:ext cx="5036024" cy="919401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আমরা খাবার খাই কেন?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3961" y="3124200"/>
            <a:ext cx="7391400" cy="919401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বেঁচে থাকার জন্য খাবার খাই </a:t>
            </a:r>
            <a:endParaRPr lang="en-US" sz="11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5912" y="914400"/>
            <a:ext cx="9525000" cy="919401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বেঁচে থাকার জন্য আমাদের আর কী কী প্রয়োজন? </a:t>
            </a:r>
            <a:endParaRPr lang="en-US" sz="11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914400"/>
            <a:ext cx="9601200" cy="919401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বেঁচে থাকার জন্য 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আরো প্রয়োজন হলোঃ </a:t>
            </a:r>
            <a:endParaRPr lang="en-US" sz="11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981200"/>
            <a:ext cx="5257800" cy="37537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94"/>
          <a:stretch/>
        </p:blipFill>
        <p:spPr>
          <a:xfrm>
            <a:off x="6091451" y="1981200"/>
            <a:ext cx="5109949" cy="37537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5861339"/>
            <a:ext cx="1235260" cy="844261"/>
          </a:xfrm>
          <a:prstGeom prst="round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12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059226"/>
            <a:ext cx="8890000" cy="3968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86400" y="5861890"/>
            <a:ext cx="2262136" cy="767510"/>
          </a:xfrm>
          <a:prstGeom prst="round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12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981201"/>
            <a:ext cx="8966200" cy="38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4000" y="5915752"/>
            <a:ext cx="2262136" cy="844261"/>
          </a:xfrm>
          <a:prstGeom prst="round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12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62064"/>
            <a:ext cx="8458200" cy="40261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2000" y="5867400"/>
            <a:ext cx="4214864" cy="767510"/>
          </a:xfrm>
          <a:prstGeom prst="round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bn-BD" sz="5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2530387"/>
            <a:ext cx="10401300" cy="2553891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 রক্ষার অধিকার সকল অধিকারের মধ্যে অন্যতম। আমাদের বেঁচে থাকার জন্য প্রয়োজন খাদ্য, বস্ত্র, বাসস্থান, চিকিৎসা ইত্যাদিসহ জীবনের নিরাপত্তা। </a:t>
            </a:r>
            <a:endParaRPr lang="en-US" sz="11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2"/>
      <p:bldP spid="21" grpId="3"/>
      <p:bldP spid="23" grpId="0"/>
      <p:bldP spid="23" grpId="1"/>
      <p:bldP spid="25" grpId="0"/>
      <p:bldP spid="25" grpId="1"/>
      <p:bldP spid="26" grpId="0"/>
      <p:bldP spid="26" grpId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726</Words>
  <Application>Microsoft Office PowerPoint</Application>
  <PresentationFormat>Custom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371</cp:revision>
  <dcterms:created xsi:type="dcterms:W3CDTF">2006-08-16T00:00:00Z</dcterms:created>
  <dcterms:modified xsi:type="dcterms:W3CDTF">2020-02-17T17:52:35Z</dcterms:modified>
</cp:coreProperties>
</file>