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5" r:id="rId8"/>
    <p:sldId id="264" r:id="rId9"/>
    <p:sldId id="288" r:id="rId10"/>
    <p:sldId id="266" r:id="rId11"/>
    <p:sldId id="289" r:id="rId12"/>
    <p:sldId id="267" r:id="rId13"/>
    <p:sldId id="268" r:id="rId14"/>
    <p:sldId id="269" r:id="rId15"/>
    <p:sldId id="271" r:id="rId16"/>
    <p:sldId id="272" r:id="rId17"/>
    <p:sldId id="273" r:id="rId18"/>
    <p:sldId id="283" r:id="rId19"/>
    <p:sldId id="274" r:id="rId20"/>
    <p:sldId id="275" r:id="rId21"/>
    <p:sldId id="276" r:id="rId22"/>
    <p:sldId id="285" r:id="rId23"/>
    <p:sldId id="286" r:id="rId24"/>
    <p:sldId id="287" r:id="rId25"/>
    <p:sldId id="277" r:id="rId26"/>
    <p:sldId id="278" r:id="rId27"/>
    <p:sldId id="279" r:id="rId28"/>
    <p:sldId id="280" r:id="rId29"/>
    <p:sldId id="28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86" autoAdjust="0"/>
  </p:normalViewPr>
  <p:slideViewPr>
    <p:cSldViewPr snapToGrid="0" showGuides="1">
      <p:cViewPr varScale="1">
        <p:scale>
          <a:sx n="68" d="100"/>
          <a:sy n="68" d="100"/>
        </p:scale>
        <p:origin x="792"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69159-E65E-4768-A16A-87874BCC1FC6}" type="datetimeFigureOut">
              <a:rPr lang="en-MY" smtClean="0"/>
              <a:t>6/2/2020</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817A8-73A5-4ACB-961A-4BE102B3BB88}" type="slidenum">
              <a:rPr lang="en-MY" smtClean="0"/>
              <a:t>‹#›</a:t>
            </a:fld>
            <a:endParaRPr lang="en-MY"/>
          </a:p>
        </p:txBody>
      </p:sp>
    </p:spTree>
    <p:extLst>
      <p:ext uri="{BB962C8B-B14F-4D97-AF65-F5344CB8AC3E}">
        <p14:creationId xmlns:p14="http://schemas.microsoft.com/office/powerpoint/2010/main" val="983041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DEC817A8-73A5-4ACB-961A-4BE102B3BB88}" type="slidenum">
              <a:rPr lang="en-MY" smtClean="0"/>
              <a:t>7</a:t>
            </a:fld>
            <a:endParaRPr lang="en-MY"/>
          </a:p>
        </p:txBody>
      </p:sp>
    </p:spTree>
    <p:extLst>
      <p:ext uri="{BB962C8B-B14F-4D97-AF65-F5344CB8AC3E}">
        <p14:creationId xmlns:p14="http://schemas.microsoft.com/office/powerpoint/2010/main" val="1323001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DEC817A8-73A5-4ACB-961A-4BE102B3BB88}" type="slidenum">
              <a:rPr lang="en-MY" smtClean="0"/>
              <a:t>8</a:t>
            </a:fld>
            <a:endParaRPr lang="en-MY"/>
          </a:p>
        </p:txBody>
      </p:sp>
    </p:spTree>
    <p:extLst>
      <p:ext uri="{BB962C8B-B14F-4D97-AF65-F5344CB8AC3E}">
        <p14:creationId xmlns:p14="http://schemas.microsoft.com/office/powerpoint/2010/main" val="247516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86E7C23F-86BB-493C-9730-C1F56F41C44B}" type="datetimeFigureOut">
              <a:rPr lang="en-MY" smtClean="0"/>
              <a:t>6/2/2020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38965042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86E7C23F-86BB-493C-9730-C1F56F41C44B}" type="datetimeFigureOut">
              <a:rPr lang="en-MY" smtClean="0"/>
              <a:t>6/2/2020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8233616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86E7C23F-86BB-493C-9730-C1F56F41C44B}" type="datetimeFigureOut">
              <a:rPr lang="en-MY" smtClean="0"/>
              <a:t>6/2/2020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691543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86E7C23F-86BB-493C-9730-C1F56F41C44B}" type="datetimeFigureOut">
              <a:rPr lang="en-MY" smtClean="0"/>
              <a:t>6/2/2020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16850271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E7C23F-86BB-493C-9730-C1F56F41C44B}" type="datetimeFigureOut">
              <a:rPr lang="en-MY" smtClean="0"/>
              <a:t>6/2/2020</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24425553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86E7C23F-86BB-493C-9730-C1F56F41C44B}" type="datetimeFigureOut">
              <a:rPr lang="en-MY" smtClean="0"/>
              <a:t>6/2/2020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4069386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86E7C23F-86BB-493C-9730-C1F56F41C44B}" type="datetimeFigureOut">
              <a:rPr lang="en-MY" smtClean="0"/>
              <a:t>6/2/2020</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29870409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86E7C23F-86BB-493C-9730-C1F56F41C44B}" type="datetimeFigureOut">
              <a:rPr lang="en-MY" smtClean="0"/>
              <a:t>6/2/2020</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33224544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7C23F-86BB-493C-9730-C1F56F41C44B}" type="datetimeFigureOut">
              <a:rPr lang="en-MY" smtClean="0"/>
              <a:t>6/2/2020</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17951215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7C23F-86BB-493C-9730-C1F56F41C44B}" type="datetimeFigureOut">
              <a:rPr lang="en-MY" smtClean="0"/>
              <a:t>6/2/2020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4504384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E7C23F-86BB-493C-9730-C1F56F41C44B}" type="datetimeFigureOut">
              <a:rPr lang="en-MY" smtClean="0"/>
              <a:t>6/2/2020</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E3D3BB04-BD1D-4718-B0D8-696E3EA29FC2}" type="slidenum">
              <a:rPr lang="en-MY" smtClean="0"/>
              <a:t>‹#›</a:t>
            </a:fld>
            <a:endParaRPr lang="en-MY"/>
          </a:p>
        </p:txBody>
      </p:sp>
    </p:spTree>
    <p:extLst>
      <p:ext uri="{BB962C8B-B14F-4D97-AF65-F5344CB8AC3E}">
        <p14:creationId xmlns:p14="http://schemas.microsoft.com/office/powerpoint/2010/main" val="41909958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7C23F-86BB-493C-9730-C1F56F41C44B}" type="datetimeFigureOut">
              <a:rPr lang="en-MY" smtClean="0"/>
              <a:t>6/2/2020</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3BB04-BD1D-4718-B0D8-696E3EA29FC2}" type="slidenum">
              <a:rPr lang="en-MY" smtClean="0"/>
              <a:t>‹#›</a:t>
            </a:fld>
            <a:endParaRPr lang="en-MY"/>
          </a:p>
        </p:txBody>
      </p:sp>
    </p:spTree>
    <p:extLst>
      <p:ext uri="{BB962C8B-B14F-4D97-AF65-F5344CB8AC3E}">
        <p14:creationId xmlns:p14="http://schemas.microsoft.com/office/powerpoint/2010/main" val="3962038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30929" cy="6696223"/>
          </a:xfrm>
          <a:prstGeom prst="rect">
            <a:avLst/>
          </a:prstGeom>
        </p:spPr>
      </p:pic>
      <p:sp>
        <p:nvSpPr>
          <p:cNvPr id="2" name="Title 1"/>
          <p:cNvSpPr>
            <a:spLocks noGrp="1"/>
          </p:cNvSpPr>
          <p:nvPr>
            <p:ph type="title"/>
          </p:nvPr>
        </p:nvSpPr>
        <p:spPr>
          <a:xfrm>
            <a:off x="4087836" y="576142"/>
            <a:ext cx="4057358" cy="1913840"/>
          </a:xfrm>
          <a:noFill/>
        </p:spPr>
        <p:txBody>
          <a:bodyPr>
            <a:noAutofit/>
          </a:bodyPr>
          <a:lstStyle/>
          <a:p>
            <a:pPr algn="ctr"/>
            <a:r>
              <a:rPr lang="en-US" sz="11500" dirty="0" err="1" smtClean="0">
                <a:latin typeface="NikoshBAN" panose="02000000000000000000" pitchFamily="2" charset="0"/>
                <a:cs typeface="NikoshBAN" panose="02000000000000000000" pitchFamily="2" charset="0"/>
              </a:rPr>
              <a:t>স্বাগতম</a:t>
            </a:r>
            <a:r>
              <a:rPr lang="en-US" sz="6000" dirty="0" smtClean="0">
                <a:latin typeface="NikoshBAN" panose="02000000000000000000" pitchFamily="2" charset="0"/>
                <a:cs typeface="NikoshBAN" panose="02000000000000000000" pitchFamily="2" charset="0"/>
              </a:rPr>
              <a:t> </a:t>
            </a:r>
            <a:endParaRPr lang="en-MY" sz="6000" dirty="0"/>
          </a:p>
        </p:txBody>
      </p:sp>
    </p:spTree>
    <p:extLst>
      <p:ext uri="{BB962C8B-B14F-4D97-AF65-F5344CB8AC3E}">
        <p14:creationId xmlns:p14="http://schemas.microsoft.com/office/powerpoint/2010/main" val="641524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464024" y="504967"/>
                <a:ext cx="11436824" cy="6001643"/>
              </a:xfrm>
              <a:prstGeom prst="rect">
                <a:avLst/>
              </a:prstGeom>
              <a:solidFill>
                <a:schemeClr val="accent1">
                  <a:lumMod val="40000"/>
                  <a:lumOff val="60000"/>
                </a:schemeClr>
              </a:solidFill>
            </p:spPr>
            <p:txBody>
              <a:bodyPr wrap="square" rtlCol="0">
                <a:spAutoFit/>
              </a:bodyPr>
              <a:lstStyle/>
              <a:p>
                <a:r>
                  <a:rPr lang="en-US" sz="3200" dirty="0" err="1" smtClean="0">
                    <a:solidFill>
                      <a:srgbClr val="FF0000"/>
                    </a:solidFill>
                    <a:latin typeface="NikoshBAN" panose="02000000000000000000" pitchFamily="2" charset="0"/>
                    <a:cs typeface="NikoshBAN" panose="02000000000000000000" pitchFamily="2" charset="0"/>
                  </a:rPr>
                  <a:t>বর্ণালির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প্রকারভেদঃ</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তড়ি</a:t>
                </a:r>
                <a:r>
                  <a:rPr lang="en-US" sz="3200" dirty="0" smtClean="0">
                    <a:latin typeface="NikoshBAN" panose="02000000000000000000" pitchFamily="2" charset="0"/>
                    <a:cs typeface="NikoshBAN" panose="02000000000000000000" pitchFamily="2" charset="0"/>
                  </a:rPr>
                  <a:t>ৎ </a:t>
                </a:r>
                <a:r>
                  <a:rPr lang="en-US" sz="3200" dirty="0" err="1" smtClean="0">
                    <a:latin typeface="NikoshBAN" panose="02000000000000000000" pitchFamily="2" charset="0"/>
                    <a:cs typeface="NikoshBAN" panose="02000000000000000000" pitchFamily="2" charset="0"/>
                  </a:rPr>
                  <a:t>চুম্বকীয়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দৃশ্যমান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আলোর</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তড়ি</a:t>
                </a:r>
                <a:r>
                  <a:rPr lang="en-US" sz="3200" dirty="0" smtClean="0">
                    <a:latin typeface="NikoshBAN" panose="02000000000000000000" pitchFamily="2" charset="0"/>
                    <a:cs typeface="NikoshBAN" panose="02000000000000000000" pitchFamily="2" charset="0"/>
                  </a:rPr>
                  <a:t>ৎ </a:t>
                </a:r>
                <a:r>
                  <a:rPr lang="en-US" sz="3200" dirty="0" err="1" smtClean="0">
                    <a:latin typeface="NikoshBAN" panose="02000000000000000000" pitchFamily="2" charset="0"/>
                    <a:cs typeface="NikoshBAN" panose="02000000000000000000" pitchFamily="2" charset="0"/>
                  </a:rPr>
                  <a:t>চুম্বকীয়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সাতটি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বিভক্ত</a:t>
                </a:r>
                <a:r>
                  <a:rPr lang="en-US" sz="3200" dirty="0" smtClean="0">
                    <a:latin typeface="NikoshBAN" panose="02000000000000000000" pitchFamily="2" charset="0"/>
                    <a:cs typeface="NikoshBAN" panose="02000000000000000000" pitchFamily="2" charset="0"/>
                  </a:rPr>
                  <a:t> ।</a:t>
                </a:r>
              </a:p>
              <a:p>
                <a:r>
                  <a:rPr lang="en-US" sz="3200" dirty="0" smtClean="0">
                    <a:solidFill>
                      <a:srgbClr val="FF0000"/>
                    </a:solidFill>
                    <a:latin typeface="NikoshBAN" panose="02000000000000000000" pitchFamily="2" charset="0"/>
                    <a:cs typeface="NikoshBAN" panose="02000000000000000000" pitchFamily="2" charset="0"/>
                  </a:rPr>
                  <a:t>১। </a:t>
                </a:r>
                <a:r>
                  <a:rPr lang="en-US" sz="3200" dirty="0" err="1" smtClean="0">
                    <a:solidFill>
                      <a:srgbClr val="FF0000"/>
                    </a:solidFill>
                    <a:latin typeface="NikoshBAN" panose="02000000000000000000" pitchFamily="2" charset="0"/>
                    <a:cs typeface="NikoshBAN" panose="02000000000000000000" pitchFamily="2" charset="0"/>
                  </a:rPr>
                  <a:t>গামা</a:t>
                </a:r>
                <a:r>
                  <a:rPr lang="en-US" sz="3200" dirty="0" smtClean="0">
                    <a:solidFill>
                      <a:srgbClr val="FF0000"/>
                    </a:solidFill>
                    <a:latin typeface="NikoshBAN" panose="02000000000000000000" pitchFamily="2" charset="0"/>
                    <a:cs typeface="NikoshBAN" panose="02000000000000000000" pitchFamily="2" charset="0"/>
                  </a:rPr>
                  <a:t> (</a:t>
                </a:r>
                <a14:m>
                  <m:oMath xmlns:m="http://schemas.openxmlformats.org/officeDocument/2006/math">
                    <m:r>
                      <a:rPr lang="en-US" sz="3200" i="1" smtClean="0">
                        <a:solidFill>
                          <a:srgbClr val="FF0000"/>
                        </a:solidFill>
                        <a:latin typeface="Cambria Math" panose="02040503050406030204" pitchFamily="18" charset="0"/>
                        <a:ea typeface="Cambria Math" panose="02040503050406030204" pitchFamily="18" charset="0"/>
                        <a:cs typeface="NikoshBAN" panose="02000000000000000000" pitchFamily="2" charset="0"/>
                      </a:rPr>
                      <m:t>𝛾</m:t>
                    </m:r>
                  </m:oMath>
                </a14:m>
                <a:r>
                  <a:rPr lang="bn-BD" sz="3200" dirty="0" smtClean="0">
                    <a:solidFill>
                      <a:srgbClr val="FF0000"/>
                    </a:solidFill>
                    <a:latin typeface="NikoshBAN" panose="02000000000000000000" pitchFamily="2" charset="0"/>
                    <a:cs typeface="NikoshBAN" panose="02000000000000000000" pitchFamily="2" charset="0"/>
                  </a:rPr>
                  <a:t>) রশ্মিঃ </a:t>
                </a:r>
                <a:r>
                  <a:rPr lang="bn-BD" sz="3200" dirty="0" smtClean="0">
                    <a:latin typeface="NikoshBAN" panose="02000000000000000000" pitchFamily="2" charset="0"/>
                    <a:cs typeface="NikoshBAN" panose="02000000000000000000" pitchFamily="2" charset="0"/>
                  </a:rPr>
                  <a:t>এই রশ্মি তেজক্রিয়</a:t>
                </a:r>
                <a:r>
                  <a:rPr lang="en-US" sz="3200" dirty="0" smtClean="0">
                    <a:latin typeface="NikoshBAN" panose="02000000000000000000" pitchFamily="2" charset="0"/>
                    <a:cs typeface="NikoshBAN" panose="02000000000000000000" pitchFamily="2" charset="0"/>
                  </a:rPr>
                  <a:t> </a:t>
                </a:r>
                <a:endParaRPr lang="bn-BD"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মৌলের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পরমানুর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নিউক্লিয়াস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endParaRPr lang="bn-BD"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স্বতঃস্ফুর্তভাবে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নির্গত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এর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a:t>
                </a:r>
                <a:endParaRPr lang="bn-BD"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সবচেয়ে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এর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তরঙ্গ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দৈর্ঘ্য</a:t>
                </a:r>
                <a:r>
                  <a:rPr lang="en-US" sz="3200" dirty="0" smtClean="0">
                    <a:latin typeface="NikoshBAN" panose="02000000000000000000" pitchFamily="2" charset="0"/>
                    <a:cs typeface="NikoshBAN" panose="02000000000000000000" pitchFamily="2" charset="0"/>
                  </a:rPr>
                  <a:t> </a:t>
                </a:r>
                <a:endParaRPr lang="bn-BD" sz="3200" dirty="0" smtClean="0">
                  <a:latin typeface="NikoshBAN" panose="02000000000000000000" pitchFamily="2" charset="0"/>
                  <a:cs typeface="NikoshBAN" panose="02000000000000000000" pitchFamily="2" charset="0"/>
                </a:endParaRPr>
              </a:p>
              <a:p>
                <a:r>
                  <a:rPr lang="en-US" sz="3200" dirty="0" smtClean="0">
                    <a:latin typeface="Times New Roman" panose="02020603050405020304" pitchFamily="18" charset="0"/>
                    <a:cs typeface="Times New Roman" panose="02020603050405020304" pitchFamily="18" charset="0"/>
                  </a:rPr>
                  <a:t>10</a:t>
                </a:r>
                <a:r>
                  <a:rPr lang="en-US" sz="3200" baseline="30000" dirty="0" smtClean="0">
                    <a:latin typeface="Times New Roman" panose="02020603050405020304" pitchFamily="18" charset="0"/>
                    <a:cs typeface="Times New Roman" panose="02020603050405020304" pitchFamily="18" charset="0"/>
                  </a:rPr>
                  <a:t>-4 </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- 10</a:t>
                </a:r>
                <a:r>
                  <a:rPr lang="en-US" sz="3200" baseline="30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nm .</a:t>
                </a:r>
              </a:p>
              <a:p>
                <a:r>
                  <a:rPr lang="en-US" sz="3200" dirty="0" smtClean="0">
                    <a:solidFill>
                      <a:srgbClr val="FF0000"/>
                    </a:solidFill>
                    <a:latin typeface="NikoshBAN" panose="02000000000000000000" pitchFamily="2" charset="0"/>
                    <a:cs typeface="NikoshBAN" panose="02000000000000000000" pitchFamily="2" charset="0"/>
                  </a:rPr>
                  <a:t>২। </a:t>
                </a:r>
                <a:r>
                  <a:rPr lang="en-US" sz="3200" dirty="0" smtClean="0">
                    <a:solidFill>
                      <a:srgbClr val="FF0000"/>
                    </a:solidFill>
                    <a:latin typeface="Times New Roman" panose="02020603050405020304" pitchFamily="18" charset="0"/>
                    <a:cs typeface="Times New Roman" panose="02020603050405020304" pitchFamily="18" charset="0"/>
                  </a:rPr>
                  <a:t>X-</a:t>
                </a:r>
                <a:r>
                  <a:rPr lang="en-US" sz="3200" dirty="0" err="1" smtClean="0">
                    <a:solidFill>
                      <a:srgbClr val="FF0000"/>
                    </a:solidFill>
                    <a:latin typeface="NikoshBAN" panose="02000000000000000000" pitchFamily="2" charset="0"/>
                    <a:cs typeface="NikoshBAN" panose="02000000000000000000" pitchFamily="2" charset="0"/>
                  </a:rPr>
                  <a:t>রশ্মিঃ</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জার্মান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বিজ্ঞানী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রন্টজেন</a:t>
                </a:r>
                <a:r>
                  <a:rPr lang="en-US" sz="3200" dirty="0" smtClean="0">
                    <a:latin typeface="NikoshBAN" panose="02000000000000000000" pitchFamily="2" charset="0"/>
                    <a:cs typeface="NikoshBAN" panose="02000000000000000000" pitchFamily="2" charset="0"/>
                  </a:rPr>
                  <a:t> </a:t>
                </a:r>
                <a:endParaRPr lang="bn-BD" sz="3200" dirty="0" smtClean="0">
                  <a:latin typeface="NikoshBAN" panose="02000000000000000000" pitchFamily="2" charset="0"/>
                  <a:cs typeface="NikoshBAN" panose="02000000000000000000" pitchFamily="2" charset="0"/>
                </a:endParaRPr>
              </a:p>
              <a:p>
                <a:r>
                  <a:rPr lang="en-US" sz="3200" dirty="0" smtClean="0">
                    <a:latin typeface="Times New Roman" panose="02020603050405020304" pitchFamily="18" charset="0"/>
                    <a:cs typeface="Times New Roman" panose="02020603050405020304" pitchFamily="18" charset="0"/>
                  </a:rPr>
                  <a:t>X-</a:t>
                </a:r>
                <a:r>
                  <a:rPr lang="en-US" sz="3200" dirty="0" err="1" smtClean="0">
                    <a:latin typeface="NikoshBAN" panose="02000000000000000000" pitchFamily="2" charset="0"/>
                    <a:cs typeface="NikoshBAN" panose="02000000000000000000" pitchFamily="2" charset="0"/>
                  </a:rPr>
                  <a:t>রশ্মি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আবিস্কার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a:t>
                </a:r>
                <a:r>
                  <a:rPr lang="en-US" sz="3200" dirty="0" smtClean="0">
                    <a:latin typeface="NikoshBAN" panose="02000000000000000000" pitchFamily="2" charset="0"/>
                    <a:cs typeface="NikoshBAN" panose="02000000000000000000" pitchFamily="2" charset="0"/>
                  </a:rPr>
                  <a:t> </a:t>
                </a:r>
                <a:endParaRPr lang="bn-BD"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গলনাংক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ধাতু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প্লাটিনাম</a:t>
                </a:r>
                <a:r>
                  <a:rPr lang="en-US" sz="3200" dirty="0" smtClean="0">
                    <a:latin typeface="NikoshBAN" panose="02000000000000000000" pitchFamily="2" charset="0"/>
                    <a:cs typeface="NikoshBAN" panose="02000000000000000000" pitchFamily="2" charset="0"/>
                  </a:rPr>
                  <a:t>,</a:t>
                </a:r>
                <a:endParaRPr lang="bn-BD"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ট্যাংস্টেন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ইত্যাদির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ওপর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গতিসম্পন্ন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ইলেকট্রন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ক্যাথোড</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রশ্মি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আঘাত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X-</a:t>
                </a:r>
                <a:r>
                  <a:rPr lang="en-US" sz="3200" dirty="0" err="1" smtClean="0">
                    <a:latin typeface="NikoshBAN" panose="02000000000000000000" pitchFamily="2" charset="0"/>
                    <a:cs typeface="NikoshBAN" panose="02000000000000000000" pitchFamily="2" charset="0"/>
                  </a:rPr>
                  <a:t>রশ্মি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উৎপন্ন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তরঙ্গ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দৈর্ঘ্য</a:t>
                </a:r>
                <a:r>
                  <a:rPr lang="en-US" sz="3200" dirty="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10</a:t>
                </a:r>
                <a:r>
                  <a:rPr lang="en-US" sz="3200" baseline="30000" dirty="0" smtClean="0">
                    <a:latin typeface="Times New Roman" panose="02020603050405020304" pitchFamily="18" charset="0"/>
                    <a:cs typeface="Times New Roman" panose="02020603050405020304" pitchFamily="18" charset="0"/>
                  </a:rPr>
                  <a:t>-2 </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- 2</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nm </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464024" y="504967"/>
                <a:ext cx="11436824" cy="6001643"/>
              </a:xfrm>
              <a:prstGeom prst="rect">
                <a:avLst/>
              </a:prstGeom>
              <a:blipFill>
                <a:blip r:embed="rId2"/>
                <a:stretch>
                  <a:fillRect l="-1333" t="-1321" r="-906" b="-2541"/>
                </a:stretch>
              </a:blipFill>
            </p:spPr>
            <p:txBody>
              <a:bodyPr/>
              <a:lstStyle/>
              <a:p>
                <a:r>
                  <a:rPr lang="en-MY">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1145" y="1097279"/>
            <a:ext cx="5908429" cy="4206241"/>
          </a:xfrm>
          <a:prstGeom prst="rect">
            <a:avLst/>
          </a:prstGeom>
        </p:spPr>
      </p:pic>
    </p:spTree>
    <p:extLst>
      <p:ext uri="{BB962C8B-B14F-4D97-AF65-F5344CB8AC3E}">
        <p14:creationId xmlns:p14="http://schemas.microsoft.com/office/powerpoint/2010/main" val="1497244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590843"/>
            <a:ext cx="10213145" cy="2831544"/>
          </a:xfrm>
          <a:prstGeom prst="rect">
            <a:avLst/>
          </a:prstGeom>
          <a:noFill/>
        </p:spPr>
        <p:txBody>
          <a:bodyPr wrap="square" rtlCol="0">
            <a:spAutoFit/>
          </a:bodyPr>
          <a:lstStyle/>
          <a:p>
            <a:r>
              <a:rPr lang="en-US" sz="3200" dirty="0">
                <a:solidFill>
                  <a:srgbClr val="FF0000"/>
                </a:solidFill>
                <a:latin typeface="NikoshBAN" panose="02000000000000000000" pitchFamily="2" charset="0"/>
                <a:cs typeface="NikoshBAN" panose="02000000000000000000" pitchFamily="2" charset="0"/>
              </a:rPr>
              <a:t>৩। </a:t>
            </a:r>
            <a:r>
              <a:rPr lang="en-US" sz="3200" dirty="0" err="1">
                <a:solidFill>
                  <a:srgbClr val="FF0000"/>
                </a:solidFill>
                <a:latin typeface="NikoshBAN" panose="02000000000000000000" pitchFamily="2" charset="0"/>
                <a:cs typeface="NikoshBAN" panose="02000000000000000000" pitchFamily="2" charset="0"/>
              </a:rPr>
              <a:t>অতিবেগুনি</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NikoshBAN" panose="02000000000000000000" pitchFamily="2" charset="0"/>
                <a:cs typeface="NikoshBAN" panose="02000000000000000000" pitchFamily="2" charset="0"/>
              </a:rPr>
              <a:t>রশ্মি</a:t>
            </a:r>
            <a:r>
              <a:rPr lang="en-US" sz="3200" dirty="0">
                <a:solidFill>
                  <a:srgbClr val="FF0000"/>
                </a:solidFill>
                <a:latin typeface="NikoshBAN" panose="02000000000000000000" pitchFamily="2" charset="0"/>
                <a:cs typeface="NikoshBAN" panose="02000000000000000000" pitchFamily="2" charset="0"/>
              </a:rPr>
              <a:t> (</a:t>
            </a:r>
            <a:r>
              <a:rPr lang="en-US" sz="3200" dirty="0" err="1">
                <a:solidFill>
                  <a:srgbClr val="FF0000"/>
                </a:solidFill>
                <a:latin typeface="Times New Roman" panose="02020603050405020304" pitchFamily="18" charset="0"/>
                <a:cs typeface="Times New Roman" panose="02020603050405020304" pitchFamily="18" charset="0"/>
              </a:rPr>
              <a:t>uv</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NikoshBAN" panose="02000000000000000000" pitchFamily="2" charset="0"/>
                <a:cs typeface="NikoshBAN" panose="02000000000000000000" pitchFamily="2" charset="0"/>
              </a:rPr>
              <a:t>অঞ্চলঃ</a:t>
            </a:r>
            <a:r>
              <a:rPr lang="en-US" sz="3200" dirty="0">
                <a:solidFill>
                  <a:srgbClr val="FF0000"/>
                </a:solidFill>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আগত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রশ্মিমালার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কিছু</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অংশ</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অতিবেগুনি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অঞ্চলের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 ১৮০১ </a:t>
            </a:r>
            <a:r>
              <a:rPr lang="en-US" sz="3200" dirty="0" err="1">
                <a:latin typeface="NikoshBAN" panose="02000000000000000000" pitchFamily="2" charset="0"/>
                <a:cs typeface="NikoshBAN" panose="02000000000000000000" pitchFamily="2" charset="0"/>
              </a:rPr>
              <a:t>সালে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রশ্মি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আবিস্কার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পরীক্ষাগারে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নিম্ন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চাপে</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হাইড্রোজেন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জেনন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গ্যাসের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মধ্যে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বিদ্যুৎক্ষরন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অতিবেগুনি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রশ্মি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উৎপন্ন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অতিবেগুনি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রশ্মি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ধবংসের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ক্ষমতা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রাখে</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তরঙ্গ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দৈর্ঘ্য</a:t>
            </a:r>
            <a:r>
              <a:rPr lang="en-US" sz="3200" dirty="0">
                <a:latin typeface="NikoshBAN" panose="02000000000000000000" pitchFamily="2" charset="0"/>
                <a:cs typeface="NikoshBAN" panose="02000000000000000000" pitchFamily="2" charset="0"/>
              </a:rPr>
              <a:t> </a:t>
            </a:r>
            <a:r>
              <a:rPr lang="en-US" sz="3200" dirty="0">
                <a:latin typeface="Times New Roman" panose="02020603050405020304" pitchFamily="18" charset="0"/>
                <a:cs typeface="Times New Roman" panose="02020603050405020304" pitchFamily="18" charset="0"/>
              </a:rPr>
              <a:t>2</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- 400 nm . </a:t>
            </a:r>
            <a:endParaRPr lang="en-MY" sz="3200" dirty="0">
              <a:latin typeface="Times New Roman" panose="02020603050405020304" pitchFamily="18" charset="0"/>
              <a:cs typeface="Times New Roman" panose="02020603050405020304" pitchFamily="18" charset="0"/>
            </a:endParaRPr>
          </a:p>
          <a:p>
            <a:endParaRPr lang="en-MY"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 y="2926081"/>
            <a:ext cx="10480431" cy="3931920"/>
          </a:xfrm>
          <a:prstGeom prst="rect">
            <a:avLst/>
          </a:prstGeom>
        </p:spPr>
      </p:pic>
    </p:spTree>
    <p:extLst>
      <p:ext uri="{BB962C8B-B14F-4D97-AF65-F5344CB8AC3E}">
        <p14:creationId xmlns:p14="http://schemas.microsoft.com/office/powerpoint/2010/main" val="25546458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740" y="518615"/>
            <a:ext cx="10959153" cy="6001643"/>
          </a:xfrm>
          <a:prstGeom prst="rect">
            <a:avLst/>
          </a:prstGeom>
          <a:solidFill>
            <a:schemeClr val="accent1">
              <a:lumMod val="40000"/>
              <a:lumOff val="60000"/>
            </a:schemeClr>
          </a:solidFill>
        </p:spPr>
        <p:txBody>
          <a:bodyPr wrap="square" rtlCol="0">
            <a:spAutoFit/>
          </a:bodyPr>
          <a:lstStyle/>
          <a:p>
            <a:r>
              <a:rPr lang="en-US" sz="3200" dirty="0">
                <a:solidFill>
                  <a:srgbClr val="FF0000"/>
                </a:solidFill>
                <a:latin typeface="NikoshBAN" panose="02000000000000000000" pitchFamily="2" charset="0"/>
                <a:cs typeface="NikoshBAN" panose="02000000000000000000" pitchFamily="2" charset="0"/>
              </a:rPr>
              <a:t>৪</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দৃশ্যমান</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বিকিরন</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অঞ্চলঃ</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উত্তেজিত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উপযুক্ত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নিম্নতর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দৃশ্যমান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নির্গত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মানুষের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সংবেদনশীল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হওয়ায়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খালি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পাই</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বস্তত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তড়ি</a:t>
            </a:r>
            <a:r>
              <a:rPr lang="en-US" sz="3200" dirty="0" smtClean="0">
                <a:latin typeface="NikoshBAN" panose="02000000000000000000" pitchFamily="2" charset="0"/>
                <a:cs typeface="NikoshBAN" panose="02000000000000000000" pitchFamily="2" charset="0"/>
              </a:rPr>
              <a:t>ৎ </a:t>
            </a:r>
            <a:r>
              <a:rPr lang="en-US" sz="3200" dirty="0" err="1" smtClean="0">
                <a:latin typeface="NikoshBAN" panose="02000000000000000000" pitchFamily="2" charset="0"/>
                <a:cs typeface="NikoshBAN" panose="02000000000000000000" pitchFamily="2" charset="0"/>
              </a:rPr>
              <a:t>চুম্বকীয়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ক্ষুদ্র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অঞ্চল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অস্তিত্ব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রয়েছে</a:t>
            </a:r>
            <a:r>
              <a:rPr lang="en-US" sz="3200" dirty="0" smtClean="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তরঙ্গ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দৈর্ঘ্য</a:t>
            </a:r>
            <a:r>
              <a:rPr lang="en-US" sz="3200" dirty="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400</a:t>
            </a:r>
            <a:r>
              <a:rPr lang="en-US" sz="3200" baseline="30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750 </a:t>
            </a:r>
            <a:r>
              <a:rPr lang="en-US" sz="3200" dirty="0">
                <a:latin typeface="Times New Roman" panose="02020603050405020304" pitchFamily="18" charset="0"/>
                <a:cs typeface="Times New Roman" panose="02020603050405020304" pitchFamily="18" charset="0"/>
              </a:rPr>
              <a:t>nm </a:t>
            </a:r>
            <a:r>
              <a:rPr lang="en-US" sz="3200" dirty="0" smtClean="0">
                <a:latin typeface="Times New Roman" panose="02020603050405020304" pitchFamily="18" charset="0"/>
                <a:cs typeface="Times New Roman" panose="02020603050405020304" pitchFamily="18" charset="0"/>
              </a:rPr>
              <a:t>. </a:t>
            </a:r>
          </a:p>
          <a:p>
            <a:r>
              <a:rPr lang="en-US" sz="3200" dirty="0" smtClean="0">
                <a:solidFill>
                  <a:srgbClr val="FF0000"/>
                </a:solidFill>
                <a:latin typeface="NikoshBAN" panose="02000000000000000000" pitchFamily="2" charset="0"/>
                <a:cs typeface="NikoshBAN" panose="02000000000000000000" pitchFamily="2" charset="0"/>
              </a:rPr>
              <a:t>৫। </a:t>
            </a:r>
            <a:r>
              <a:rPr lang="en-US" sz="3200" dirty="0" err="1" smtClean="0">
                <a:solidFill>
                  <a:srgbClr val="FF0000"/>
                </a:solidFill>
                <a:latin typeface="NikoshBAN" panose="02000000000000000000" pitchFamily="2" charset="0"/>
                <a:cs typeface="NikoshBAN" panose="02000000000000000000" pitchFamily="2" charset="0"/>
              </a:rPr>
              <a:t>অবলোহিত</a:t>
            </a:r>
            <a:r>
              <a:rPr lang="en-US" sz="3200" dirty="0" smtClean="0">
                <a:solidFill>
                  <a:srgbClr val="FF0000"/>
                </a:solidFill>
                <a:latin typeface="NikoshBAN" panose="02000000000000000000" pitchFamily="2" charset="0"/>
                <a:cs typeface="NikoshBAN" panose="02000000000000000000" pitchFamily="2" charset="0"/>
              </a:rPr>
              <a:t> </a:t>
            </a:r>
            <a:r>
              <a:rPr lang="en-US" sz="3200" dirty="0" smtClean="0">
                <a:solidFill>
                  <a:srgbClr val="FF0000"/>
                </a:solidFill>
                <a:latin typeface="Times New Roman" panose="02020603050405020304" pitchFamily="18" charset="0"/>
                <a:cs typeface="Times New Roman" panose="02020603050405020304" pitchFamily="18" charset="0"/>
              </a:rPr>
              <a:t>(IR)</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বিকিরণ</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অঞ্চলঃ</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বস্তত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তাপীয়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হচ্ছে</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অবলোহিত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সকল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উত্তপ্ত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বস্ত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অবলোহিত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নির্গত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উত্তপ্ত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সিরামিক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অবলোহিত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উৎস</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বিজ্ঞানী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হারশেল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রশ্মি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আবিষ্কার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  </a:t>
            </a:r>
            <a:endParaRPr lang="en-US" sz="3200" dirty="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তরঙ্গ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দৈর্ঘ্য</a:t>
            </a:r>
            <a:r>
              <a:rPr lang="en-US" sz="3200" dirty="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750</a:t>
            </a:r>
            <a:r>
              <a:rPr lang="en-US" sz="3200" baseline="30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10</a:t>
            </a:r>
            <a:r>
              <a:rPr lang="en-US" sz="3200" baseline="30000" dirty="0" smtClean="0">
                <a:latin typeface="Times New Roman" panose="02020603050405020304" pitchFamily="18" charset="0"/>
                <a:cs typeface="Times New Roman" panose="02020603050405020304" pitchFamily="18" charset="0"/>
              </a:rPr>
              <a:t>6</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nm </a:t>
            </a:r>
            <a:r>
              <a:rPr lang="en-US" sz="3200" dirty="0" smtClean="0">
                <a:latin typeface="Times New Roman" panose="02020603050405020304" pitchFamily="18" charset="0"/>
                <a:cs typeface="Times New Roman" panose="02020603050405020304" pitchFamily="18" charset="0"/>
              </a:rPr>
              <a:t>. </a:t>
            </a:r>
            <a:endParaRPr lang="en-US" sz="3200" dirty="0" smtClean="0">
              <a:latin typeface="NikoshBAN" panose="02000000000000000000" pitchFamily="2" charset="0"/>
              <a:cs typeface="NikoshBAN" panose="02000000000000000000" pitchFamily="2" charset="0"/>
            </a:endParaRPr>
          </a:p>
          <a:p>
            <a:r>
              <a:rPr lang="en-US" sz="3200" dirty="0" smtClean="0">
                <a:solidFill>
                  <a:srgbClr val="FF0000"/>
                </a:solidFill>
                <a:latin typeface="NikoshBAN" panose="02000000000000000000" pitchFamily="2" charset="0"/>
                <a:cs typeface="NikoshBAN" panose="02000000000000000000" pitchFamily="2" charset="0"/>
              </a:rPr>
              <a:t>৬। </a:t>
            </a:r>
            <a:r>
              <a:rPr lang="en-US" sz="3200" dirty="0" err="1" smtClean="0">
                <a:solidFill>
                  <a:srgbClr val="FF0000"/>
                </a:solidFill>
                <a:latin typeface="NikoshBAN" panose="02000000000000000000" pitchFamily="2" charset="0"/>
                <a:cs typeface="NikoshBAN" panose="02000000000000000000" pitchFamily="2" charset="0"/>
              </a:rPr>
              <a:t>মাইক্রোওয়েভ</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ক্লিস্ট্রন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নল</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ইলেকট্রনিক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যন্ত্র</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মাইক্রোওয়েভ</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উৎপাদন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রাডার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টিভি</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রিলে</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স্টেশন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মোবাইল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কমুনিকেশন</a:t>
            </a:r>
            <a:r>
              <a:rPr lang="en-US" sz="3200" dirty="0" smtClean="0">
                <a:latin typeface="NikoshBAN" panose="02000000000000000000" pitchFamily="2" charset="0"/>
                <a:cs typeface="NikoshBAN" panose="02000000000000000000" pitchFamily="2" charset="0"/>
              </a:rPr>
              <a:t>, ও </a:t>
            </a:r>
            <a:r>
              <a:rPr lang="en-US" sz="3200" dirty="0" err="1" smtClean="0">
                <a:latin typeface="NikoshBAN" panose="02000000000000000000" pitchFamily="2" charset="0"/>
                <a:cs typeface="NikoshBAN" panose="02000000000000000000" pitchFamily="2" charset="0"/>
              </a:rPr>
              <a:t>মাইক্রোওয়েভ</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ওভেনে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তরঙ্গ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দৈর্ঘ্য</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10</a:t>
            </a:r>
            <a:r>
              <a:rPr lang="bn-BD" sz="3200" baseline="30000" dirty="0" smtClean="0">
                <a:latin typeface="Times New Roman" panose="02020603050405020304" pitchFamily="18" charset="0"/>
                <a:cs typeface="Times New Roman" panose="02020603050405020304" pitchFamily="18" charset="0"/>
              </a:rPr>
              <a:t>6</a:t>
            </a:r>
            <a:r>
              <a:rPr lang="en-US" sz="3200" baseline="30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10</a:t>
            </a:r>
            <a:r>
              <a:rPr lang="bn-BD" sz="3200" baseline="30000" dirty="0" smtClean="0">
                <a:latin typeface="Times New Roman" panose="02020603050405020304" pitchFamily="18" charset="0"/>
                <a:cs typeface="Times New Roman" panose="02020603050405020304" pitchFamily="18" charset="0"/>
              </a:rPr>
              <a:t>8</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nm </a:t>
            </a:r>
            <a:endParaRPr lang="en-MY"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019904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275" y="423081"/>
            <a:ext cx="11027391" cy="5509200"/>
          </a:xfrm>
          <a:prstGeom prst="rect">
            <a:avLst/>
          </a:prstGeom>
          <a:solidFill>
            <a:schemeClr val="accent1">
              <a:lumMod val="40000"/>
              <a:lumOff val="60000"/>
            </a:schemeClr>
          </a:solidFill>
        </p:spPr>
        <p:txBody>
          <a:bodyPr wrap="square" rtlCol="0">
            <a:spAutoFit/>
          </a:bodyPr>
          <a:lstStyle/>
          <a:p>
            <a:r>
              <a:rPr lang="en-US" sz="3200" dirty="0" smtClean="0">
                <a:solidFill>
                  <a:srgbClr val="FF0000"/>
                </a:solidFill>
                <a:latin typeface="NikoshBAN" panose="02000000000000000000" pitchFamily="2" charset="0"/>
                <a:cs typeface="NikoshBAN" panose="02000000000000000000" pitchFamily="2" charset="0"/>
              </a:rPr>
              <a:t>৭। </a:t>
            </a:r>
            <a:r>
              <a:rPr lang="en-US" sz="3200" dirty="0" err="1" smtClean="0">
                <a:solidFill>
                  <a:srgbClr val="FF0000"/>
                </a:solidFill>
                <a:latin typeface="NikoshBAN" panose="02000000000000000000" pitchFamily="2" charset="0"/>
                <a:cs typeface="NikoshBAN" panose="02000000000000000000" pitchFamily="2" charset="0"/>
              </a:rPr>
              <a:t>রেডিওয়েভ</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বিকিরণঃ</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রেডিও</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ওয়েভকে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কয়েক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যেমন</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UHF(Ultrahigh frequency), VHF( Very high frequency), </a:t>
            </a:r>
            <a:r>
              <a:rPr lang="en-US" sz="3200" dirty="0" err="1" smtClean="0">
                <a:latin typeface="NikoshBAN" panose="02000000000000000000" pitchFamily="2" charset="0"/>
                <a:cs typeface="NikoshBAN" panose="02000000000000000000" pitchFamily="2" charset="0"/>
              </a:rPr>
              <a:t>সর্ট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ওয়েভ</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মিডিয়াম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ওয়েভ</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ওয়েভ</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ইত্যাদি</a:t>
            </a:r>
            <a:r>
              <a:rPr lang="en-US" sz="3200" dirty="0" smtClean="0">
                <a:latin typeface="NikoshBAN" panose="02000000000000000000" pitchFamily="2" charset="0"/>
                <a:cs typeface="NikoshBAN" panose="02000000000000000000" pitchFamily="2" charset="0"/>
              </a:rPr>
              <a:t> । </a:t>
            </a:r>
            <a:r>
              <a:rPr lang="en-US" sz="3200" dirty="0" smtClean="0">
                <a:latin typeface="Times New Roman" panose="02020603050405020304" pitchFamily="18" charset="0"/>
                <a:cs typeface="Times New Roman" panose="02020603050405020304" pitchFamily="18" charset="0"/>
              </a:rPr>
              <a:t>UHF </a:t>
            </a:r>
            <a:r>
              <a:rPr lang="en-US" sz="3200" dirty="0" smtClean="0">
                <a:latin typeface="NikoshBAN" panose="02000000000000000000" pitchFamily="2" charset="0"/>
                <a:cs typeface="NikoshBAN" panose="02000000000000000000" pitchFamily="2" charset="0"/>
              </a:rPr>
              <a:t>ও </a:t>
            </a:r>
            <a:r>
              <a:rPr lang="en-US" sz="3200" dirty="0" smtClean="0">
                <a:latin typeface="Times New Roman" panose="02020603050405020304" pitchFamily="18" charset="0"/>
                <a:cs typeface="Times New Roman" panose="02020603050405020304" pitchFamily="18" charset="0"/>
              </a:rPr>
              <a:t>VHF </a:t>
            </a:r>
            <a:r>
              <a:rPr lang="en-US" sz="3200" dirty="0" err="1"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এফ</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রেডিও</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চালানো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ইলেকট্রনিক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ব্যবস্থার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তরঙ্গ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দৈর্ঘ্য</a:t>
            </a:r>
            <a:r>
              <a:rPr lang="en-US" sz="3200" dirty="0">
                <a:latin typeface="NikoshBAN" panose="02000000000000000000" pitchFamily="2" charset="0"/>
                <a:cs typeface="NikoshBAN" panose="02000000000000000000" pitchFamily="2" charset="0"/>
              </a:rPr>
              <a:t> </a:t>
            </a:r>
            <a:r>
              <a:rPr lang="en-US" sz="3200" dirty="0">
                <a:latin typeface="Times New Roman" panose="02020603050405020304" pitchFamily="18" charset="0"/>
                <a:cs typeface="Times New Roman" panose="02020603050405020304" pitchFamily="18" charset="0"/>
              </a:rPr>
              <a:t>10</a:t>
            </a:r>
            <a:r>
              <a:rPr lang="bn-BD" sz="3200" baseline="30000" dirty="0">
                <a:latin typeface="Times New Roman" panose="02020603050405020304" pitchFamily="18" charset="0"/>
                <a:cs typeface="Times New Roman" panose="02020603050405020304" pitchFamily="18" charset="0"/>
              </a:rPr>
              <a:t>6</a:t>
            </a:r>
            <a:r>
              <a:rPr lang="en-US" sz="3200" baseline="300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- 10</a:t>
            </a:r>
            <a:r>
              <a:rPr lang="bn-BD" sz="3200" baseline="30000" dirty="0">
                <a:latin typeface="Times New Roman" panose="02020603050405020304" pitchFamily="18" charset="0"/>
                <a:cs typeface="Times New Roman" panose="02020603050405020304" pitchFamily="18" charset="0"/>
              </a:rPr>
              <a:t>8</a:t>
            </a:r>
            <a:r>
              <a:rPr lang="en-US" sz="3200" dirty="0">
                <a:latin typeface="Times New Roman" panose="02020603050405020304" pitchFamily="18" charset="0"/>
                <a:cs typeface="Times New Roman" panose="02020603050405020304" pitchFamily="18" charset="0"/>
              </a:rPr>
              <a:t> nm </a:t>
            </a:r>
            <a:r>
              <a:rPr lang="en-US" sz="3200" dirty="0" err="1" smtClean="0">
                <a:latin typeface="NikoshBAN" panose="02000000000000000000" pitchFamily="2" charset="0"/>
                <a:cs typeface="NikoshBAN" panose="02000000000000000000" pitchFamily="2" charset="0"/>
              </a:rPr>
              <a:t>আবার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বৈশিষ্ট্য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অনুসারে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দুইভাবে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p>
          <a:p>
            <a:r>
              <a:rPr lang="en-US" sz="3200" dirty="0" err="1" smtClean="0">
                <a:solidFill>
                  <a:srgbClr val="FF0000"/>
                </a:solidFill>
                <a:latin typeface="NikoshBAN" panose="02000000000000000000" pitchFamily="2" charset="0"/>
                <a:cs typeface="NikoshBAN" panose="02000000000000000000" pitchFamily="2" charset="0"/>
              </a:rPr>
              <a:t>বিকিরণ</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উজ্জ্বল</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বর্ণালিঃ</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ইলেকট্রন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নিম্নস্তরে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ঘটে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স্পেকটোমিটারে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বিশ্লেষণ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উজ্জ্বল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রেখার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a:t>
            </a:r>
            <a:r>
              <a:rPr lang="en-US" sz="3200" dirty="0" smtClean="0">
                <a:latin typeface="NikoshBAN" panose="02000000000000000000" pitchFamily="2" charset="0"/>
                <a:cs typeface="NikoshBAN" panose="02000000000000000000" pitchFamily="2" charset="0"/>
              </a:rPr>
              <a:t> । </a:t>
            </a:r>
          </a:p>
          <a:p>
            <a:r>
              <a:rPr lang="en-US" sz="3200" dirty="0" err="1" smtClean="0">
                <a:solidFill>
                  <a:srgbClr val="FF0000"/>
                </a:solidFill>
                <a:latin typeface="NikoshBAN" panose="02000000000000000000" pitchFamily="2" charset="0"/>
                <a:cs typeface="NikoshBAN" panose="02000000000000000000" pitchFamily="2" charset="0"/>
              </a:rPr>
              <a:t>শোষণ</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বর্ণালিঃ</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ইলেকট্রন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যখন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পারমানবিক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তখন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ইলেকট্রনের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স্থানান্তর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ঘটে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সকল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a:t>
            </a:r>
            <a:r>
              <a:rPr lang="en-US" sz="3200" dirty="0" smtClean="0">
                <a:latin typeface="NikoshBAN" panose="02000000000000000000" pitchFamily="2" charset="0"/>
                <a:cs typeface="NikoshBAN" panose="02000000000000000000" pitchFamily="2" charset="0"/>
              </a:rPr>
              <a:t> ।  </a:t>
            </a:r>
            <a:endParaRPr lang="en-MY"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6041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490" y="301721"/>
            <a:ext cx="11549574" cy="6001643"/>
          </a:xfrm>
          <a:prstGeom prst="rect">
            <a:avLst/>
          </a:prstGeom>
          <a:solidFill>
            <a:schemeClr val="accent1">
              <a:lumMod val="40000"/>
              <a:lumOff val="60000"/>
            </a:schemeClr>
          </a:solidFill>
        </p:spPr>
        <p:txBody>
          <a:bodyPr wrap="square" rtlCol="0">
            <a:spAutoFit/>
          </a:bodyPr>
          <a:lstStyle/>
          <a:p>
            <a:r>
              <a:rPr lang="bn-BD" sz="3200" dirty="0" smtClean="0">
                <a:latin typeface="NikoshBAN" panose="02000000000000000000" pitchFamily="2" charset="0"/>
                <a:cs typeface="NikoshBAN" panose="02000000000000000000" pitchFamily="2" charset="0"/>
              </a:rPr>
              <a:t>এছাড়া বর্ণালি গঠন অনুসারে ৩ ভাগে ভাগ করা যায়-</a:t>
            </a:r>
          </a:p>
          <a:p>
            <a:r>
              <a:rPr lang="bn-BD" sz="3200" dirty="0" smtClean="0">
                <a:solidFill>
                  <a:srgbClr val="FF0000"/>
                </a:solidFill>
                <a:latin typeface="NikoshBAN" panose="02000000000000000000" pitchFamily="2" charset="0"/>
                <a:cs typeface="NikoshBAN" panose="02000000000000000000" pitchFamily="2" charset="0"/>
              </a:rPr>
              <a:t>রেখা বা পারমানবিক বর্ণালিঃ </a:t>
            </a:r>
            <a:r>
              <a:rPr lang="bn-BD" sz="3200" dirty="0" smtClean="0">
                <a:latin typeface="NikoshBAN" panose="02000000000000000000" pitchFamily="2" charset="0"/>
                <a:cs typeface="NikoshBAN" panose="02000000000000000000" pitchFamily="2" charset="0"/>
              </a:rPr>
              <a:t>নিম্নচাপে গ্যাসের মধ্যে </a:t>
            </a:r>
            <a:endParaRPr lang="bn-BD" sz="32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বৈদ্যুতিক </a:t>
            </a:r>
            <a:r>
              <a:rPr lang="bn-BD" sz="3200" dirty="0" smtClean="0">
                <a:latin typeface="NikoshBAN" panose="02000000000000000000" pitchFamily="2" charset="0"/>
                <a:cs typeface="NikoshBAN" panose="02000000000000000000" pitchFamily="2" charset="0"/>
              </a:rPr>
              <a:t>ডিসচার্জ বা তড়িৎ চুম্বকীয় রশ্মি চালনা </a:t>
            </a:r>
            <a:endParaRPr lang="bn-BD" sz="32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করলে </a:t>
            </a:r>
            <a:r>
              <a:rPr lang="bn-BD" sz="3200" dirty="0" smtClean="0">
                <a:latin typeface="NikoshBAN" panose="02000000000000000000" pitchFamily="2" charset="0"/>
                <a:cs typeface="NikoshBAN" panose="02000000000000000000" pitchFamily="2" charset="0"/>
              </a:rPr>
              <a:t>পরমানুর ইলেকট্রন উত্তেজিত হয় এবং </a:t>
            </a:r>
            <a:endParaRPr lang="bn-BD" sz="32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পুনরায় </a:t>
            </a:r>
            <a:r>
              <a:rPr lang="bn-BD" sz="3200" dirty="0" smtClean="0">
                <a:latin typeface="NikoshBAN" panose="02000000000000000000" pitchFamily="2" charset="0"/>
                <a:cs typeface="NikoshBAN" panose="02000000000000000000" pitchFamily="2" charset="0"/>
              </a:rPr>
              <a:t>স্বভাবিক অবস্থাপ্রাপ্ত হলে রশ্মি বিকিরিত </a:t>
            </a:r>
            <a:endParaRPr lang="bn-BD" sz="32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হয় </a:t>
            </a:r>
            <a:r>
              <a:rPr lang="bn-BD" sz="3200" dirty="0" smtClean="0">
                <a:latin typeface="NikoshBAN" panose="02000000000000000000" pitchFamily="2" charset="0"/>
                <a:cs typeface="NikoshBAN" panose="02000000000000000000" pitchFamily="2" charset="0"/>
              </a:rPr>
              <a:t>। এই রশ্মিই রেখা বর্ণালি ।</a:t>
            </a:r>
          </a:p>
          <a:p>
            <a:r>
              <a:rPr lang="bn-BD" sz="3200" dirty="0" smtClean="0">
                <a:solidFill>
                  <a:srgbClr val="FF0000"/>
                </a:solidFill>
                <a:latin typeface="NikoshBAN" panose="02000000000000000000" pitchFamily="2" charset="0"/>
                <a:cs typeface="NikoshBAN" panose="02000000000000000000" pitchFamily="2" charset="0"/>
              </a:rPr>
              <a:t>আণবিক বা গুচ্ছ বর্ণালিঃ </a:t>
            </a:r>
            <a:r>
              <a:rPr lang="bn-BD" sz="3200" dirty="0" smtClean="0">
                <a:latin typeface="NikoshBAN" panose="02000000000000000000" pitchFamily="2" charset="0"/>
                <a:cs typeface="NikoshBAN" panose="02000000000000000000" pitchFamily="2" charset="0"/>
              </a:rPr>
              <a:t>কোন গ্যাস বা </a:t>
            </a:r>
            <a:r>
              <a:rPr lang="bn-BD" sz="3200" dirty="0" smtClean="0">
                <a:latin typeface="NikoshBAN" panose="02000000000000000000" pitchFamily="2" charset="0"/>
                <a:cs typeface="NikoshBAN" panose="02000000000000000000" pitchFamily="2" charset="0"/>
              </a:rPr>
              <a:t>চাপকে</a:t>
            </a:r>
          </a:p>
          <a:p>
            <a:r>
              <a:rPr lang="bn-BD"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উত্তপ্ত করলে গ্যাসের অনুগুলো ছুটোছুটি করে </a:t>
            </a:r>
            <a:endParaRPr lang="bn-BD" sz="32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এবং </a:t>
            </a:r>
            <a:r>
              <a:rPr lang="bn-BD" sz="3200" dirty="0" smtClean="0">
                <a:latin typeface="NikoshBAN" panose="02000000000000000000" pitchFamily="2" charset="0"/>
                <a:cs typeface="NikoshBAN" panose="02000000000000000000" pitchFamily="2" charset="0"/>
              </a:rPr>
              <a:t>কাছাকাছি অনেকগুলো রশ্মি পাওয়া যায় এগুলোর সমষ্টিই গুচ্ছ বর্ণালি । একে আণবিক বর্ণালি বা ইংরেজিতে </a:t>
            </a:r>
            <a:r>
              <a:rPr lang="bn-BD" sz="3200" dirty="0" smtClean="0">
                <a:latin typeface="Times New Roman" panose="02020603050405020304" pitchFamily="18" charset="0"/>
                <a:cs typeface="NikoshBAN" panose="02000000000000000000" pitchFamily="2" charset="0"/>
              </a:rPr>
              <a:t>Band Spectum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 </a:t>
            </a:r>
          </a:p>
          <a:p>
            <a:r>
              <a:rPr lang="en-US" sz="3200" dirty="0" err="1" smtClean="0">
                <a:solidFill>
                  <a:srgbClr val="FF0000"/>
                </a:solidFill>
                <a:latin typeface="NikoshBAN" panose="02000000000000000000" pitchFamily="2" charset="0"/>
                <a:cs typeface="NikoshBAN" panose="02000000000000000000" pitchFamily="2" charset="0"/>
              </a:rPr>
              <a:t>নিরবচ্ছিন্ন</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বর্ণালিঃ</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সূর্যের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প্রিজমের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সাহায্যে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ফটোগ্রাফিক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প্লেটে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আপতিত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সাতটি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দৃশ্যমান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নিরবচ্ছিন্ন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a:t>
            </a:r>
            <a:r>
              <a:rPr lang="en-US" sz="3200" dirty="0" smtClean="0">
                <a:latin typeface="NikoshBAN" panose="02000000000000000000" pitchFamily="2" charset="0"/>
                <a:cs typeface="NikoshBAN" panose="02000000000000000000" pitchFamily="2" charset="0"/>
              </a:rPr>
              <a:t> । </a:t>
            </a:r>
            <a:endParaRPr lang="en-MY" sz="32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0966" y="301721"/>
            <a:ext cx="5036233" cy="3974857"/>
          </a:xfrm>
          <a:prstGeom prst="rect">
            <a:avLst/>
          </a:prstGeom>
        </p:spPr>
      </p:pic>
    </p:spTree>
    <p:extLst>
      <p:ext uri="{BB962C8B-B14F-4D97-AF65-F5344CB8AC3E}">
        <p14:creationId xmlns:p14="http://schemas.microsoft.com/office/powerpoint/2010/main" val="1121366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endParaRPr lang="en-MY"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838200" y="2661314"/>
            <a:ext cx="10515600" cy="1077218"/>
          </a:xfrm>
          <a:prstGeom prst="rect">
            <a:avLst/>
          </a:prstGeom>
          <a:solidFill>
            <a:schemeClr val="accent1">
              <a:lumMod val="40000"/>
              <a:lumOff val="60000"/>
            </a:schemeClr>
          </a:solidFill>
        </p:spPr>
        <p:txBody>
          <a:bodyPr wrap="square" rtlCol="0">
            <a:spAutoFit/>
          </a:bodyPr>
          <a:lstStyle/>
          <a:p>
            <a:r>
              <a:rPr lang="bn-BD" sz="3200" dirty="0" smtClean="0">
                <a:latin typeface="NikoshBAN" panose="02000000000000000000" pitchFamily="2" charset="0"/>
                <a:cs typeface="NikoshBAN" panose="02000000000000000000" pitchFamily="2" charset="0"/>
              </a:rPr>
              <a:t>দৃশ্যমান আলোর তরঙ্গদৈর্ঘ্যের সীমা লেখ । </a:t>
            </a:r>
          </a:p>
          <a:p>
            <a:endParaRPr lang="en-MY"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523653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bn-BD" sz="6000" dirty="0" smtClean="0">
                <a:latin typeface="NikoshBAN" panose="02000000000000000000" pitchFamily="2" charset="0"/>
                <a:cs typeface="NikoshBAN" panose="02000000000000000000" pitchFamily="2" charset="0"/>
              </a:rPr>
              <a:t>সমাধান </a:t>
            </a:r>
            <a:endParaRPr lang="en-MY" sz="6000" dirty="0">
              <a:latin typeface="NikoshBAN" panose="02000000000000000000" pitchFamily="2" charset="0"/>
              <a:cs typeface="NikoshBAN" panose="02000000000000000000" pitchFamily="2" charset="0"/>
            </a:endParaRPr>
          </a:p>
        </p:txBody>
      </p:sp>
      <p:sp>
        <p:nvSpPr>
          <p:cNvPr id="3" name="TextBox 2"/>
          <p:cNvSpPr txBox="1"/>
          <p:nvPr/>
        </p:nvSpPr>
        <p:spPr>
          <a:xfrm>
            <a:off x="968991" y="2347415"/>
            <a:ext cx="10384809" cy="584775"/>
          </a:xfrm>
          <a:prstGeom prst="rect">
            <a:avLst/>
          </a:prstGeom>
          <a:solidFill>
            <a:schemeClr val="accent1">
              <a:lumMod val="40000"/>
              <a:lumOff val="60000"/>
            </a:schemeClr>
          </a:solidFill>
        </p:spPr>
        <p:txBody>
          <a:bodyPr wrap="square" rtlCol="0">
            <a:spAutoFit/>
          </a:bodyPr>
          <a:lstStyle/>
          <a:p>
            <a:r>
              <a:rPr lang="bn-BD" sz="3200" dirty="0" smtClean="0">
                <a:latin typeface="NikoshBAN" panose="02000000000000000000" pitchFamily="2" charset="0"/>
                <a:cs typeface="NikoshBAN" panose="02000000000000000000" pitchFamily="2" charset="0"/>
              </a:rPr>
              <a:t>দৃশ্যমান আলোর তরঙ্গদৈর্ঘ্যের সীমা </a:t>
            </a:r>
            <a:r>
              <a:rPr lang="en-US" sz="3200" dirty="0" smtClean="0">
                <a:latin typeface="Times New Roman" panose="02020603050405020304" pitchFamily="18" charset="0"/>
                <a:cs typeface="NikoshBAN" panose="02000000000000000000" pitchFamily="2" charset="0"/>
              </a:rPr>
              <a:t>400 – 700 nm . </a:t>
            </a:r>
            <a:endParaRPr lang="en-MY"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383125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en-US" sz="6000" dirty="0" err="1" smtClean="0">
                <a:latin typeface="NikoshBAN" panose="02000000000000000000" pitchFamily="2" charset="0"/>
                <a:cs typeface="NikoshBAN" panose="02000000000000000000" pitchFamily="2" charset="0"/>
              </a:rPr>
              <a:t>চিত্রগুলি</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লক্ষকর</a:t>
            </a:r>
            <a:r>
              <a:rPr lang="en-US" sz="6000" dirty="0" smtClean="0">
                <a:latin typeface="NikoshBAN" panose="02000000000000000000" pitchFamily="2" charset="0"/>
                <a:cs typeface="NikoshBAN" panose="02000000000000000000" pitchFamily="2" charset="0"/>
              </a:rPr>
              <a:t>-  </a:t>
            </a:r>
            <a:endParaRPr lang="en-MY" sz="6000" dirty="0">
              <a:latin typeface="NikoshBAN" panose="02000000000000000000" pitchFamily="2" charset="0"/>
              <a:cs typeface="NikoshBAN" panose="02000000000000000000" pitchFamily="2" charset="0"/>
            </a:endParaRPr>
          </a:p>
        </p:txBody>
      </p:sp>
      <p:sp>
        <p:nvSpPr>
          <p:cNvPr id="3" name="TextBox 2"/>
          <p:cNvSpPr txBox="1"/>
          <p:nvPr/>
        </p:nvSpPr>
        <p:spPr>
          <a:xfrm>
            <a:off x="838201" y="2115403"/>
            <a:ext cx="10515600" cy="4449170"/>
          </a:xfrm>
          <a:prstGeom prst="rect">
            <a:avLst/>
          </a:prstGeom>
          <a:solidFill>
            <a:schemeClr val="accent1">
              <a:lumMod val="40000"/>
              <a:lumOff val="60000"/>
            </a:schemeClr>
          </a:solidFill>
        </p:spPr>
        <p:txBody>
          <a:bodyPr wrap="square" rtlCol="0">
            <a:spAutoFit/>
          </a:bodyPr>
          <a:lstStyle/>
          <a:p>
            <a:endParaRPr lang="en-MY"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315" y="2301637"/>
            <a:ext cx="3198196" cy="41401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973" y="2301636"/>
            <a:ext cx="3657599" cy="414010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388" y="2301637"/>
            <a:ext cx="3140052" cy="180512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9044" y="4229597"/>
            <a:ext cx="3056673" cy="2212144"/>
          </a:xfrm>
          <a:prstGeom prst="rect">
            <a:avLst/>
          </a:prstGeom>
        </p:spPr>
      </p:pic>
    </p:spTree>
    <p:extLst>
      <p:ext uri="{BB962C8B-B14F-4D97-AF65-F5344CB8AC3E}">
        <p14:creationId xmlns:p14="http://schemas.microsoft.com/office/powerpoint/2010/main" val="9708295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263" y="409433"/>
            <a:ext cx="11122925" cy="6124754"/>
          </a:xfrm>
          <a:prstGeom prst="rect">
            <a:avLst/>
          </a:prstGeom>
          <a:solidFill>
            <a:schemeClr val="accent1">
              <a:lumMod val="40000"/>
              <a:lumOff val="60000"/>
            </a:schemeClr>
          </a:solidFill>
        </p:spPr>
        <p:txBody>
          <a:bodyPr wrap="square" rtlCol="0">
            <a:spAutoFit/>
          </a:bodyPr>
          <a:lstStyle/>
          <a:p>
            <a:r>
              <a:rPr lang="en-US" sz="2800" dirty="0" err="1" smtClean="0">
                <a:solidFill>
                  <a:srgbClr val="FF0000"/>
                </a:solidFill>
                <a:latin typeface="NikoshBAN" panose="02000000000000000000" pitchFamily="2" charset="0"/>
                <a:cs typeface="NikoshBAN" panose="02000000000000000000" pitchFamily="2" charset="0"/>
              </a:rPr>
              <a:t>রেখা</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বর্ণালির</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সাহায্যে</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মৌলের</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সনাক্তকরনঃ</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পরমানুতে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ইলেকট্রন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নিউক্লিয়াসের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চারদিকে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কতকগুলো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সুনির্দিষ্ট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কক্ষপথে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অনবরত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ঘূর্ণায়মান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কক্ষপথ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নির্দিষ্ট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দূরত্বে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অবস্থান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ইলেকট্রন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কক্ষপথ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অবস্থান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অনবরত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ঘুরতে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পার্থক্য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স্থির</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কক্ষপথটি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নিউক্লিয়াসের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অবস্থান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সর্বনিম্ন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কক্ষপথটি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নিউক্লিয়াস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অবস্থান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ক্রমান্বয়ে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বাড়তে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ইলেকট্রন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সমূহ</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গ্রহন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উত্তেজিত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উচ্চ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শক্তিস্তরে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উন্নীত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পরবর্তীতে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ত্যাগ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শক্তিস্তরে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অতিরিক্ত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বর্ণের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তাই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যৌগে</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উপস্থিত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ধাতব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আয়নের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উত্তেজিত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ইলেকট্রনের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উচ্চ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শক্তিস্তর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শক্তিস্তরে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আসার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বিভিন্ন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তরঙ্গদৈর্ঘ্যের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বিকিরিত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এদের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সমন্বিত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বর্ণই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শিখায়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পরিলক্ষিত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বর্ণালি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হিসেবে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পরিচিত</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প্রতিটি</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জন্য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বর্ণালি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সুনির্দিষ্ট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উপস্থিতি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নিশ্চিত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যেমন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সোডিয়াম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আয়ন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উজ্জ্বল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পটাসিয়াম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আয়ন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বেগুনি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ক্যালসিয়াম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আয়ন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লালচে</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আয়ন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নীলাভ</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লেড</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আয়ন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সাদাটে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বেরিয়াম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সবুজ</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উৎপন্ন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এভাবে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শিখা</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পরীক্ষার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সাহায্যে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শনাক্ত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     </a:t>
            </a:r>
            <a:endParaRPr lang="bn-BD" sz="2800" dirty="0" smtClean="0">
              <a:latin typeface="NikoshBAN" panose="02000000000000000000" pitchFamily="2" charset="0"/>
              <a:cs typeface="NikoshBAN" panose="02000000000000000000" pitchFamily="2" charset="0"/>
            </a:endParaRPr>
          </a:p>
          <a:p>
            <a:endParaRPr lang="en-MY" sz="2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14947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জোড়ায় কাজ- </a:t>
            </a:r>
            <a:endParaRPr lang="en-MY"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38200" y="2333767"/>
            <a:ext cx="10515600" cy="646331"/>
          </a:xfrm>
          <a:prstGeom prst="rect">
            <a:avLst/>
          </a:prstGeom>
          <a:solidFill>
            <a:schemeClr val="accent1">
              <a:lumMod val="40000"/>
              <a:lumOff val="60000"/>
            </a:schemeClr>
          </a:solidFill>
        </p:spPr>
        <p:txBody>
          <a:bodyPr wrap="square" rtlCol="0">
            <a:spAutoFit/>
          </a:bodyPr>
          <a:lstStyle/>
          <a:p>
            <a:r>
              <a:rPr lang="bn-BD" sz="3600" dirty="0" smtClean="0">
                <a:latin typeface="NikoshBAN" panose="02000000000000000000" pitchFamily="2" charset="0"/>
                <a:cs typeface="NikoshBAN" panose="02000000000000000000" pitchFamily="2" charset="0"/>
              </a:rPr>
              <a:t>প্রত্যেক মৌলের রেখা বর্ণালি পৃথক হয় অথবা রেখা বর্ণালি স্বতন্ত্র কেন ? </a:t>
            </a:r>
            <a:endParaRPr lang="en-MY"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5591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 পরিচিতি </a:t>
            </a:r>
            <a:endParaRPr lang="en-MY" sz="6000" dirty="0">
              <a:ln w="0"/>
              <a:effectLst>
                <a:outerShdw blurRad="38100" dist="19050" dir="2700000" algn="tl" rotWithShape="0">
                  <a:schemeClr val="dk1">
                    <a:alpha val="40000"/>
                  </a:schemeClr>
                </a:outerShdw>
              </a:effectLst>
            </a:endParaRPr>
          </a:p>
        </p:txBody>
      </p:sp>
      <p:sp>
        <p:nvSpPr>
          <p:cNvPr id="3" name="TextBox 2"/>
          <p:cNvSpPr txBox="1"/>
          <p:nvPr/>
        </p:nvSpPr>
        <p:spPr>
          <a:xfrm>
            <a:off x="838200" y="1951630"/>
            <a:ext cx="10694158" cy="5016758"/>
          </a:xfrm>
          <a:prstGeom prst="rect">
            <a:avLst/>
          </a:prstGeom>
          <a:solidFill>
            <a:schemeClr val="accent1">
              <a:lumMod val="40000"/>
              <a:lumOff val="60000"/>
            </a:schemeClr>
          </a:solidFill>
        </p:spPr>
        <p:txBody>
          <a:bodyPr wrap="square" rtlCol="0">
            <a:spAutoFit/>
          </a:bodyPr>
          <a:lstStyle/>
          <a:p>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জাকির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প্রভাষক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রসায়ন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বিভাগ</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দৌলতপুর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ডিগ্রী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কলেজ</a:t>
            </a:r>
            <a:endPar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বেলকুচি</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সিরাজগঞ্জ</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০১৭১৮৭৫৭০৬১</a:t>
            </a:r>
          </a:p>
          <a:p>
            <a:endParaRPr lang="en-US" sz="4000" dirty="0">
              <a:solidFill>
                <a:srgbClr val="FFFF00"/>
              </a:solidFill>
              <a:latin typeface="NikoshBAN" panose="02000000000000000000" pitchFamily="2" charset="0"/>
              <a:cs typeface="NikoshBAN" panose="02000000000000000000" pitchFamily="2" charset="0"/>
            </a:endParaRPr>
          </a:p>
          <a:p>
            <a:endParaRPr lang="en-US" sz="4000" dirty="0" smtClean="0">
              <a:solidFill>
                <a:srgbClr val="FFFF00"/>
              </a:solidFill>
              <a:latin typeface="NikoshBAN" panose="02000000000000000000" pitchFamily="2" charset="0"/>
              <a:cs typeface="NikoshBAN" panose="02000000000000000000" pitchFamily="2" charset="0"/>
            </a:endParaRPr>
          </a:p>
          <a:p>
            <a:endParaRPr lang="bn-BD" sz="4000" dirty="0" smtClean="0">
              <a:solidFill>
                <a:srgbClr val="FFFF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2721" y="2047164"/>
            <a:ext cx="4831080" cy="49212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413246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bn-BD" sz="6000" dirty="0" smtClean="0">
                <a:latin typeface="NikoshBAN" panose="02000000000000000000" pitchFamily="2" charset="0"/>
                <a:cs typeface="NikoshBAN" panose="02000000000000000000" pitchFamily="2" charset="0"/>
              </a:rPr>
              <a:t>সমাধান </a:t>
            </a:r>
            <a:endParaRPr lang="en-MY" sz="6000" dirty="0">
              <a:latin typeface="NikoshBAN" panose="02000000000000000000" pitchFamily="2" charset="0"/>
              <a:cs typeface="NikoshBAN" panose="02000000000000000000" pitchFamily="2" charset="0"/>
            </a:endParaRPr>
          </a:p>
        </p:txBody>
      </p:sp>
      <p:sp>
        <p:nvSpPr>
          <p:cNvPr id="3" name="TextBox 2"/>
          <p:cNvSpPr txBox="1"/>
          <p:nvPr/>
        </p:nvSpPr>
        <p:spPr>
          <a:xfrm>
            <a:off x="838200" y="1992573"/>
            <a:ext cx="10515600" cy="4524315"/>
          </a:xfrm>
          <a:prstGeom prst="rect">
            <a:avLst/>
          </a:prstGeom>
          <a:solidFill>
            <a:schemeClr val="accent1">
              <a:lumMod val="40000"/>
              <a:lumOff val="60000"/>
            </a:schemeClr>
          </a:solidFill>
        </p:spPr>
        <p:txBody>
          <a:bodyPr wrap="square" rtlCol="0">
            <a:spAutoFit/>
          </a:bodyPr>
          <a:lstStyle/>
          <a:p>
            <a:r>
              <a:rPr lang="bn-BD" sz="3200" dirty="0" smtClean="0">
                <a:latin typeface="NikoshBAN" panose="02000000000000000000" pitchFamily="2" charset="0"/>
                <a:cs typeface="NikoshBAN" panose="02000000000000000000" pitchFamily="2" charset="0"/>
              </a:rPr>
              <a:t>এ পর্যন্ত আবিষ্কৃত সকল পরমানুর পারমানবিক সংখ্যা ও ইলেকট্রন সংখ্যা ভিন্ন ভিন্ন । প্রত্যেকটি মৌলের ইলেকট্রন বিন্যাসও পৃথক । ফলে গ্যাসীয় অবস্থায় মৌলের উপর তড়িৎ চুম্বকীয় রেডিয়েশন আপতিত করলে পরমানুসমূহের ইলেকট্রনীয় কাঠামোর ভিন্নতার জন্য বিভিন্ন ইলেকট্রনসমুহ বিভিন্ন তরঙ্গদৈর্ঘ্যের রেডিয়েশন শোষণ করে নিম্ন শক্তিস্তর হতে উচ্চ শক্তিস্তরে গমন করে । পুনরায় ঐ শক্তি বিকিরন করে নিম্ন শক্তিস্তরে ফিরে আসে । এ বিকিরিত রশ্মিকে স্পেকটোমিটারে বিশ্লেষণ করলে বিভিন্ন রেখা বর্ণালি পাওয়া যায় । </a:t>
            </a:r>
          </a:p>
          <a:p>
            <a:r>
              <a:rPr lang="bn-BD" sz="3200" dirty="0" smtClean="0">
                <a:latin typeface="NikoshBAN" panose="02000000000000000000" pitchFamily="2" charset="0"/>
                <a:cs typeface="NikoshBAN" panose="02000000000000000000" pitchFamily="2" charset="0"/>
              </a:rPr>
              <a:t>যেহেতু বিভিন্ন মৌলের ইলেকট্রন পৃথক পৃথক তরঙ্গদৈর্ঘ্যের রেডিয়েশন শোষণ করে তাই তাদের রেখা বর্ণালিও পৃথক পৃথক হয় । অর্থাৎ মৌলের রেখা বর্ণালি স্বতন্ত্র ।  </a:t>
            </a:r>
            <a:endParaRPr lang="en-MY"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53976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0594"/>
          </a:xfrm>
          <a:solidFill>
            <a:schemeClr val="accent1">
              <a:lumMod val="40000"/>
              <a:lumOff val="60000"/>
            </a:schemeClr>
          </a:solidFill>
        </p:spPr>
        <p:txBody>
          <a:bodyPr>
            <a:norm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চিত্রগুলি লক্ষকর- </a:t>
            </a:r>
            <a:endParaRPr lang="en-MY"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38200" y="1856096"/>
            <a:ext cx="10515600" cy="4735773"/>
          </a:xfrm>
          <a:prstGeom prst="rect">
            <a:avLst/>
          </a:prstGeom>
          <a:solidFill>
            <a:schemeClr val="accent1">
              <a:lumMod val="40000"/>
              <a:lumOff val="60000"/>
            </a:schemeClr>
          </a:solidFill>
        </p:spPr>
        <p:txBody>
          <a:bodyPr wrap="square" rtlCol="0">
            <a:spAutoFit/>
          </a:bodyPr>
          <a:lstStyle/>
          <a:p>
            <a:endParaRPr lang="en-MY"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934" y="2156346"/>
            <a:ext cx="3179929" cy="40533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598" y="2156348"/>
            <a:ext cx="3363035" cy="40533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368" y="2156346"/>
            <a:ext cx="3238500" cy="4053386"/>
          </a:xfrm>
          <a:prstGeom prst="rect">
            <a:avLst/>
          </a:prstGeom>
        </p:spPr>
      </p:pic>
    </p:spTree>
    <p:extLst>
      <p:ext uri="{BB962C8B-B14F-4D97-AF65-F5344CB8AC3E}">
        <p14:creationId xmlns:p14="http://schemas.microsoft.com/office/powerpoint/2010/main" val="13971791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036" y="791570"/>
            <a:ext cx="10631606" cy="3889612"/>
          </a:xfrm>
          <a:prstGeom prst="rect">
            <a:avLst/>
          </a:prstGeom>
          <a:noFill/>
        </p:spPr>
        <p:txBody>
          <a:bodyPr wrap="square" rtlCol="0">
            <a:spAutoFit/>
          </a:bodyPr>
          <a:lstStyle/>
          <a:p>
            <a:endParaRPr lang="en-MY"/>
          </a:p>
        </p:txBody>
      </p:sp>
      <p:sp>
        <p:nvSpPr>
          <p:cNvPr id="3" name="TextBox 2"/>
          <p:cNvSpPr txBox="1"/>
          <p:nvPr/>
        </p:nvSpPr>
        <p:spPr>
          <a:xfrm>
            <a:off x="805218" y="491319"/>
            <a:ext cx="10904561" cy="6001643"/>
          </a:xfrm>
          <a:prstGeom prst="rect">
            <a:avLst/>
          </a:prstGeom>
          <a:solidFill>
            <a:schemeClr val="accent1">
              <a:lumMod val="40000"/>
              <a:lumOff val="60000"/>
            </a:schemeClr>
          </a:solidFill>
        </p:spPr>
        <p:txBody>
          <a:bodyPr wrap="square" rtlCol="0">
            <a:spAutoFit/>
          </a:bodyPr>
          <a:lstStyle/>
          <a:p>
            <a:r>
              <a:rPr lang="en-US" sz="3200" dirty="0" err="1" smtClean="0">
                <a:solidFill>
                  <a:srgbClr val="FF0000"/>
                </a:solidFill>
                <a:latin typeface="NikoshBAN" panose="02000000000000000000" pitchFamily="2" charset="0"/>
                <a:cs typeface="NikoshBAN" panose="02000000000000000000" pitchFamily="2" charset="0"/>
              </a:rPr>
              <a:t>বোর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পরমাণু</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মডেল</a:t>
            </a:r>
            <a:r>
              <a:rPr lang="en-US" sz="3200" dirty="0" smtClean="0">
                <a:solidFill>
                  <a:srgbClr val="FF0000"/>
                </a:solidFill>
                <a:latin typeface="NikoshBAN" panose="02000000000000000000" pitchFamily="2" charset="0"/>
                <a:cs typeface="NikoshBAN" panose="02000000000000000000" pitchFamily="2" charset="0"/>
              </a:rPr>
              <a:t> ও </a:t>
            </a:r>
            <a:r>
              <a:rPr lang="en-US" sz="3200" dirty="0" err="1" smtClean="0">
                <a:solidFill>
                  <a:srgbClr val="FF0000"/>
                </a:solidFill>
                <a:latin typeface="NikoshBAN" panose="02000000000000000000" pitchFamily="2" charset="0"/>
                <a:cs typeface="NikoshBAN" panose="02000000000000000000" pitchFamily="2" charset="0"/>
              </a:rPr>
              <a:t>হাইড্রোজেন</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পরমাণুর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বর্ণালিঃ</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নিলস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মডেলে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উল্লেখ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ইলেকট্রন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ইলেকট্রন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ঘটে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ঘটে</a:t>
            </a:r>
            <a:r>
              <a:rPr lang="en-US" sz="3200" dirty="0" smtClean="0">
                <a:latin typeface="NikoshBAN" panose="02000000000000000000" pitchFamily="2" charset="0"/>
                <a:cs typeface="NikoshBAN" panose="02000000000000000000" pitchFamily="2" charset="0"/>
              </a:rPr>
              <a:t> । </a:t>
            </a:r>
            <a:r>
              <a:rPr lang="en-US" sz="3200" dirty="0" smtClean="0">
                <a:latin typeface="Times New Roman" panose="02020603050405020304" pitchFamily="18" charset="0"/>
                <a:cs typeface="Times New Roman" panose="02020603050405020304" pitchFamily="18" charset="0"/>
              </a:rPr>
              <a:t>H</a:t>
            </a:r>
            <a:r>
              <a:rPr lang="en-US" sz="3200" baseline="-25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NikoshBAN" panose="02000000000000000000" pitchFamily="2" charset="0"/>
                <a:cs typeface="NikoshBAN" panose="02000000000000000000" pitchFamily="2" charset="0"/>
              </a:rPr>
              <a:t>গ্যাসকে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চাপে</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বিদ্যু</a:t>
            </a:r>
            <a:r>
              <a:rPr lang="en-US" sz="3200" dirty="0" smtClean="0">
                <a:latin typeface="NikoshBAN" panose="02000000000000000000" pitchFamily="2" charset="0"/>
                <a:cs typeface="NikoshBAN" panose="02000000000000000000" pitchFamily="2" charset="0"/>
              </a:rPr>
              <a:t>ৎ </a:t>
            </a:r>
            <a:r>
              <a:rPr lang="en-US" sz="3200" dirty="0" err="1" smtClean="0">
                <a:latin typeface="NikoshBAN" panose="02000000000000000000" pitchFamily="2" charset="0"/>
                <a:cs typeface="NikoshBAN" panose="02000000000000000000" pitchFamily="2" charset="0"/>
              </a:rPr>
              <a:t>বীক্ষণ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পার্থক্যে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বিদ্যু</a:t>
            </a:r>
            <a:r>
              <a:rPr lang="en-US" sz="3200" dirty="0" smtClean="0">
                <a:latin typeface="NikoshBAN" panose="02000000000000000000" pitchFamily="2" charset="0"/>
                <a:cs typeface="NikoshBAN" panose="02000000000000000000" pitchFamily="2" charset="0"/>
              </a:rPr>
              <a:t>ৎ </a:t>
            </a:r>
            <a:r>
              <a:rPr lang="en-US" sz="3200" dirty="0" err="1" smtClean="0">
                <a:latin typeface="NikoshBAN" panose="02000000000000000000" pitchFamily="2" charset="0"/>
                <a:cs typeface="NikoshBAN" panose="02000000000000000000" pitchFamily="2" charset="0"/>
              </a:rPr>
              <a:t>প্রবাহ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চালনা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H</a:t>
            </a:r>
            <a:r>
              <a:rPr lang="en-US" sz="3200" baseline="-25000" dirty="0" smtClean="0">
                <a:latin typeface="Times New Roman" panose="02020603050405020304" pitchFamily="18" charset="0"/>
                <a:cs typeface="Times New Roman" panose="02020603050405020304" pitchFamily="18" charset="0"/>
              </a:rPr>
              <a:t>2</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অনুগুলো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ভেঙ্গে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bn-BD" sz="3200" dirty="0" smtClean="0">
                <a:latin typeface="Times New Roman" panose="02020603050405020304" pitchFamily="18" charset="0"/>
                <a:cs typeface="NikoshBAN" panose="02000000000000000000" pitchFamily="2" charset="0"/>
              </a:rPr>
              <a:t>H </a:t>
            </a:r>
            <a:r>
              <a:rPr lang="en-US" sz="3200" dirty="0" err="1" smtClean="0">
                <a:latin typeface="NikoshBAN" panose="02000000000000000000" pitchFamily="2" charset="0"/>
                <a:cs typeface="NikoshBAN" panose="02000000000000000000" pitchFamily="2" charset="0"/>
              </a:rPr>
              <a:t>পরমানুতে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bn-BD" sz="3200" dirty="0" smtClean="0">
                <a:latin typeface="Times New Roman" panose="02020603050405020304" pitchFamily="18" charset="0"/>
                <a:cs typeface="NikoshBAN" panose="02000000000000000000" pitchFamily="2" charset="0"/>
              </a:rPr>
              <a:t>H</a:t>
            </a:r>
            <a:r>
              <a:rPr lang="en-US" sz="3200" dirty="0" smtClean="0">
                <a:latin typeface="Times New Roman" panose="02020603050405020304" pitchFamily="18"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বিদ্যু</a:t>
            </a:r>
            <a:r>
              <a:rPr lang="en-US" sz="3200" dirty="0" smtClean="0">
                <a:latin typeface="NikoshBAN" panose="02000000000000000000" pitchFamily="2" charset="0"/>
                <a:cs typeface="NikoshBAN" panose="02000000000000000000" pitchFamily="2" charset="0"/>
              </a:rPr>
              <a:t>ৎ </a:t>
            </a:r>
            <a:r>
              <a:rPr lang="en-US" sz="3200" dirty="0" err="1" smtClean="0">
                <a:latin typeface="NikoshBAN" panose="02000000000000000000" pitchFamily="2" charset="0"/>
                <a:cs typeface="NikoshBAN" panose="02000000000000000000" pitchFamily="2" charset="0"/>
              </a:rPr>
              <a:t>স্ফুলিঙ্গ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উত্তেজিত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এরপর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প্রথম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ক্রমান্বয়ে</a:t>
            </a:r>
            <a:r>
              <a:rPr lang="en-US" sz="3200" dirty="0" smtClean="0">
                <a:latin typeface="NikoshBAN" panose="02000000000000000000" pitchFamily="2" charset="0"/>
                <a:cs typeface="NikoshBAN" panose="02000000000000000000" pitchFamily="2" charset="0"/>
              </a:rPr>
              <a:t> ২য়, ৩য়, ৪র্থ </a:t>
            </a:r>
            <a:r>
              <a:rPr lang="en-US" sz="3200" dirty="0" err="1" smtClean="0">
                <a:latin typeface="NikoshBAN" panose="02000000000000000000" pitchFamily="2" charset="0"/>
                <a:cs typeface="NikoshBAN" panose="02000000000000000000" pitchFamily="2" charset="0"/>
              </a:rPr>
              <a:t>ইত্যাদি</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উচ্চ</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ইলেকট্রনের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অবস্থানকে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অস্থায়ী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অবস্থা</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অল্প</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আসে</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উচ্চস্তরে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প্রবেশের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করেছিল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নিচে</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আসার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বিকিরণরত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যন্ত্রের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মধ্যে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চালনা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তাই</a:t>
            </a:r>
            <a:r>
              <a:rPr lang="en-US" sz="3200" dirty="0" smtClean="0">
                <a:latin typeface="NikoshBAN" panose="02000000000000000000" pitchFamily="2" charset="0"/>
                <a:cs typeface="NikoshBAN" panose="02000000000000000000" pitchFamily="2" charset="0"/>
              </a:rPr>
              <a:t> </a:t>
            </a:r>
            <a:r>
              <a:rPr lang="bn-BD" sz="3200" dirty="0" smtClean="0">
                <a:latin typeface="Times New Roman" panose="02020603050405020304" pitchFamily="18" charset="0"/>
                <a:cs typeface="NikoshBAN" panose="02000000000000000000" pitchFamily="2" charset="0"/>
              </a:rPr>
              <a:t>H</a:t>
            </a:r>
            <a:r>
              <a:rPr lang="en-US" sz="3200" dirty="0" smtClean="0">
                <a:latin typeface="Times New Roman" panose="02020603050405020304" pitchFamily="18"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তরঙ্গদৈর্ঘ্যের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ভিন্নতার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বিভিন্ন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বর্ণালিসমূহ</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  </a:t>
            </a:r>
            <a:r>
              <a:rPr lang="en-US" sz="3200" baseline="-25000" dirty="0" smtClean="0">
                <a:latin typeface="Times New Roman" panose="02020603050405020304" pitchFamily="18" charset="0"/>
                <a:cs typeface="Times New Roman" panose="02020603050405020304" pitchFamily="18" charset="0"/>
              </a:rPr>
              <a:t> </a:t>
            </a:r>
            <a:r>
              <a:rPr lang="en-US" sz="3200" dirty="0" smtClean="0">
                <a:latin typeface="NikoshBAN" panose="02000000000000000000" pitchFamily="2" charset="0"/>
                <a:cs typeface="NikoshBAN" panose="02000000000000000000" pitchFamily="2" charset="0"/>
              </a:rPr>
              <a:t>  </a:t>
            </a:r>
            <a:endParaRPr lang="en-MY"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4996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1319" y="545910"/>
            <a:ext cx="11300347" cy="6001643"/>
          </a:xfrm>
          <a:prstGeom prst="rect">
            <a:avLst/>
          </a:prstGeom>
          <a:solidFill>
            <a:schemeClr val="accent1">
              <a:lumMod val="40000"/>
              <a:lumOff val="60000"/>
            </a:schemeClr>
          </a:solidFill>
        </p:spPr>
        <p:txBody>
          <a:bodyPr wrap="square" rtlCol="0">
            <a:spAutoFit/>
          </a:bodyPr>
          <a:lstStyle/>
          <a:p>
            <a:r>
              <a:rPr lang="bn-BD" sz="3200" dirty="0" smtClean="0">
                <a:latin typeface="NikoshBAN" panose="02000000000000000000" pitchFamily="2" charset="0"/>
                <a:cs typeface="NikoshBAN" panose="02000000000000000000" pitchFamily="2" charset="0"/>
              </a:rPr>
              <a:t>হাইড্রোজেনের ক্ষেত্রে প্রাপ্ত বর্ণালিতে তরঙ্গদৈর্ঘ্যের পরিসর অনুযায়ী পাঁচটি ভাগে ভাগ করা যায় -</a:t>
            </a:r>
          </a:p>
          <a:p>
            <a:r>
              <a:rPr lang="bn-BD" sz="3200" dirty="0" smtClean="0">
                <a:solidFill>
                  <a:srgbClr val="FF0000"/>
                </a:solidFill>
                <a:latin typeface="NikoshBAN" panose="02000000000000000000" pitchFamily="2" charset="0"/>
                <a:cs typeface="NikoshBAN" panose="02000000000000000000" pitchFamily="2" charset="0"/>
              </a:rPr>
              <a:t>১। লাইমেন সিরিজঃ </a:t>
            </a:r>
            <a:r>
              <a:rPr lang="bn-BD" sz="3200" dirty="0" smtClean="0">
                <a:latin typeface="Times New Roman" panose="02020603050405020304" pitchFamily="18" charset="0"/>
                <a:cs typeface="NikoshBAN" panose="02000000000000000000" pitchFamily="2" charset="0"/>
              </a:rPr>
              <a:t>H পরমানুর উচ্চতর শক্তিস্তর</a:t>
            </a:r>
            <a:r>
              <a:rPr lang="en-US" sz="3200" dirty="0" smtClean="0">
                <a:latin typeface="Times New Roman" panose="02020603050405020304" pitchFamily="18" charset="0"/>
                <a:cs typeface="NikoshBAN" panose="02000000000000000000" pitchFamily="2" charset="0"/>
              </a:rPr>
              <a:t> (২, ৩, ৪, ৫, ৬ ) </a:t>
            </a:r>
            <a:r>
              <a:rPr lang="bn-BD" sz="3200" dirty="0" smtClean="0">
                <a:latin typeface="Times New Roman" panose="02020603050405020304" pitchFamily="18" charset="0"/>
                <a:cs typeface="NikoshBAN" panose="02000000000000000000" pitchFamily="2" charset="0"/>
              </a:rPr>
              <a:t> হতে প্রথম শক্তিস্তরে ইলেকট্রন দিয়ে আসলে যে বর্ণালি পাওয়া যায় তাই লাইমেন সিরিজ । এই সিরিজে প্রদত্ত বর্ণালির তরঙ্গ দৈর্ঘ্য uv </a:t>
            </a:r>
            <a:r>
              <a:rPr lang="en-US" sz="3200" dirty="0" err="1" smtClean="0">
                <a:latin typeface="NikoshBAN" panose="02000000000000000000" pitchFamily="2" charset="0"/>
                <a:cs typeface="NikoshBAN" panose="02000000000000000000" pitchFamily="2" charset="0"/>
              </a:rPr>
              <a:t>রশ্মির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দলভক্ত</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এর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তরঙ্গ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দৈর্ঘ্যের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a:t>
            </a:r>
            <a:r>
              <a:rPr lang="en-US" sz="3200" dirty="0" smtClean="0">
                <a:latin typeface="NikoshBAN" panose="02000000000000000000" pitchFamily="2" charset="0"/>
                <a:cs typeface="NikoshBAN" panose="02000000000000000000" pitchFamily="2" charset="0"/>
              </a:rPr>
              <a:t> &lt; </a:t>
            </a:r>
            <a:r>
              <a:rPr lang="en-US" sz="3200" dirty="0" smtClean="0">
                <a:latin typeface="Times New Roman" panose="02020603050405020304" pitchFamily="18" charset="0"/>
                <a:cs typeface="Times New Roman" panose="02020603050405020304" pitchFamily="18" charset="0"/>
              </a:rPr>
              <a:t>400 . Theodore Lyman </a:t>
            </a:r>
            <a:r>
              <a:rPr lang="en-US" sz="3200" dirty="0" smtClean="0">
                <a:latin typeface="NikoshBAN" panose="02000000000000000000" pitchFamily="2" charset="0"/>
                <a:cs typeface="NikoshBAN" panose="02000000000000000000" pitchFamily="2" charset="0"/>
              </a:rPr>
              <a:t>এ </a:t>
            </a:r>
            <a:r>
              <a:rPr lang="en-US" sz="3200" dirty="0" err="1" smtClean="0">
                <a:latin typeface="NikoshBAN" panose="02000000000000000000" pitchFamily="2" charset="0"/>
                <a:cs typeface="NikoshBAN" panose="02000000000000000000" pitchFamily="2" charset="0"/>
              </a:rPr>
              <a:t>সিরিজ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আবিস্কার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 </a:t>
            </a:r>
          </a:p>
          <a:p>
            <a:r>
              <a:rPr lang="en-US" sz="3200" dirty="0" smtClean="0">
                <a:solidFill>
                  <a:srgbClr val="FF0000"/>
                </a:solidFill>
                <a:latin typeface="NikoshBAN" panose="02000000000000000000" pitchFamily="2" charset="0"/>
                <a:cs typeface="NikoshBAN" panose="02000000000000000000" pitchFamily="2" charset="0"/>
              </a:rPr>
              <a:t>২। </a:t>
            </a:r>
            <a:r>
              <a:rPr lang="en-US" sz="3200" dirty="0" err="1" smtClean="0">
                <a:solidFill>
                  <a:srgbClr val="FF0000"/>
                </a:solidFill>
                <a:latin typeface="NikoshBAN" panose="02000000000000000000" pitchFamily="2" charset="0"/>
                <a:cs typeface="NikoshBAN" panose="02000000000000000000" pitchFamily="2" charset="0"/>
              </a:rPr>
              <a:t>বামার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সিরিজঃ</a:t>
            </a:r>
            <a:r>
              <a:rPr lang="bn-BD" sz="3200" dirty="0">
                <a:solidFill>
                  <a:srgbClr val="FF0000"/>
                </a:solidFill>
                <a:latin typeface="Times New Roman" panose="02020603050405020304" pitchFamily="18" charset="0"/>
                <a:cs typeface="NikoshBAN" panose="02000000000000000000" pitchFamily="2" charset="0"/>
              </a:rPr>
              <a:t> </a:t>
            </a:r>
            <a:r>
              <a:rPr lang="bn-BD" sz="3200" dirty="0">
                <a:latin typeface="Times New Roman" panose="02020603050405020304" pitchFamily="18" charset="0"/>
                <a:cs typeface="NikoshBAN" panose="02000000000000000000" pitchFamily="2" charset="0"/>
              </a:rPr>
              <a:t>H পরমানুর উচ্চতর </a:t>
            </a:r>
            <a:r>
              <a:rPr lang="bn-BD" sz="3200" dirty="0" smtClean="0">
                <a:latin typeface="Times New Roman" panose="02020603050405020304" pitchFamily="18" charset="0"/>
                <a:cs typeface="NikoshBAN" panose="02000000000000000000" pitchFamily="2" charset="0"/>
              </a:rPr>
              <a:t>শক্তিস্তর</a:t>
            </a:r>
            <a:r>
              <a:rPr lang="en-US" sz="3200" dirty="0" smtClean="0">
                <a:latin typeface="Times New Roman" panose="02020603050405020304" pitchFamily="18" charset="0"/>
                <a:cs typeface="NikoshBAN" panose="02000000000000000000" pitchFamily="2" charset="0"/>
              </a:rPr>
              <a:t> (৩, ৪, ৫, ৬, ৭ )</a:t>
            </a:r>
            <a:r>
              <a:rPr lang="bn-BD" sz="3200" dirty="0" smtClean="0">
                <a:latin typeface="Times New Roman" panose="02020603050405020304" pitchFamily="18" charset="0"/>
                <a:cs typeface="NikoshBAN" panose="02000000000000000000" pitchFamily="2" charset="0"/>
              </a:rPr>
              <a:t> </a:t>
            </a:r>
            <a:r>
              <a:rPr lang="bn-BD" sz="3200" dirty="0">
                <a:latin typeface="Times New Roman" panose="02020603050405020304" pitchFamily="18" charset="0"/>
                <a:cs typeface="NikoshBAN" panose="02000000000000000000" pitchFamily="2" charset="0"/>
              </a:rPr>
              <a:t>হতে </a:t>
            </a:r>
            <a:r>
              <a:rPr lang="en-US" sz="3200" dirty="0" err="1" smtClean="0">
                <a:latin typeface="Times New Roman" panose="02020603050405020304" pitchFamily="18" charset="0"/>
                <a:cs typeface="NikoshBAN" panose="02000000000000000000" pitchFamily="2" charset="0"/>
              </a:rPr>
              <a:t>দ্বিতীয়</a:t>
            </a:r>
            <a:r>
              <a:rPr lang="bn-BD" sz="3200" dirty="0" smtClean="0">
                <a:latin typeface="Times New Roman" panose="02020603050405020304" pitchFamily="18" charset="0"/>
                <a:cs typeface="NikoshBAN" panose="02000000000000000000" pitchFamily="2" charset="0"/>
              </a:rPr>
              <a:t> </a:t>
            </a:r>
            <a:r>
              <a:rPr lang="bn-BD" sz="3200" dirty="0">
                <a:latin typeface="Times New Roman" panose="02020603050405020304" pitchFamily="18" charset="0"/>
                <a:cs typeface="NikoshBAN" panose="02000000000000000000" pitchFamily="2" charset="0"/>
              </a:rPr>
              <a:t>শক্তিস্তরে ইলেকট্রন দিয়ে আসলে যে বর্ণালি পাওয়া যায় তাই </a:t>
            </a:r>
            <a:r>
              <a:rPr lang="en-US" sz="3200" dirty="0" err="1" smtClean="0">
                <a:latin typeface="Times New Roman" panose="02020603050405020304" pitchFamily="18" charset="0"/>
                <a:cs typeface="NikoshBAN" panose="02000000000000000000" pitchFamily="2" charset="0"/>
              </a:rPr>
              <a:t>বামার</a:t>
            </a:r>
            <a:r>
              <a:rPr lang="bn-BD" sz="3200" dirty="0" smtClean="0">
                <a:latin typeface="Times New Roman" panose="02020603050405020304" pitchFamily="18" charset="0"/>
                <a:cs typeface="NikoshBAN" panose="02000000000000000000" pitchFamily="2" charset="0"/>
              </a:rPr>
              <a:t> </a:t>
            </a:r>
            <a:r>
              <a:rPr lang="bn-BD" sz="3200" dirty="0">
                <a:latin typeface="Times New Roman" panose="02020603050405020304" pitchFamily="18" charset="0"/>
                <a:cs typeface="NikoshBAN" panose="02000000000000000000" pitchFamily="2" charset="0"/>
              </a:rPr>
              <a:t>সিরিজ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দৃশ্যমান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অঞ্চলে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 ১৮৮৫ </a:t>
            </a:r>
            <a:r>
              <a:rPr lang="en-US" sz="3200" dirty="0" err="1" smtClean="0">
                <a:latin typeface="NikoshBAN" panose="02000000000000000000" pitchFamily="2" charset="0"/>
                <a:cs typeface="NikoshBAN" panose="02000000000000000000" pitchFamily="2" charset="0"/>
              </a:rPr>
              <a:t>সালে</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Johann </a:t>
            </a:r>
            <a:r>
              <a:rPr lang="en-US" sz="3200" dirty="0" err="1" smtClean="0">
                <a:latin typeface="Times New Roman" panose="02020603050405020304" pitchFamily="18" charset="0"/>
                <a:cs typeface="Times New Roman" panose="02020603050405020304" pitchFamily="18" charset="0"/>
              </a:rPr>
              <a:t>Balmer</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আবিষ্কার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a:t>
            </a:r>
          </a:p>
          <a:p>
            <a:r>
              <a:rPr lang="en-US" sz="3200" dirty="0" smtClean="0">
                <a:solidFill>
                  <a:srgbClr val="FF0000"/>
                </a:solidFill>
                <a:latin typeface="NikoshBAN" panose="02000000000000000000" pitchFamily="2" charset="0"/>
                <a:cs typeface="NikoshBAN" panose="02000000000000000000" pitchFamily="2" charset="0"/>
              </a:rPr>
              <a:t>৩। </a:t>
            </a:r>
            <a:r>
              <a:rPr lang="en-US" sz="3200" dirty="0" err="1" smtClean="0">
                <a:solidFill>
                  <a:srgbClr val="FF0000"/>
                </a:solidFill>
                <a:latin typeface="NikoshBAN" panose="02000000000000000000" pitchFamily="2" charset="0"/>
                <a:cs typeface="NikoshBAN" panose="02000000000000000000" pitchFamily="2" charset="0"/>
              </a:rPr>
              <a:t>প্যাশ্চেন</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সিরিজঃ</a:t>
            </a:r>
            <a:r>
              <a:rPr lang="bn-BD" sz="3200" dirty="0">
                <a:solidFill>
                  <a:srgbClr val="FF0000"/>
                </a:solidFill>
                <a:latin typeface="Times New Roman" panose="02020603050405020304" pitchFamily="18" charset="0"/>
                <a:cs typeface="NikoshBAN" panose="02000000000000000000" pitchFamily="2" charset="0"/>
              </a:rPr>
              <a:t> </a:t>
            </a:r>
            <a:r>
              <a:rPr lang="bn-BD" sz="3200" dirty="0">
                <a:latin typeface="Times New Roman" panose="02020603050405020304" pitchFamily="18" charset="0"/>
                <a:cs typeface="NikoshBAN" panose="02000000000000000000" pitchFamily="2" charset="0"/>
              </a:rPr>
              <a:t>H </a:t>
            </a:r>
            <a:r>
              <a:rPr lang="bn-BD" sz="3200" dirty="0" smtClean="0">
                <a:latin typeface="Times New Roman" panose="02020603050405020304" pitchFamily="18" charset="0"/>
                <a:cs typeface="NikoshBAN" panose="02000000000000000000" pitchFamily="2" charset="0"/>
              </a:rPr>
              <a:t>পরমানুর</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উত্তেজিত</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অবস্থায়</a:t>
            </a:r>
            <a:r>
              <a:rPr lang="en-US" sz="3200" dirty="0" smtClean="0">
                <a:latin typeface="Times New Roman" panose="02020603050405020304" pitchFamily="18" charset="0"/>
                <a:cs typeface="NikoshBAN" panose="02000000000000000000" pitchFamily="2" charset="0"/>
              </a:rPr>
              <a:t> ৮ম, ৭ম, ৬ষ্ঠ, ৫ম, ও ৪র্থ </a:t>
            </a:r>
            <a:r>
              <a:rPr lang="en-US" sz="3200" dirty="0" err="1" smtClean="0">
                <a:latin typeface="Times New Roman" panose="02020603050405020304" pitchFamily="18" charset="0"/>
                <a:cs typeface="NikoshBAN" panose="02000000000000000000" pitchFamily="2" charset="0"/>
              </a:rPr>
              <a:t>শক্তিস্তর</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হতে</a:t>
            </a:r>
            <a:r>
              <a:rPr lang="en-US" sz="3200" dirty="0" smtClean="0">
                <a:latin typeface="Times New Roman" panose="02020603050405020304" pitchFamily="18" charset="0"/>
                <a:cs typeface="NikoshBAN" panose="02000000000000000000" pitchFamily="2" charset="0"/>
              </a:rPr>
              <a:t> ৩য় </a:t>
            </a:r>
            <a:r>
              <a:rPr lang="en-US" sz="3200" dirty="0" err="1" smtClean="0">
                <a:latin typeface="Times New Roman" panose="02020603050405020304" pitchFamily="18" charset="0"/>
                <a:cs typeface="NikoshBAN" panose="02000000000000000000" pitchFamily="2" charset="0"/>
              </a:rPr>
              <a:t>শক্তিস্তরে</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প্রবেশ</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করলে</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প্যাশ্চেন</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সিরিজের</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বর্ণালি</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পাওয়া</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যায়</a:t>
            </a:r>
            <a:r>
              <a:rPr lang="en-US" sz="3200" dirty="0" smtClean="0">
                <a:latin typeface="Times New Roman" panose="02020603050405020304" pitchFamily="18" charset="0"/>
                <a:cs typeface="NikoshBAN" panose="02000000000000000000" pitchFamily="2" charset="0"/>
              </a:rPr>
              <a:t> । ১৯০৮ </a:t>
            </a:r>
            <a:r>
              <a:rPr lang="en-US" sz="3200" dirty="0" err="1" smtClean="0">
                <a:latin typeface="Times New Roman" panose="02020603050405020304" pitchFamily="18" charset="0"/>
                <a:cs typeface="NikoshBAN" panose="02000000000000000000" pitchFamily="2" charset="0"/>
              </a:rPr>
              <a:t>সালে</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জার্মান</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পদার্থবিদ</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প্যাশ্চেন</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এই</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সিরিজ</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আবিস্কার</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করেন</a:t>
            </a:r>
            <a:r>
              <a:rPr lang="en-US" sz="3200" dirty="0" smtClean="0">
                <a:latin typeface="Times New Roman" panose="02020603050405020304" pitchFamily="18" charset="0"/>
                <a:cs typeface="NikoshBAN" panose="02000000000000000000" pitchFamily="2" charset="0"/>
              </a:rPr>
              <a:t> । </a:t>
            </a:r>
            <a:r>
              <a:rPr lang="en-US" sz="3200" dirty="0" err="1" smtClean="0">
                <a:latin typeface="Times New Roman" panose="02020603050405020304" pitchFamily="18" charset="0"/>
                <a:cs typeface="NikoshBAN" panose="02000000000000000000" pitchFamily="2" charset="0"/>
              </a:rPr>
              <a:t>এই</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বর্ণালি</a:t>
            </a:r>
            <a:r>
              <a:rPr lang="en-US" sz="3200" dirty="0" smtClean="0">
                <a:latin typeface="Times New Roman" panose="02020603050405020304" pitchFamily="18" charset="0"/>
                <a:cs typeface="NikoshBAN" panose="02000000000000000000" pitchFamily="2" charset="0"/>
              </a:rPr>
              <a:t> </a:t>
            </a:r>
            <a:r>
              <a:rPr lang="en-US" sz="3200" dirty="0" err="1" smtClean="0">
                <a:latin typeface="Times New Roman" panose="02020603050405020304" pitchFamily="18" charset="0"/>
                <a:cs typeface="NikoshBAN" panose="02000000000000000000" pitchFamily="2" charset="0"/>
              </a:rPr>
              <a:t>অদৃশ্য</a:t>
            </a:r>
            <a:r>
              <a:rPr lang="en-US" sz="3200" dirty="0" smtClean="0">
                <a:latin typeface="Times New Roman" panose="02020603050405020304" pitchFamily="18" charset="0"/>
                <a:cs typeface="NikoshBAN" panose="02000000000000000000" pitchFamily="2" charset="0"/>
              </a:rPr>
              <a:t> । </a:t>
            </a:r>
            <a:r>
              <a:rPr lang="en-US" sz="3200" dirty="0" smtClean="0">
                <a:latin typeface="NikoshBAN" panose="02000000000000000000" pitchFamily="2" charset="0"/>
                <a:cs typeface="NikoshBAN" panose="02000000000000000000" pitchFamily="2" charset="0"/>
              </a:rPr>
              <a:t> </a:t>
            </a:r>
            <a:endParaRPr lang="en-MY"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354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558" y="573206"/>
            <a:ext cx="11163869" cy="5016758"/>
          </a:xfrm>
          <a:prstGeom prst="rect">
            <a:avLst/>
          </a:prstGeom>
          <a:solidFill>
            <a:schemeClr val="accent1">
              <a:lumMod val="40000"/>
              <a:lumOff val="60000"/>
            </a:schemeClr>
          </a:solidFill>
        </p:spPr>
        <p:txBody>
          <a:bodyPr wrap="square" rtlCol="0">
            <a:spAutoFit/>
          </a:bodyPr>
          <a:lstStyle/>
          <a:p>
            <a:r>
              <a:rPr lang="bn-BD" sz="3200" dirty="0" smtClean="0">
                <a:solidFill>
                  <a:srgbClr val="FF0000"/>
                </a:solidFill>
                <a:latin typeface="NikoshBAN" panose="02000000000000000000" pitchFamily="2" charset="0"/>
                <a:cs typeface="NikoshBAN" panose="02000000000000000000" pitchFamily="2" charset="0"/>
              </a:rPr>
              <a:t>৪। ব্রাকেট সিরিজঃ </a:t>
            </a:r>
            <a:r>
              <a:rPr lang="bn-BD" sz="3200" dirty="0" smtClean="0">
                <a:latin typeface="Times New Roman" panose="02020603050405020304" pitchFamily="18" charset="0"/>
                <a:cs typeface="NikoshBAN" panose="02000000000000000000" pitchFamily="2" charset="0"/>
              </a:rPr>
              <a:t>H </a:t>
            </a:r>
            <a:r>
              <a:rPr lang="en-US" sz="3200" dirty="0" err="1" smtClean="0">
                <a:latin typeface="NikoshBAN" panose="02000000000000000000" pitchFamily="2" charset="0"/>
                <a:cs typeface="NikoshBAN" panose="02000000000000000000" pitchFamily="2" charset="0"/>
              </a:rPr>
              <a:t>পরমানুর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ইলেকট্রনটি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উচ্চতর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 ৫,৬,৭, ৮ ) </a:t>
            </a:r>
            <a:r>
              <a:rPr lang="en-US" sz="3200" dirty="0" err="1" smtClean="0">
                <a:latin typeface="NikoshBAN" panose="02000000000000000000" pitchFamily="2" charset="0"/>
                <a:cs typeface="NikoshBAN" panose="02000000000000000000" pitchFamily="2" charset="0"/>
              </a:rPr>
              <a:t>হতে</a:t>
            </a:r>
            <a:r>
              <a:rPr lang="en-US" sz="3200" dirty="0" smtClean="0">
                <a:latin typeface="NikoshBAN" panose="02000000000000000000" pitchFamily="2" charset="0"/>
                <a:cs typeface="NikoshBAN" panose="02000000000000000000" pitchFamily="2" charset="0"/>
              </a:rPr>
              <a:t> ৪র্থ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প্রত্যাবর্তন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প্রাপ্ত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সিরিজ</a:t>
            </a:r>
            <a:r>
              <a:rPr lang="en-US" sz="3200" dirty="0" smtClean="0">
                <a:latin typeface="NikoshBAN" panose="02000000000000000000" pitchFamily="2" charset="0"/>
                <a:cs typeface="NikoshBAN" panose="02000000000000000000" pitchFamily="2" charset="0"/>
              </a:rPr>
              <a:t> । </a:t>
            </a:r>
            <a:r>
              <a:rPr lang="en-US" sz="3200" dirty="0" err="1" smtClean="0">
                <a:latin typeface="NikoshBAN" panose="02000000000000000000" pitchFamily="2" charset="0"/>
                <a:cs typeface="NikoshBAN" panose="02000000000000000000" pitchFamily="2" charset="0"/>
              </a:rPr>
              <a:t>ব্রাকেট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সিরিজ</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IR </a:t>
            </a:r>
            <a:r>
              <a:rPr lang="en-US" sz="3200" dirty="0" err="1" smtClean="0">
                <a:latin typeface="NikoshBAN" panose="02000000000000000000" pitchFamily="2" charset="0"/>
                <a:cs typeface="NikoshBAN" panose="02000000000000000000" pitchFamily="2" charset="0"/>
              </a:rPr>
              <a:t>অঞ্চলে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দেখা</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 ১৯৯২ </a:t>
            </a:r>
            <a:r>
              <a:rPr lang="en-US" sz="3200" dirty="0" err="1" smtClean="0">
                <a:latin typeface="NikoshBAN" panose="02000000000000000000" pitchFamily="2" charset="0"/>
                <a:cs typeface="NikoshBAN" panose="02000000000000000000" pitchFamily="2" charset="0"/>
              </a:rPr>
              <a:t>সালে</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Frederick Summer Bracket </a:t>
            </a:r>
            <a:r>
              <a:rPr lang="en-US" sz="3200" dirty="0" smtClean="0">
                <a:latin typeface="NikoshBAN" panose="02000000000000000000" pitchFamily="2" charset="0"/>
                <a:cs typeface="NikoshBAN" panose="02000000000000000000" pitchFamily="2" charset="0"/>
              </a:rPr>
              <a:t>এ </a:t>
            </a:r>
            <a:r>
              <a:rPr lang="en-US" sz="3200" dirty="0" err="1" smtClean="0">
                <a:latin typeface="NikoshBAN" panose="02000000000000000000" pitchFamily="2" charset="0"/>
                <a:cs typeface="NikoshBAN" panose="02000000000000000000" pitchFamily="2" charset="0"/>
              </a:rPr>
              <a:t>সিরিজ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আবিস্কার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 </a:t>
            </a:r>
          </a:p>
          <a:p>
            <a:r>
              <a:rPr lang="en-US" sz="3200" dirty="0" smtClean="0">
                <a:solidFill>
                  <a:srgbClr val="FF0000"/>
                </a:solidFill>
                <a:latin typeface="NikoshBAN" panose="02000000000000000000" pitchFamily="2" charset="0"/>
                <a:cs typeface="NikoshBAN" panose="02000000000000000000" pitchFamily="2" charset="0"/>
              </a:rPr>
              <a:t>৫। </a:t>
            </a:r>
            <a:r>
              <a:rPr lang="en-US" sz="3200" dirty="0" err="1" smtClean="0">
                <a:solidFill>
                  <a:srgbClr val="FF0000"/>
                </a:solidFill>
                <a:latin typeface="NikoshBAN" panose="02000000000000000000" pitchFamily="2" charset="0"/>
                <a:cs typeface="NikoshBAN" panose="02000000000000000000" pitchFamily="2" charset="0"/>
              </a:rPr>
              <a:t>ফান্ড</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সিরিজঃ</a:t>
            </a:r>
            <a:r>
              <a:rPr lang="bn-BD" sz="3200" dirty="0">
                <a:solidFill>
                  <a:srgbClr val="FF0000"/>
                </a:solidFill>
                <a:latin typeface="Times New Roman" panose="02020603050405020304" pitchFamily="18" charset="0"/>
                <a:cs typeface="NikoshBAN" panose="02000000000000000000" pitchFamily="2" charset="0"/>
              </a:rPr>
              <a:t> </a:t>
            </a:r>
            <a:r>
              <a:rPr lang="bn-BD" sz="3200" dirty="0">
                <a:latin typeface="Times New Roman" panose="02020603050405020304" pitchFamily="18" charset="0"/>
                <a:cs typeface="NikoshBAN" panose="02000000000000000000" pitchFamily="2" charset="0"/>
              </a:rPr>
              <a:t>H </a:t>
            </a:r>
            <a:r>
              <a:rPr lang="en-US" sz="3200" dirty="0" err="1">
                <a:latin typeface="NikoshBAN" panose="02000000000000000000" pitchFamily="2" charset="0"/>
                <a:cs typeface="NikoshBAN" panose="02000000000000000000" pitchFamily="2" charset="0"/>
              </a:rPr>
              <a:t>পরমানুর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ইলেকট্রনটি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উচ্চতর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শক্তিস্তর</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(৬,৭, ৮,)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৫ম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প্রত্যাবর্তন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প্রাপ্ত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বর্ণালিই</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ফান্ড</a:t>
            </a:r>
            <a:r>
              <a:rPr lang="en-US" sz="3200" dirty="0" smtClean="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সিরিজ</a:t>
            </a:r>
            <a:r>
              <a:rPr lang="en-US" sz="3200" dirty="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সিরিজের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অঞ্চল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হবে</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অবলোহিত</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 FIR) </a:t>
            </a:r>
            <a:r>
              <a:rPr lang="en-US" sz="3200" dirty="0" smtClean="0">
                <a:latin typeface="NikoshBAN" panose="02000000000000000000" pitchFamily="2" charset="0"/>
                <a:cs typeface="NikoshBAN" panose="02000000000000000000" pitchFamily="2" charset="0"/>
              </a:rPr>
              <a:t>। ১৯২৪ </a:t>
            </a:r>
            <a:r>
              <a:rPr lang="en-US" sz="3200" dirty="0" err="1" smtClean="0">
                <a:latin typeface="NikoshBAN" panose="02000000000000000000" pitchFamily="2" charset="0"/>
                <a:cs typeface="NikoshBAN" panose="02000000000000000000" pitchFamily="2" charset="0"/>
              </a:rPr>
              <a:t>সালে</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August </a:t>
            </a:r>
            <a:r>
              <a:rPr lang="en-US" sz="3200" dirty="0" err="1" smtClean="0">
                <a:latin typeface="Times New Roman" panose="02020603050405020304" pitchFamily="18" charset="0"/>
                <a:cs typeface="Times New Roman" panose="02020603050405020304" pitchFamily="18" charset="0"/>
              </a:rPr>
              <a:t>pfund</a:t>
            </a:r>
            <a:r>
              <a:rPr lang="en-US" sz="3200" dirty="0" smtClean="0">
                <a:latin typeface="Times New Roman" panose="02020603050405020304" pitchFamily="18" charset="0"/>
                <a:cs typeface="Times New Roman" panose="02020603050405020304" pitchFamily="18" charset="0"/>
              </a:rPr>
              <a:t> </a:t>
            </a:r>
            <a:r>
              <a:rPr lang="en-US" sz="3200" dirty="0" smtClean="0">
                <a:latin typeface="NikoshBAN" panose="02000000000000000000" pitchFamily="2" charset="0"/>
                <a:cs typeface="NikoshBAN" panose="02000000000000000000" pitchFamily="2" charset="0"/>
              </a:rPr>
              <a:t>এ </a:t>
            </a:r>
            <a:r>
              <a:rPr lang="en-US" sz="3200" dirty="0" err="1" smtClean="0">
                <a:latin typeface="NikoshBAN" panose="02000000000000000000" pitchFamily="2" charset="0"/>
                <a:cs typeface="NikoshBAN" panose="02000000000000000000" pitchFamily="2" charset="0"/>
              </a:rPr>
              <a:t>সিরিজ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আবিস্কার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 </a:t>
            </a:r>
          </a:p>
          <a:p>
            <a:r>
              <a:rPr lang="en-US" sz="3200" dirty="0" smtClean="0">
                <a:solidFill>
                  <a:srgbClr val="FF0000"/>
                </a:solidFill>
                <a:latin typeface="NikoshBAN" panose="02000000000000000000" pitchFamily="2" charset="0"/>
                <a:cs typeface="NikoshBAN" panose="02000000000000000000" pitchFamily="2" charset="0"/>
              </a:rPr>
              <a:t>৬। </a:t>
            </a:r>
            <a:r>
              <a:rPr lang="en-US" sz="3200" dirty="0" err="1" smtClean="0">
                <a:solidFill>
                  <a:srgbClr val="FF0000"/>
                </a:solidFill>
                <a:latin typeface="NikoshBAN" panose="02000000000000000000" pitchFamily="2" charset="0"/>
                <a:cs typeface="NikoshBAN" panose="02000000000000000000" pitchFamily="2" charset="0"/>
              </a:rPr>
              <a:t>হামফ্রেশ</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সিরিজঃ</a:t>
            </a:r>
            <a:r>
              <a:rPr lang="en-US" sz="3200" dirty="0" smtClean="0">
                <a:solidFill>
                  <a:srgbClr val="FF0000"/>
                </a:solidFill>
                <a:latin typeface="NikoshBAN" panose="02000000000000000000" pitchFamily="2" charset="0"/>
                <a:cs typeface="NikoshBAN" panose="02000000000000000000" pitchFamily="2" charset="0"/>
              </a:rPr>
              <a:t> </a:t>
            </a:r>
            <a:r>
              <a:rPr lang="bn-BD" sz="3200" dirty="0">
                <a:latin typeface="Times New Roman" panose="02020603050405020304" pitchFamily="18" charset="0"/>
                <a:cs typeface="NikoshBAN" panose="02000000000000000000" pitchFamily="2" charset="0"/>
              </a:rPr>
              <a:t>H </a:t>
            </a:r>
            <a:r>
              <a:rPr lang="en-US" sz="3200" dirty="0" err="1">
                <a:latin typeface="NikoshBAN" panose="02000000000000000000" pitchFamily="2" charset="0"/>
                <a:cs typeface="NikoshBAN" panose="02000000000000000000" pitchFamily="2" charset="0"/>
              </a:rPr>
              <a:t>পরমানুর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ইলেকট্রনটি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উচ্চতর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শক্তিস্তর</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হতে</a:t>
            </a:r>
            <a:r>
              <a:rPr lang="en-US" sz="3200" dirty="0" smtClean="0">
                <a:latin typeface="NikoshBAN" panose="02000000000000000000" pitchFamily="2" charset="0"/>
                <a:cs typeface="NikoshBAN" panose="02000000000000000000" pitchFamily="2" charset="0"/>
              </a:rPr>
              <a:t> ৬ষ্ঠ </a:t>
            </a:r>
            <a:r>
              <a:rPr lang="en-US" sz="3200" dirty="0" err="1" smtClean="0">
                <a:latin typeface="NikoshBAN" panose="02000000000000000000" pitchFamily="2" charset="0"/>
                <a:cs typeface="NikoshBAN" panose="02000000000000000000" pitchFamily="2" charset="0"/>
              </a:rPr>
              <a:t>শক্তিস্তরে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তখন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IR </a:t>
            </a:r>
            <a:r>
              <a:rPr lang="en-US" sz="3200" dirty="0" err="1" smtClean="0">
                <a:latin typeface="NikoshBAN" panose="02000000000000000000" pitchFamily="2" charset="0"/>
                <a:cs typeface="NikoshBAN" panose="02000000000000000000" pitchFamily="2" charset="0"/>
              </a:rPr>
              <a:t>বর্ণালি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যায়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হামফ্রেশ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সিরিজ</a:t>
            </a:r>
            <a:r>
              <a:rPr lang="en-US" sz="3200" dirty="0" smtClean="0">
                <a:latin typeface="NikoshBAN" panose="02000000000000000000" pitchFamily="2" charset="0"/>
                <a:cs typeface="NikoshBAN" panose="02000000000000000000" pitchFamily="2" charset="0"/>
              </a:rPr>
              <a:t> । ১৯৫৩ </a:t>
            </a:r>
            <a:r>
              <a:rPr lang="en-US" sz="3200" dirty="0" err="1" smtClean="0">
                <a:latin typeface="NikoshBAN" panose="02000000000000000000" pitchFamily="2" charset="0"/>
                <a:cs typeface="NikoshBAN" panose="02000000000000000000" pitchFamily="2" charset="0"/>
              </a:rPr>
              <a:t>সালে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আমেরিকান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পদার্থবিদ</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Curtis </a:t>
            </a:r>
            <a:r>
              <a:rPr lang="en-US" sz="3200" dirty="0" err="1" smtClean="0">
                <a:latin typeface="Times New Roman" panose="02020603050405020304" pitchFamily="18" charset="0"/>
                <a:cs typeface="Times New Roman" panose="02020603050405020304" pitchFamily="18" charset="0"/>
              </a:rPr>
              <a:t>J.Humphray</a:t>
            </a:r>
            <a:r>
              <a:rPr lang="en-US" sz="3200" dirty="0" smtClean="0">
                <a:latin typeface="Times New Roman" panose="02020603050405020304" pitchFamily="18" charset="0"/>
                <a:cs typeface="Times New Roman" panose="02020603050405020304" pitchFamily="18" charset="0"/>
              </a:rPr>
              <a:t> </a:t>
            </a:r>
            <a:r>
              <a:rPr lang="en-US" sz="3200" dirty="0" smtClean="0">
                <a:latin typeface="NikoshBAN" panose="02000000000000000000" pitchFamily="2" charset="0"/>
                <a:cs typeface="NikoshBAN" panose="02000000000000000000" pitchFamily="2" charset="0"/>
              </a:rPr>
              <a:t>এ </a:t>
            </a:r>
            <a:r>
              <a:rPr lang="en-US" sz="3200" dirty="0" err="1" smtClean="0">
                <a:latin typeface="NikoshBAN" panose="02000000000000000000" pitchFamily="2" charset="0"/>
                <a:cs typeface="NikoshBAN" panose="02000000000000000000" pitchFamily="2" charset="0"/>
              </a:rPr>
              <a:t>সিরিজ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আবিস্কার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করেন</a:t>
            </a:r>
            <a:r>
              <a:rPr lang="en-US" sz="3200" dirty="0" smtClean="0">
                <a:latin typeface="NikoshBAN" panose="02000000000000000000" pitchFamily="2" charset="0"/>
                <a:cs typeface="NikoshBAN" panose="02000000000000000000" pitchFamily="2" charset="0"/>
              </a:rPr>
              <a:t> । </a:t>
            </a:r>
          </a:p>
          <a:p>
            <a:r>
              <a:rPr lang="en-US" sz="3200" dirty="0" smtClean="0">
                <a:latin typeface="NikoshBAN" panose="02000000000000000000" pitchFamily="2" charset="0"/>
                <a:cs typeface="NikoshBAN" panose="02000000000000000000" pitchFamily="2" charset="0"/>
              </a:rPr>
              <a:t>  </a:t>
            </a:r>
            <a:endParaRPr lang="en-MY"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181478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 কাজ- </a:t>
            </a:r>
            <a:endParaRPr lang="en-MY"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38200" y="2565779"/>
            <a:ext cx="10612272" cy="1323439"/>
          </a:xfrm>
          <a:prstGeom prst="rect">
            <a:avLst/>
          </a:prstGeom>
          <a:solidFill>
            <a:schemeClr val="accent1">
              <a:lumMod val="40000"/>
              <a:lumOff val="60000"/>
            </a:schemeClr>
          </a:solidFill>
        </p:spPr>
        <p:txBody>
          <a:bodyPr wrap="square" rtlCol="0">
            <a:spAutoFit/>
          </a:bodyPr>
          <a:lstStyle/>
          <a:p>
            <a:r>
              <a:rPr lang="bn-BD" sz="4000" dirty="0" smtClean="0">
                <a:latin typeface="NikoshBAN" panose="02000000000000000000" pitchFamily="2" charset="0"/>
                <a:cs typeface="NikoshBAN" panose="02000000000000000000" pitchFamily="2" charset="0"/>
              </a:rPr>
              <a:t>হাইড্রোজেন পরমানুতে একটি মাত্র ইলেকট্রন থাকা সত্ত্বেও এর বর্ণালিতে অনেকগুলো রেখা পাওয়া যায় কেন ? </a:t>
            </a:r>
            <a:endParaRPr lang="en-MY"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43285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708"/>
          </a:xfrm>
          <a:solidFill>
            <a:schemeClr val="accent1">
              <a:lumMod val="40000"/>
              <a:lumOff val="60000"/>
            </a:schemeClr>
          </a:solidFill>
        </p:spPr>
        <p:txBody>
          <a:bodyPr>
            <a:norm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সমাধান</a:t>
            </a:r>
            <a:r>
              <a:rPr lang="bn-BD" sz="6000" dirty="0" smtClean="0">
                <a:latin typeface="NikoshBAN" panose="02000000000000000000" pitchFamily="2" charset="0"/>
                <a:cs typeface="NikoshBAN" panose="02000000000000000000" pitchFamily="2" charset="0"/>
              </a:rPr>
              <a:t> </a:t>
            </a:r>
            <a:endParaRPr lang="en-MY" sz="6000" dirty="0">
              <a:latin typeface="NikoshBAN" panose="02000000000000000000" pitchFamily="2" charset="0"/>
              <a:cs typeface="NikoshBAN" panose="02000000000000000000" pitchFamily="2" charset="0"/>
            </a:endParaRPr>
          </a:p>
        </p:txBody>
      </p:sp>
      <p:sp>
        <p:nvSpPr>
          <p:cNvPr id="3" name="TextBox 2"/>
          <p:cNvSpPr txBox="1"/>
          <p:nvPr/>
        </p:nvSpPr>
        <p:spPr>
          <a:xfrm>
            <a:off x="838200" y="1528549"/>
            <a:ext cx="10515600" cy="4832092"/>
          </a:xfrm>
          <a:prstGeom prst="rect">
            <a:avLst/>
          </a:prstGeom>
          <a:solidFill>
            <a:schemeClr val="accent1">
              <a:lumMod val="40000"/>
              <a:lumOff val="60000"/>
            </a:schemeClr>
          </a:solidFill>
        </p:spPr>
        <p:txBody>
          <a:bodyPr wrap="square" rtlCol="0">
            <a:spAutoFit/>
          </a:bodyPr>
          <a:lstStyle/>
          <a:p>
            <a:r>
              <a:rPr lang="bn-BD" sz="2800" dirty="0" smtClean="0">
                <a:latin typeface="NikoshBAN" panose="02000000000000000000" pitchFamily="2" charset="0"/>
                <a:cs typeface="NikoshBAN" panose="02000000000000000000" pitchFamily="2" charset="0"/>
              </a:rPr>
              <a:t>হাইড্রোজেন পরমানুর প্রোটন সংখ্যা এক । সুতরাং হাইড্রোজেন পরমানুর একটি মাত্র ইলেকট্রন আছে । স্বাভাবিক অবস্থায় এ ইলেকট্রনটি সর্বনিম্ন শক্তিস্তরে অবস্থান করে । পরমানুর এ অবস্থা স্থিতিশীল অবস্থা এবং এ অবস্থাকে স্বাভাবিক অবস্থা বলে । যদিও হাইড্রোজেন পরমানুতে একটি মাত্র ইলেকট্রন থাকে কিন্তু বর্ণালি বিশ্লেষনের জন্য যে পরিমান হাইড্রোজেন গ্যাস নেওয়া হয় তাতে অসংখ্য পরমানু বর্তমান থাকে । নিম্ন চাপে হাইড্রোজেন গ্যাসের ভেতর উচ্চ শক্তির বিদ্যুৎ প্রবাহ চালনা করা হলে হাইড্রোজেনের অসংখ্য পরমানু ইলেকট্রন গুলো শক্তিশোষন করে বিভিন্ন উচ্চশক্তিস্তরে উন্নীত হয় । উচ্চশক্তিস্তরে ইলেকট্রনগুলো স্থিতিশীল থাকে না এবং শক্তির উৎস সরিয়ে নিলে ইলেকট্রন গুলো বিভিন্ন নিম্ন শক্তিস্তরে ফিরে আসার সময় হাইড্রোজেনের অসংখ্য পরমানুর ইলেকট্রন, আলোক বিকিরণ করে রেখা বর্ণালির সৃষ্টি করে একে হাইড্রোজেনের পারমানবিক বর্ণালি বলে । যেহেতু সামান্য পরিমান হাইড্রোজেন গ্যাসে অসংখ্য পরমানু বর্তমান থাকে তাই এর বর্ণালিতে অনেকগুলো রেখা সৃষ্টি হয় ।   </a:t>
            </a:r>
            <a:endParaRPr lang="en-MY"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12822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4" y="365126"/>
            <a:ext cx="10822674" cy="917764"/>
          </a:xfrm>
          <a:solidFill>
            <a:schemeClr val="accent1">
              <a:lumMod val="40000"/>
              <a:lumOff val="60000"/>
            </a:schemeClr>
          </a:solidFill>
        </p:spPr>
        <p:txBody>
          <a:bodyPr>
            <a:norm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r>
              <a:rPr lang="bn-BD" sz="6000" dirty="0" smtClean="0">
                <a:solidFill>
                  <a:schemeClr val="bg1"/>
                </a:solidFill>
                <a:latin typeface="NikoshBAN" panose="02000000000000000000" pitchFamily="2" charset="0"/>
                <a:cs typeface="NikoshBAN" panose="02000000000000000000" pitchFamily="2" charset="0"/>
              </a:rPr>
              <a:t> </a:t>
            </a:r>
            <a:endParaRPr lang="en-MY" sz="6000" dirty="0">
              <a:solidFill>
                <a:schemeClr val="bg1"/>
              </a:solidFill>
              <a:latin typeface="NikoshBAN" panose="02000000000000000000" pitchFamily="2" charset="0"/>
              <a:cs typeface="NikoshBAN" panose="02000000000000000000" pitchFamily="2" charset="0"/>
            </a:endParaRPr>
          </a:p>
        </p:txBody>
      </p:sp>
      <p:sp>
        <p:nvSpPr>
          <p:cNvPr id="3" name="TextBox 2"/>
          <p:cNvSpPr txBox="1"/>
          <p:nvPr/>
        </p:nvSpPr>
        <p:spPr>
          <a:xfrm>
            <a:off x="709684" y="1388118"/>
            <a:ext cx="10822674" cy="584775"/>
          </a:xfrm>
          <a:prstGeom prst="rect">
            <a:avLst/>
          </a:prstGeom>
          <a:solidFill>
            <a:schemeClr val="accent1">
              <a:lumMod val="40000"/>
              <a:lumOff val="60000"/>
            </a:schemeClr>
          </a:solidFill>
        </p:spPr>
        <p:txBody>
          <a:bodyPr wrap="square" rtlCol="0">
            <a:spAutoFit/>
          </a:bodyPr>
          <a:lstStyle/>
          <a:p>
            <a:r>
              <a:rPr lang="en-US" sz="3200" dirty="0" smtClean="0">
                <a:latin typeface="NikoshBAN" panose="02000000000000000000" pitchFamily="2" charset="0"/>
                <a:cs typeface="NikoshBAN" panose="02000000000000000000" pitchFamily="2" charset="0"/>
              </a:rPr>
              <a:t>১। </a:t>
            </a:r>
            <a:r>
              <a:rPr lang="en-US" sz="3200" dirty="0" err="1" smtClean="0">
                <a:latin typeface="NikoshBAN" panose="02000000000000000000" pitchFamily="2" charset="0"/>
                <a:cs typeface="NikoshBAN" panose="02000000000000000000" pitchFamily="2" charset="0"/>
              </a:rPr>
              <a:t>রিডবার্গ</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সমীকরণটি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লিখ</a:t>
            </a:r>
            <a:r>
              <a:rPr lang="en-US" sz="3200" dirty="0" smtClean="0">
                <a:latin typeface="NikoshBAN" panose="02000000000000000000" pitchFamily="2" charset="0"/>
                <a:cs typeface="NikoshBAN" panose="02000000000000000000" pitchFamily="2" charset="0"/>
              </a:rPr>
              <a:t> ।</a:t>
            </a:r>
            <a:endParaRPr lang="en-MY" sz="3200" dirty="0">
              <a:latin typeface="NikoshBAN" panose="02000000000000000000" pitchFamily="2" charset="0"/>
              <a:cs typeface="NikoshBAN" panose="02000000000000000000" pitchFamily="2" charset="0"/>
            </a:endParaRPr>
          </a:p>
        </p:txBody>
      </p:sp>
      <mc:AlternateContent xmlns:mc="http://schemas.openxmlformats.org/markup-compatibility/2006">
        <mc:Choice xmlns:a14="http://schemas.microsoft.com/office/drawing/2010/main" Requires="a14">
          <p:sp>
            <p:nvSpPr>
              <p:cNvPr id="4" name="TextBox 3"/>
              <p:cNvSpPr txBox="1"/>
              <p:nvPr/>
            </p:nvSpPr>
            <p:spPr>
              <a:xfrm>
                <a:off x="709684" y="2137886"/>
                <a:ext cx="10822674" cy="869662"/>
              </a:xfrm>
              <a:prstGeom prst="rect">
                <a:avLst/>
              </a:prstGeom>
              <a:solidFill>
                <a:schemeClr val="accent1">
                  <a:lumMod val="40000"/>
                  <a:lumOff val="60000"/>
                </a:schemeClr>
              </a:solidFill>
            </p:spPr>
            <p:txBody>
              <a:bodyPr wrap="square" rtlCol="0">
                <a:spAutoFit/>
              </a:bodyPr>
              <a:lstStyle/>
              <a:p>
                <a:r>
                  <a:rPr lang="en-US" sz="3200" dirty="0" smtClean="0">
                    <a:solidFill>
                      <a:schemeClr val="tx1"/>
                    </a:solidFill>
                    <a:latin typeface="NikoshBAN" panose="02000000000000000000" pitchFamily="2" charset="0"/>
                    <a:cs typeface="NikoshBAN" panose="02000000000000000000" pitchFamily="2" charset="0"/>
                  </a:rPr>
                  <a:t>উত্তরঃ </a:t>
                </a:r>
                <a:r>
                  <a:rPr lang="en-US" sz="3200" dirty="0" err="1" smtClean="0">
                    <a:solidFill>
                      <a:schemeClr val="tx1"/>
                    </a:solidFill>
                    <a:latin typeface="NikoshBAN" panose="02000000000000000000" pitchFamily="2" charset="0"/>
                    <a:cs typeface="NikoshBAN" panose="02000000000000000000" pitchFamily="2" charset="0"/>
                  </a:rPr>
                  <a:t>রিডবার্গ</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সমীকরণটি</a:t>
                </a:r>
                <a:r>
                  <a:rPr lang="bn-BD" sz="3200" dirty="0" smtClean="0">
                    <a:solidFill>
                      <a:schemeClr val="tx1"/>
                    </a:solidFill>
                    <a:latin typeface="NikoshBAN" panose="02000000000000000000" pitchFamily="2" charset="0"/>
                    <a:cs typeface="NikoshBAN" panose="02000000000000000000" pitchFamily="2" charset="0"/>
                  </a:rPr>
                  <a:t> হলো </a:t>
                </a:r>
                <a14:m>
                  <m:oMath xmlns:m="http://schemas.openxmlformats.org/officeDocument/2006/math">
                    <m:acc>
                      <m:accPr>
                        <m:chr m:val="̅"/>
                        <m:ctrlPr>
                          <a:rPr lang="bn-BD" sz="3200" i="1" smtClean="0">
                            <a:solidFill>
                              <a:schemeClr val="tx1"/>
                            </a:solidFill>
                            <a:latin typeface="Cambria Math" panose="02040503050406030204" pitchFamily="18" charset="0"/>
                            <a:cs typeface="NikoshBAN" panose="02000000000000000000" pitchFamily="2" charset="0"/>
                          </a:rPr>
                        </m:ctrlPr>
                      </m:accPr>
                      <m:e>
                        <m:r>
                          <a:rPr lang="bn-BD" sz="3200" b="0" i="1" smtClean="0">
                            <a:solidFill>
                              <a:schemeClr val="tx1"/>
                            </a:solidFill>
                            <a:latin typeface="Cambria Math" panose="02040503050406030204" pitchFamily="18" charset="0"/>
                            <a:cs typeface="NikoshBAN" panose="02000000000000000000" pitchFamily="2" charset="0"/>
                          </a:rPr>
                          <m:t>𝑣</m:t>
                        </m:r>
                      </m:e>
                    </m:acc>
                  </m:oMath>
                </a14:m>
                <a:r>
                  <a:rPr lang="bn-BD" sz="3200" dirty="0" smtClean="0">
                    <a:solidFill>
                      <a:schemeClr val="tx1"/>
                    </a:solidFill>
                    <a:latin typeface="NikoshBAN" panose="02000000000000000000" pitchFamily="2" charset="0"/>
                    <a:cs typeface="NikoshBAN" panose="02000000000000000000" pitchFamily="2" charset="0"/>
                  </a:rPr>
                  <a:t>=</a:t>
                </a:r>
                <a14:m>
                  <m:oMath xmlns:m="http://schemas.openxmlformats.org/officeDocument/2006/math">
                    <m:f>
                      <m:fPr>
                        <m:ctrlPr>
                          <a:rPr lang="bn-BD" sz="3200" i="1" dirty="0" smtClean="0">
                            <a:solidFill>
                              <a:schemeClr val="tx1"/>
                            </a:solidFill>
                            <a:latin typeface="Cambria Math" panose="02040503050406030204" pitchFamily="18" charset="0"/>
                            <a:cs typeface="NikoshBAN" panose="02000000000000000000" pitchFamily="2" charset="0"/>
                          </a:rPr>
                        </m:ctrlPr>
                      </m:fPr>
                      <m:num>
                        <m:r>
                          <a:rPr lang="bn-BD" sz="3200" b="0" i="1" dirty="0" smtClean="0">
                            <a:solidFill>
                              <a:schemeClr val="tx1"/>
                            </a:solidFill>
                            <a:latin typeface="Cambria Math" panose="02040503050406030204" pitchFamily="18" charset="0"/>
                            <a:cs typeface="NikoshBAN" panose="02000000000000000000" pitchFamily="2" charset="0"/>
                          </a:rPr>
                          <m:t>1</m:t>
                        </m:r>
                      </m:num>
                      <m:den>
                        <m:r>
                          <a:rPr lang="bn-BD" sz="3200" i="1" dirty="0" smtClean="0">
                            <a:solidFill>
                              <a:schemeClr val="tx1"/>
                            </a:solidFill>
                            <a:latin typeface="Cambria Math" panose="02040503050406030204" pitchFamily="18" charset="0"/>
                            <a:ea typeface="Cambria Math" panose="02040503050406030204" pitchFamily="18" charset="0"/>
                            <a:cs typeface="NikoshBAN" panose="02000000000000000000" pitchFamily="2" charset="0"/>
                          </a:rPr>
                          <m:t>𝜆</m:t>
                        </m:r>
                      </m:den>
                    </m:f>
                  </m:oMath>
                </a14:m>
                <a:r>
                  <a:rPr lang="bn-BD" sz="3200" dirty="0" smtClean="0">
                    <a:solidFill>
                      <a:schemeClr val="tx1"/>
                    </a:solidFill>
                    <a:latin typeface="NikoshBAN" panose="02000000000000000000" pitchFamily="2" charset="0"/>
                    <a:cs typeface="NikoshBAN" panose="02000000000000000000" pitchFamily="2" charset="0"/>
                  </a:rPr>
                  <a:t>=R</a:t>
                </a:r>
                <a:r>
                  <a:rPr lang="bn-BD" sz="3200" baseline="-25000" dirty="0" smtClean="0">
                    <a:solidFill>
                      <a:schemeClr val="tx1"/>
                    </a:solidFill>
                    <a:latin typeface="NikoshBAN" panose="02000000000000000000" pitchFamily="2" charset="0"/>
                    <a:cs typeface="NikoshBAN" panose="02000000000000000000" pitchFamily="2" charset="0"/>
                  </a:rPr>
                  <a:t>f</a:t>
                </a:r>
                <a:r>
                  <a:rPr lang="bn-BD" sz="3200" dirty="0" smtClean="0">
                    <a:solidFill>
                      <a:schemeClr val="tx1"/>
                    </a:solidFill>
                    <a:latin typeface="NikoshBAN" panose="02000000000000000000" pitchFamily="2" charset="0"/>
                    <a:cs typeface="NikoshBAN" panose="02000000000000000000" pitchFamily="2" charset="0"/>
                  </a:rPr>
                  <a:t> (</a:t>
                </a:r>
                <a14:m>
                  <m:oMath xmlns:m="http://schemas.openxmlformats.org/officeDocument/2006/math">
                    <m:f>
                      <m:fPr>
                        <m:ctrlPr>
                          <a:rPr lang="bn-BD" sz="3200" i="1" smtClean="0">
                            <a:solidFill>
                              <a:schemeClr val="tx1"/>
                            </a:solidFill>
                            <a:latin typeface="Cambria Math" panose="02040503050406030204" pitchFamily="18" charset="0"/>
                            <a:cs typeface="NikoshBAN" panose="02000000000000000000" pitchFamily="2" charset="0"/>
                          </a:rPr>
                        </m:ctrlPr>
                      </m:fPr>
                      <m:num>
                        <m:r>
                          <a:rPr lang="bn-BD" sz="3200" b="0" i="1" smtClean="0">
                            <a:solidFill>
                              <a:schemeClr val="tx1"/>
                            </a:solidFill>
                            <a:latin typeface="Cambria Math" panose="02040503050406030204" pitchFamily="18" charset="0"/>
                            <a:cs typeface="NikoshBAN" panose="02000000000000000000" pitchFamily="2" charset="0"/>
                          </a:rPr>
                          <m:t>1</m:t>
                        </m:r>
                      </m:num>
                      <m:den>
                        <m:sSubSup>
                          <m:sSubSupPr>
                            <m:ctrlPr>
                              <a:rPr lang="bn-BD" sz="3200" i="1" smtClean="0">
                                <a:solidFill>
                                  <a:schemeClr val="tx1"/>
                                </a:solidFill>
                                <a:latin typeface="Cambria Math" panose="02040503050406030204" pitchFamily="18" charset="0"/>
                                <a:cs typeface="NikoshBAN" panose="02000000000000000000" pitchFamily="2" charset="0"/>
                              </a:rPr>
                            </m:ctrlPr>
                          </m:sSubSupPr>
                          <m:e>
                            <m:r>
                              <a:rPr lang="bn-BD" sz="3200" b="0" i="1" smtClean="0">
                                <a:solidFill>
                                  <a:schemeClr val="tx1"/>
                                </a:solidFill>
                                <a:latin typeface="Cambria Math" panose="02040503050406030204" pitchFamily="18" charset="0"/>
                                <a:cs typeface="NikoshBAN" panose="02000000000000000000" pitchFamily="2" charset="0"/>
                              </a:rPr>
                              <m:t>𝑛</m:t>
                            </m:r>
                          </m:e>
                          <m:sub>
                            <m:r>
                              <a:rPr lang="bn-BD" sz="3200" b="0" i="1" smtClean="0">
                                <a:solidFill>
                                  <a:schemeClr val="tx1"/>
                                </a:solidFill>
                                <a:latin typeface="Cambria Math" panose="02040503050406030204" pitchFamily="18" charset="0"/>
                                <a:cs typeface="NikoshBAN" panose="02000000000000000000" pitchFamily="2" charset="0"/>
                              </a:rPr>
                              <m:t>1</m:t>
                            </m:r>
                          </m:sub>
                          <m:sup>
                            <m:r>
                              <a:rPr lang="bn-BD" sz="3200" b="0" i="1" smtClean="0">
                                <a:solidFill>
                                  <a:schemeClr val="tx1"/>
                                </a:solidFill>
                                <a:latin typeface="Cambria Math" panose="02040503050406030204" pitchFamily="18" charset="0"/>
                                <a:cs typeface="NikoshBAN" panose="02000000000000000000" pitchFamily="2" charset="0"/>
                              </a:rPr>
                              <m:t>2</m:t>
                            </m:r>
                          </m:sup>
                        </m:sSubSup>
                      </m:den>
                    </m:f>
                  </m:oMath>
                </a14:m>
                <a:r>
                  <a:rPr lang="bn-BD" sz="3200" dirty="0" smtClean="0">
                    <a:solidFill>
                      <a:schemeClr val="tx1"/>
                    </a:solidFill>
                    <a:latin typeface="NikoshBAN" panose="02000000000000000000" pitchFamily="2" charset="0"/>
                    <a:cs typeface="NikoshBAN" panose="02000000000000000000" pitchFamily="2" charset="0"/>
                  </a:rPr>
                  <a:t> - </a:t>
                </a:r>
                <a14:m>
                  <m:oMath xmlns:m="http://schemas.openxmlformats.org/officeDocument/2006/math">
                    <m:f>
                      <m:fPr>
                        <m:ctrlPr>
                          <a:rPr lang="bn-BD" sz="3200" i="1" smtClean="0">
                            <a:solidFill>
                              <a:schemeClr val="tx1"/>
                            </a:solidFill>
                            <a:latin typeface="Cambria Math" panose="02040503050406030204" pitchFamily="18" charset="0"/>
                            <a:cs typeface="NikoshBAN" panose="02000000000000000000" pitchFamily="2" charset="0"/>
                          </a:rPr>
                        </m:ctrlPr>
                      </m:fPr>
                      <m:num>
                        <m:r>
                          <a:rPr lang="bn-BD" sz="3200" b="0" i="1" smtClean="0">
                            <a:solidFill>
                              <a:schemeClr val="tx1"/>
                            </a:solidFill>
                            <a:latin typeface="Cambria Math" panose="02040503050406030204" pitchFamily="18" charset="0"/>
                            <a:cs typeface="NikoshBAN" panose="02000000000000000000" pitchFamily="2" charset="0"/>
                          </a:rPr>
                          <m:t>1</m:t>
                        </m:r>
                      </m:num>
                      <m:den>
                        <m:sSubSup>
                          <m:sSubSupPr>
                            <m:ctrlPr>
                              <a:rPr lang="bn-BD" sz="3200" i="1" smtClean="0">
                                <a:solidFill>
                                  <a:schemeClr val="tx1"/>
                                </a:solidFill>
                                <a:latin typeface="Cambria Math" panose="02040503050406030204" pitchFamily="18" charset="0"/>
                                <a:cs typeface="NikoshBAN" panose="02000000000000000000" pitchFamily="2" charset="0"/>
                              </a:rPr>
                            </m:ctrlPr>
                          </m:sSubSupPr>
                          <m:e>
                            <m:r>
                              <a:rPr lang="bn-BD" sz="3200" b="0" i="1" smtClean="0">
                                <a:solidFill>
                                  <a:schemeClr val="tx1"/>
                                </a:solidFill>
                                <a:latin typeface="Cambria Math" panose="02040503050406030204" pitchFamily="18" charset="0"/>
                                <a:cs typeface="NikoshBAN" panose="02000000000000000000" pitchFamily="2" charset="0"/>
                              </a:rPr>
                              <m:t>𝑛</m:t>
                            </m:r>
                          </m:e>
                          <m:sub>
                            <m:r>
                              <a:rPr lang="bn-BD" sz="3200" b="0" i="1" smtClean="0">
                                <a:solidFill>
                                  <a:schemeClr val="tx1"/>
                                </a:solidFill>
                                <a:latin typeface="Cambria Math" panose="02040503050406030204" pitchFamily="18" charset="0"/>
                                <a:cs typeface="NikoshBAN" panose="02000000000000000000" pitchFamily="2" charset="0"/>
                              </a:rPr>
                              <m:t>2</m:t>
                            </m:r>
                          </m:sub>
                          <m:sup>
                            <m:r>
                              <a:rPr lang="bn-BD" sz="3200" b="0" i="1" smtClean="0">
                                <a:solidFill>
                                  <a:schemeClr val="tx1"/>
                                </a:solidFill>
                                <a:latin typeface="Cambria Math" panose="02040503050406030204" pitchFamily="18" charset="0"/>
                                <a:cs typeface="NikoshBAN" panose="02000000000000000000" pitchFamily="2" charset="0"/>
                              </a:rPr>
                              <m:t>2</m:t>
                            </m:r>
                          </m:sup>
                        </m:sSubSup>
                      </m:den>
                    </m:f>
                  </m:oMath>
                </a14:m>
                <a:r>
                  <a:rPr lang="bn-BD" sz="3200" dirty="0" smtClean="0">
                    <a:solidFill>
                      <a:schemeClr val="tx1"/>
                    </a:solidFill>
                    <a:latin typeface="NikoshBAN" panose="02000000000000000000" pitchFamily="2" charset="0"/>
                    <a:cs typeface="NikoshBAN" panose="02000000000000000000" pitchFamily="2" charset="0"/>
                  </a:rPr>
                  <a:t> )  </a:t>
                </a:r>
                <a:endParaRPr lang="en-MY" sz="3200" dirty="0">
                  <a:solidFill>
                    <a:schemeClr val="tx1"/>
                  </a:solidFill>
                  <a:latin typeface="NikoshBAN" panose="02000000000000000000" pitchFamily="2" charset="0"/>
                  <a:cs typeface="NikoshBAN" panose="02000000000000000000" pitchFamily="2"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709684" y="2137886"/>
                <a:ext cx="10822674" cy="869662"/>
              </a:xfrm>
              <a:prstGeom prst="rect">
                <a:avLst/>
              </a:prstGeom>
              <a:blipFill>
                <a:blip r:embed="rId2"/>
                <a:stretch>
                  <a:fillRect l="-1408" b="-4225"/>
                </a:stretch>
              </a:blipFill>
            </p:spPr>
            <p:txBody>
              <a:bodyPr/>
              <a:lstStyle/>
              <a:p>
                <a:r>
                  <a:rPr lang="en-MY">
                    <a:noFill/>
                  </a:rPr>
                  <a:t> </a:t>
                </a:r>
              </a:p>
            </p:txBody>
          </p:sp>
        </mc:Fallback>
      </mc:AlternateContent>
      <p:sp>
        <p:nvSpPr>
          <p:cNvPr id="5" name="TextBox 4"/>
          <p:cNvSpPr txBox="1"/>
          <p:nvPr/>
        </p:nvSpPr>
        <p:spPr>
          <a:xfrm>
            <a:off x="709684" y="3113272"/>
            <a:ext cx="10822674" cy="600502"/>
          </a:xfrm>
          <a:prstGeom prst="rect">
            <a:avLst/>
          </a:prstGeom>
          <a:solidFill>
            <a:schemeClr val="accent1">
              <a:lumMod val="40000"/>
              <a:lumOff val="60000"/>
            </a:schemeClr>
          </a:solidFill>
        </p:spPr>
        <p:txBody>
          <a:bodyPr wrap="square" rtlCol="0">
            <a:spAutoFit/>
          </a:bodyPr>
          <a:lstStyle/>
          <a:p>
            <a:r>
              <a:rPr lang="bn-BD" sz="3200" dirty="0" smtClean="0">
                <a:latin typeface="NikoshBAN" panose="02000000000000000000" pitchFamily="2" charset="0"/>
                <a:cs typeface="NikoshBAN" panose="02000000000000000000" pitchFamily="2" charset="0"/>
              </a:rPr>
              <a:t>২। রেডিও ওয়েভ এর তরঙ্গ দৈর্ঘ্য কত ? </a:t>
            </a:r>
            <a:endParaRPr lang="en-MY" sz="3200" dirty="0">
              <a:latin typeface="NikoshBAN" panose="02000000000000000000" pitchFamily="2" charset="0"/>
              <a:cs typeface="NikoshBAN" panose="02000000000000000000" pitchFamily="2" charset="0"/>
            </a:endParaRPr>
          </a:p>
        </p:txBody>
      </p:sp>
      <p:sp>
        <p:nvSpPr>
          <p:cNvPr id="6" name="TextBox 5"/>
          <p:cNvSpPr txBox="1"/>
          <p:nvPr/>
        </p:nvSpPr>
        <p:spPr>
          <a:xfrm>
            <a:off x="709684" y="3878767"/>
            <a:ext cx="10822674" cy="584775"/>
          </a:xfrm>
          <a:prstGeom prst="rect">
            <a:avLst/>
          </a:prstGeom>
          <a:solidFill>
            <a:schemeClr val="accent1">
              <a:lumMod val="40000"/>
              <a:lumOff val="60000"/>
            </a:schemeClr>
          </a:solidFill>
        </p:spPr>
        <p:txBody>
          <a:bodyPr wrap="square" rtlCol="0">
            <a:spAutoFit/>
          </a:bodyPr>
          <a:lstStyle/>
          <a:p>
            <a:r>
              <a:rPr lang="bn-BD" sz="3200" dirty="0" smtClean="0">
                <a:latin typeface="NikoshBAN" panose="02000000000000000000" pitchFamily="2" charset="0"/>
                <a:cs typeface="NikoshBAN" panose="02000000000000000000" pitchFamily="2" charset="0"/>
              </a:rPr>
              <a:t>উত্তরঃ রেডিও </a:t>
            </a:r>
            <a:r>
              <a:rPr lang="bn-BD" sz="3200" dirty="0">
                <a:latin typeface="NikoshBAN" panose="02000000000000000000" pitchFamily="2" charset="0"/>
                <a:cs typeface="NikoshBAN" panose="02000000000000000000" pitchFamily="2" charset="0"/>
              </a:rPr>
              <a:t>ওয়েভ এর তরঙ্গ </a:t>
            </a:r>
            <a:r>
              <a:rPr lang="bn-BD" sz="3200" dirty="0" smtClean="0">
                <a:latin typeface="NikoshBAN" panose="02000000000000000000" pitchFamily="2" charset="0"/>
                <a:cs typeface="NikoshBAN" panose="02000000000000000000" pitchFamily="2" charset="0"/>
              </a:rPr>
              <a:t>দৈর্ঘ্য </a:t>
            </a:r>
            <a:r>
              <a:rPr lang="en-US" sz="3200" dirty="0" smtClean="0">
                <a:latin typeface="Times New Roman" panose="02020603050405020304" pitchFamily="18" charset="0"/>
                <a:cs typeface="NikoshBAN" panose="02000000000000000000" pitchFamily="2" charset="0"/>
              </a:rPr>
              <a:t>10</a:t>
            </a:r>
            <a:r>
              <a:rPr lang="en-US" sz="3200" baseline="30000" dirty="0" smtClean="0">
                <a:latin typeface="Times New Roman" panose="02020603050405020304" pitchFamily="18" charset="0"/>
                <a:cs typeface="NikoshBAN" panose="02000000000000000000" pitchFamily="2" charset="0"/>
              </a:rPr>
              <a:t>6</a:t>
            </a:r>
            <a:r>
              <a:rPr lang="en-US" sz="3200" dirty="0" smtClean="0">
                <a:latin typeface="Times New Roman" panose="02020603050405020304" pitchFamily="18" charset="0"/>
                <a:cs typeface="NikoshBAN" panose="02000000000000000000" pitchFamily="2" charset="0"/>
              </a:rPr>
              <a:t> – 1 nm . </a:t>
            </a:r>
            <a:endParaRPr lang="en-MY"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09684" y="4628535"/>
            <a:ext cx="10822674" cy="584775"/>
          </a:xfrm>
          <a:prstGeom prst="rect">
            <a:avLst/>
          </a:prstGeom>
          <a:solidFill>
            <a:schemeClr val="accent1">
              <a:lumMod val="40000"/>
              <a:lumOff val="60000"/>
            </a:schemeClr>
          </a:solidFill>
        </p:spPr>
        <p:txBody>
          <a:bodyPr wrap="square" rtlCol="0">
            <a:spAutoFit/>
          </a:bodyPr>
          <a:lstStyle/>
          <a:p>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ইলেকট্রনের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শক্তি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বিকিরনের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ফলে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সৃষ্ট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বর্ণালিতে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সর্বাধিক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রেখার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সংখ্যা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নির্ণয়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 । </a:t>
            </a:r>
            <a:endParaRPr lang="en-MY" sz="3200" dirty="0">
              <a:latin typeface="NikoshBAN" panose="02000000000000000000" pitchFamily="2" charset="0"/>
              <a:cs typeface="NikoshBAN" panose="02000000000000000000" pitchFamily="2" charset="0"/>
            </a:endParaRPr>
          </a:p>
        </p:txBody>
      </p:sp>
      <mc:AlternateContent xmlns:mc="http://schemas.openxmlformats.org/markup-compatibility/2006">
        <mc:Choice xmlns:a14="http://schemas.microsoft.com/office/drawing/2010/main" Requires="a14">
          <p:sp>
            <p:nvSpPr>
              <p:cNvPr id="8" name="TextBox 7"/>
              <p:cNvSpPr txBox="1"/>
              <p:nvPr/>
            </p:nvSpPr>
            <p:spPr>
              <a:xfrm>
                <a:off x="709684" y="5378303"/>
                <a:ext cx="10822674" cy="810671"/>
              </a:xfrm>
              <a:prstGeom prst="rect">
                <a:avLst/>
              </a:prstGeom>
              <a:solidFill>
                <a:schemeClr val="accent1">
                  <a:lumMod val="40000"/>
                  <a:lumOff val="60000"/>
                </a:schemeClr>
              </a:solidFill>
            </p:spPr>
            <p:txBody>
              <a:bodyPr wrap="square" rtlCol="0">
                <a:spAutoFit/>
              </a:bodyPr>
              <a:lstStyle/>
              <a:p>
                <a:r>
                  <a:rPr lang="bn-BD" sz="3200" dirty="0" smtClean="0">
                    <a:solidFill>
                      <a:schemeClr val="tx1"/>
                    </a:solidFill>
                    <a:latin typeface="NikoshBAN" panose="02000000000000000000" pitchFamily="2" charset="0"/>
                    <a:cs typeface="NikoshBAN" panose="02000000000000000000" pitchFamily="2" charset="0"/>
                  </a:rPr>
                  <a:t>উত্তরঃ বর্ণালিতে সর্বাধিক রেখার সংখ্যা = </a:t>
                </a:r>
                <a14:m>
                  <m:oMath xmlns:m="http://schemas.openxmlformats.org/officeDocument/2006/math">
                    <m:f>
                      <m:fPr>
                        <m:ctrlPr>
                          <a:rPr lang="bn-BD" sz="3200" i="1" smtClean="0">
                            <a:solidFill>
                              <a:schemeClr val="tx1"/>
                            </a:solidFill>
                            <a:latin typeface="Cambria Math" panose="02040503050406030204" pitchFamily="18" charset="0"/>
                            <a:cs typeface="NikoshBAN" panose="02000000000000000000" pitchFamily="2" charset="0"/>
                          </a:rPr>
                        </m:ctrlPr>
                      </m:fPr>
                      <m:num>
                        <m:sSub>
                          <m:sSubPr>
                            <m:ctrlPr>
                              <a:rPr lang="bn-BD" sz="3200" i="1" smtClean="0">
                                <a:solidFill>
                                  <a:schemeClr val="tx1"/>
                                </a:solidFill>
                                <a:latin typeface="Cambria Math" panose="02040503050406030204" pitchFamily="18" charset="0"/>
                                <a:cs typeface="NikoshBAN" panose="02000000000000000000" pitchFamily="2" charset="0"/>
                              </a:rPr>
                            </m:ctrlPr>
                          </m:sSubPr>
                          <m:e>
                            <m:r>
                              <a:rPr lang="bn-BD" sz="3200" b="0" i="1" smtClean="0">
                                <a:solidFill>
                                  <a:schemeClr val="tx1"/>
                                </a:solidFill>
                                <a:latin typeface="Cambria Math" panose="02040503050406030204" pitchFamily="18" charset="0"/>
                                <a:cs typeface="NikoshBAN" panose="02000000000000000000" pitchFamily="2" charset="0"/>
                              </a:rPr>
                              <m:t>(</m:t>
                            </m:r>
                            <m:r>
                              <a:rPr lang="bn-BD" sz="3200" b="0" i="1" smtClean="0">
                                <a:solidFill>
                                  <a:schemeClr val="tx1"/>
                                </a:solidFill>
                                <a:latin typeface="Cambria Math" panose="02040503050406030204" pitchFamily="18" charset="0"/>
                                <a:cs typeface="NikoshBAN" panose="02000000000000000000" pitchFamily="2" charset="0"/>
                              </a:rPr>
                              <m:t>𝑛</m:t>
                            </m:r>
                          </m:e>
                          <m:sub>
                            <m:r>
                              <a:rPr lang="bn-BD" sz="3200" b="0" i="1" smtClean="0">
                                <a:solidFill>
                                  <a:schemeClr val="tx1"/>
                                </a:solidFill>
                                <a:latin typeface="Cambria Math" panose="02040503050406030204" pitchFamily="18" charset="0"/>
                                <a:cs typeface="NikoshBAN" panose="02000000000000000000" pitchFamily="2" charset="0"/>
                              </a:rPr>
                              <m:t>2</m:t>
                            </m:r>
                          </m:sub>
                        </m:sSub>
                        <m:r>
                          <a:rPr lang="bn-BD" sz="3200" b="0" i="1" smtClean="0">
                            <a:solidFill>
                              <a:schemeClr val="tx1"/>
                            </a:solidFill>
                            <a:latin typeface="Cambria Math" panose="02040503050406030204" pitchFamily="18" charset="0"/>
                            <a:cs typeface="NikoshBAN" panose="02000000000000000000" pitchFamily="2" charset="0"/>
                          </a:rPr>
                          <m:t>−</m:t>
                        </m:r>
                        <m:sSub>
                          <m:sSubPr>
                            <m:ctrlPr>
                              <a:rPr lang="bn-BD" sz="3200" b="0" i="1" smtClean="0">
                                <a:solidFill>
                                  <a:schemeClr val="tx1"/>
                                </a:solidFill>
                                <a:latin typeface="Cambria Math" panose="02040503050406030204" pitchFamily="18" charset="0"/>
                                <a:cs typeface="NikoshBAN" panose="02000000000000000000" pitchFamily="2" charset="0"/>
                              </a:rPr>
                            </m:ctrlPr>
                          </m:sSubPr>
                          <m:e>
                            <m:r>
                              <a:rPr lang="bn-BD" sz="3200" b="0" i="1" smtClean="0">
                                <a:solidFill>
                                  <a:schemeClr val="tx1"/>
                                </a:solidFill>
                                <a:latin typeface="Cambria Math" panose="02040503050406030204" pitchFamily="18" charset="0"/>
                                <a:cs typeface="NikoshBAN" panose="02000000000000000000" pitchFamily="2" charset="0"/>
                              </a:rPr>
                              <m:t>𝑛</m:t>
                            </m:r>
                          </m:e>
                          <m:sub>
                            <m:r>
                              <a:rPr lang="bn-BD" sz="3200" b="0" i="1" smtClean="0">
                                <a:solidFill>
                                  <a:schemeClr val="tx1"/>
                                </a:solidFill>
                                <a:latin typeface="Cambria Math" panose="02040503050406030204" pitchFamily="18" charset="0"/>
                                <a:cs typeface="NikoshBAN" panose="02000000000000000000" pitchFamily="2" charset="0"/>
                              </a:rPr>
                              <m:t>1</m:t>
                            </m:r>
                          </m:sub>
                        </m:sSub>
                        <m:r>
                          <a:rPr lang="bn-BD" sz="3200" b="0" i="1" smtClean="0">
                            <a:solidFill>
                              <a:schemeClr val="tx1"/>
                            </a:solidFill>
                            <a:latin typeface="Cambria Math" panose="02040503050406030204" pitchFamily="18" charset="0"/>
                            <a:cs typeface="NikoshBAN" panose="02000000000000000000" pitchFamily="2" charset="0"/>
                          </a:rPr>
                          <m:t>)(</m:t>
                        </m:r>
                        <m:sSub>
                          <m:sSubPr>
                            <m:ctrlPr>
                              <a:rPr lang="bn-BD" sz="3200" b="0" i="1" smtClean="0">
                                <a:solidFill>
                                  <a:schemeClr val="tx1"/>
                                </a:solidFill>
                                <a:latin typeface="Cambria Math" panose="02040503050406030204" pitchFamily="18" charset="0"/>
                                <a:cs typeface="NikoshBAN" panose="02000000000000000000" pitchFamily="2" charset="0"/>
                              </a:rPr>
                            </m:ctrlPr>
                          </m:sSubPr>
                          <m:e>
                            <m:r>
                              <a:rPr lang="bn-BD" sz="3200" b="0" i="1" smtClean="0">
                                <a:solidFill>
                                  <a:schemeClr val="tx1"/>
                                </a:solidFill>
                                <a:latin typeface="Cambria Math" panose="02040503050406030204" pitchFamily="18" charset="0"/>
                                <a:cs typeface="NikoshBAN" panose="02000000000000000000" pitchFamily="2" charset="0"/>
                              </a:rPr>
                              <m:t>𝑛</m:t>
                            </m:r>
                          </m:e>
                          <m:sub>
                            <m:r>
                              <a:rPr lang="bn-BD" sz="3200" b="0" i="1" smtClean="0">
                                <a:solidFill>
                                  <a:schemeClr val="tx1"/>
                                </a:solidFill>
                                <a:latin typeface="Cambria Math" panose="02040503050406030204" pitchFamily="18" charset="0"/>
                                <a:cs typeface="NikoshBAN" panose="02000000000000000000" pitchFamily="2" charset="0"/>
                              </a:rPr>
                              <m:t>2</m:t>
                            </m:r>
                          </m:sub>
                        </m:sSub>
                        <m:r>
                          <a:rPr lang="bn-BD" sz="3200" b="0" i="1" smtClean="0">
                            <a:solidFill>
                              <a:schemeClr val="tx1"/>
                            </a:solidFill>
                            <a:latin typeface="Cambria Math" panose="02040503050406030204" pitchFamily="18" charset="0"/>
                            <a:cs typeface="NikoshBAN" panose="02000000000000000000" pitchFamily="2" charset="0"/>
                          </a:rPr>
                          <m:t>−</m:t>
                        </m:r>
                        <m:sSub>
                          <m:sSubPr>
                            <m:ctrlPr>
                              <a:rPr lang="bn-BD" sz="3200" b="0" i="1" smtClean="0">
                                <a:solidFill>
                                  <a:schemeClr val="tx1"/>
                                </a:solidFill>
                                <a:latin typeface="Cambria Math" panose="02040503050406030204" pitchFamily="18" charset="0"/>
                                <a:cs typeface="NikoshBAN" panose="02000000000000000000" pitchFamily="2" charset="0"/>
                              </a:rPr>
                            </m:ctrlPr>
                          </m:sSubPr>
                          <m:e>
                            <m:r>
                              <a:rPr lang="bn-BD" sz="3200" b="0" i="1" smtClean="0">
                                <a:solidFill>
                                  <a:schemeClr val="tx1"/>
                                </a:solidFill>
                                <a:latin typeface="Cambria Math" panose="02040503050406030204" pitchFamily="18" charset="0"/>
                                <a:cs typeface="NikoshBAN" panose="02000000000000000000" pitchFamily="2" charset="0"/>
                              </a:rPr>
                              <m:t>𝑛</m:t>
                            </m:r>
                          </m:e>
                          <m:sub>
                            <m:r>
                              <a:rPr lang="bn-BD" sz="3200" b="0" i="1" smtClean="0">
                                <a:solidFill>
                                  <a:schemeClr val="tx1"/>
                                </a:solidFill>
                                <a:latin typeface="Cambria Math" panose="02040503050406030204" pitchFamily="18" charset="0"/>
                                <a:cs typeface="NikoshBAN" panose="02000000000000000000" pitchFamily="2" charset="0"/>
                              </a:rPr>
                              <m:t>1</m:t>
                            </m:r>
                          </m:sub>
                        </m:sSub>
                        <m:r>
                          <a:rPr lang="bn-BD" sz="3200" b="0" i="1" smtClean="0">
                            <a:solidFill>
                              <a:schemeClr val="tx1"/>
                            </a:solidFill>
                            <a:latin typeface="Cambria Math" panose="02040503050406030204" pitchFamily="18" charset="0"/>
                            <a:cs typeface="NikoshBAN" panose="02000000000000000000" pitchFamily="2" charset="0"/>
                          </a:rPr>
                          <m:t>+</m:t>
                        </m:r>
                        <m:r>
                          <a:rPr lang="bn-BD" sz="3200" b="0" i="1" smtClean="0">
                            <a:solidFill>
                              <a:schemeClr val="tx1"/>
                            </a:solidFill>
                            <a:latin typeface="Cambria Math" panose="02040503050406030204" pitchFamily="18" charset="0"/>
                            <a:cs typeface="NikoshBAN" panose="02000000000000000000" pitchFamily="2" charset="0"/>
                          </a:rPr>
                          <m:t>1</m:t>
                        </m:r>
                        <m:r>
                          <a:rPr lang="bn-BD" sz="3200" b="0" i="1" smtClean="0">
                            <a:solidFill>
                              <a:schemeClr val="tx1"/>
                            </a:solidFill>
                            <a:latin typeface="Cambria Math" panose="02040503050406030204" pitchFamily="18" charset="0"/>
                            <a:cs typeface="NikoshBAN" panose="02000000000000000000" pitchFamily="2" charset="0"/>
                          </a:rPr>
                          <m:t>)</m:t>
                        </m:r>
                      </m:num>
                      <m:den>
                        <m:r>
                          <a:rPr lang="bn-BD" sz="3200" b="0" i="1" smtClean="0">
                            <a:solidFill>
                              <a:schemeClr val="tx1"/>
                            </a:solidFill>
                            <a:latin typeface="Cambria Math" panose="02040503050406030204" pitchFamily="18" charset="0"/>
                            <a:cs typeface="NikoshBAN" panose="02000000000000000000" pitchFamily="2" charset="0"/>
                          </a:rPr>
                          <m:t>2</m:t>
                        </m:r>
                      </m:den>
                    </m:f>
                  </m:oMath>
                </a14:m>
                <a:endParaRPr lang="en-MY" sz="3200" dirty="0">
                  <a:solidFill>
                    <a:schemeClr val="bg1"/>
                  </a:solidFill>
                  <a:latin typeface="NikoshBAN" panose="02000000000000000000" pitchFamily="2" charset="0"/>
                  <a:cs typeface="NikoshBAN" panose="02000000000000000000" pitchFamily="2"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709684" y="5378303"/>
                <a:ext cx="10822674" cy="810671"/>
              </a:xfrm>
              <a:prstGeom prst="rect">
                <a:avLst/>
              </a:prstGeom>
              <a:blipFill>
                <a:blip r:embed="rId3"/>
                <a:stretch>
                  <a:fillRect l="-1408" b="-14286"/>
                </a:stretch>
              </a:blipFill>
            </p:spPr>
            <p:txBody>
              <a:bodyPr/>
              <a:lstStyle/>
              <a:p>
                <a:r>
                  <a:rPr lang="en-MY">
                    <a:noFill/>
                  </a:rPr>
                  <a:t> </a:t>
                </a:r>
              </a:p>
            </p:txBody>
          </p:sp>
        </mc:Fallback>
      </mc:AlternateContent>
    </p:spTree>
    <p:extLst>
      <p:ext uri="{BB962C8B-B14F-4D97-AF65-F5344CB8AC3E}">
        <p14:creationId xmlns:p14="http://schemas.microsoft.com/office/powerpoint/2010/main" val="7235945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 </a:t>
            </a:r>
            <a:endParaRPr lang="en-MY"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38200" y="2333767"/>
            <a:ext cx="10515600" cy="1200329"/>
          </a:xfrm>
          <a:prstGeom prst="rect">
            <a:avLst/>
          </a:prstGeom>
          <a:solidFill>
            <a:schemeClr val="accent1">
              <a:lumMod val="40000"/>
              <a:lumOff val="60000"/>
            </a:schemeClr>
          </a:solidFill>
        </p:spPr>
        <p:txBody>
          <a:bodyPr wrap="square" rtlCol="0">
            <a:spAutoFit/>
          </a:bodyPr>
          <a:lstStyle/>
          <a:p>
            <a:r>
              <a:rPr lang="en-US" sz="3600" dirty="0" err="1" smtClean="0">
                <a:latin typeface="NikoshBAN" panose="02000000000000000000" pitchFamily="2" charset="0"/>
                <a:cs typeface="NikoshBAN" panose="02000000000000000000" pitchFamily="2" charset="0"/>
              </a:rPr>
              <a:t>হাইড্রোজেন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শক্তি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হারিয়ে</a:t>
            </a:r>
            <a:r>
              <a:rPr lang="en-US" sz="3600" dirty="0" smtClean="0">
                <a:latin typeface="NikoshBAN" panose="02000000000000000000" pitchFamily="2" charset="0"/>
                <a:cs typeface="NikoshBAN" panose="02000000000000000000" pitchFamily="2" charset="0"/>
              </a:rPr>
              <a:t> ৪র্থ </a:t>
            </a:r>
            <a:r>
              <a:rPr lang="en-US" sz="3600" dirty="0" err="1" smtClean="0">
                <a:latin typeface="NikoshBAN" panose="02000000000000000000" pitchFamily="2" charset="0"/>
                <a:cs typeface="NikoshBAN" panose="02000000000000000000" pitchFamily="2" charset="0"/>
              </a:rPr>
              <a:t>শক্তিস্তরে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ফিরে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এলে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সৃষ্ট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বর্ণালির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ব্যাখ্যা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 </a:t>
            </a:r>
            <a:endParaRPr lang="en-MY"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40657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6" y="168813"/>
            <a:ext cx="11591778" cy="6344530"/>
          </a:xfrm>
          <a:prstGeom prst="rect">
            <a:avLst/>
          </a:prstGeom>
        </p:spPr>
      </p:pic>
      <p:sp>
        <p:nvSpPr>
          <p:cNvPr id="2" name="Title 1"/>
          <p:cNvSpPr>
            <a:spLocks noGrp="1"/>
          </p:cNvSpPr>
          <p:nvPr>
            <p:ph type="title"/>
          </p:nvPr>
        </p:nvSpPr>
        <p:spPr>
          <a:xfrm>
            <a:off x="4326988" y="534572"/>
            <a:ext cx="3579055" cy="2264899"/>
          </a:xfrm>
          <a:noFill/>
        </p:spPr>
        <p:txBody>
          <a:bodyPr>
            <a:normAutofit/>
          </a:bodyPr>
          <a:lstStyle/>
          <a:p>
            <a:pPr algn="ctr"/>
            <a:r>
              <a:rPr lang="bn-BD" sz="115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ধন্যবাদ</a:t>
            </a:r>
            <a:r>
              <a:rPr lang="bn-BD" sz="6000" dirty="0" smtClean="0">
                <a:latin typeface="NikoshBAN" panose="02000000000000000000" pitchFamily="2" charset="0"/>
                <a:cs typeface="NikoshBAN" panose="02000000000000000000" pitchFamily="2" charset="0"/>
              </a:rPr>
              <a:t> </a:t>
            </a:r>
            <a:endParaRPr lang="en-MY"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03057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bn-BD"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পরিচিতি </a:t>
            </a:r>
            <a:endParaRPr lang="en-MY" sz="6000" dirty="0">
              <a:ln w="0"/>
              <a:effectLst>
                <a:outerShdw blurRad="38100" dist="19050" dir="2700000" algn="tl" rotWithShape="0">
                  <a:schemeClr val="dk1">
                    <a:alpha val="40000"/>
                  </a:schemeClr>
                </a:outerShdw>
              </a:effectLst>
            </a:endParaRPr>
          </a:p>
        </p:txBody>
      </p:sp>
      <p:sp>
        <p:nvSpPr>
          <p:cNvPr id="3" name="TextBox 2"/>
          <p:cNvSpPr txBox="1"/>
          <p:nvPr/>
        </p:nvSpPr>
        <p:spPr>
          <a:xfrm>
            <a:off x="838200" y="1978925"/>
            <a:ext cx="10515600" cy="2554545"/>
          </a:xfrm>
          <a:prstGeom prst="rect">
            <a:avLst/>
          </a:prstGeom>
          <a:solidFill>
            <a:schemeClr val="accent1">
              <a:lumMod val="40000"/>
              <a:lumOff val="60000"/>
            </a:schemeClr>
          </a:solidFill>
        </p:spPr>
        <p:txBody>
          <a:bodyPr wrap="square" rtlCol="0">
            <a:spAutoFit/>
          </a:bodyPr>
          <a:lstStyle/>
          <a:p>
            <a:r>
              <a:rPr lang="bn-BD" sz="4000" dirty="0" smtClean="0">
                <a:latin typeface="NikoshBAN" panose="02000000000000000000" pitchFamily="2" charset="0"/>
                <a:cs typeface="NikoshBAN" panose="02000000000000000000" pitchFamily="2" charset="0"/>
              </a:rPr>
              <a:t>বিষয়ঃ রসায়ন ১ম পত্র </a:t>
            </a:r>
          </a:p>
          <a:p>
            <a:r>
              <a:rPr lang="bn-BD" sz="4000" dirty="0" smtClean="0">
                <a:latin typeface="NikoshBAN" panose="02000000000000000000" pitchFamily="2" charset="0"/>
                <a:cs typeface="NikoshBAN" panose="02000000000000000000" pitchFamily="2" charset="0"/>
              </a:rPr>
              <a:t>অধ্যায়ঃ দ্বিতীয় ( গুণগত রসায়ন )</a:t>
            </a:r>
          </a:p>
          <a:p>
            <a:r>
              <a:rPr lang="bn-BD" sz="4000" dirty="0" smtClean="0">
                <a:latin typeface="NikoshBAN" panose="02000000000000000000" pitchFamily="2" charset="0"/>
                <a:cs typeface="NikoshBAN" panose="02000000000000000000" pitchFamily="2" charset="0"/>
              </a:rPr>
              <a:t>সময়ঃ ৬০ মিনিট । </a:t>
            </a:r>
          </a:p>
          <a:p>
            <a:endParaRPr lang="en-MY" sz="4000" dirty="0"/>
          </a:p>
        </p:txBody>
      </p:sp>
    </p:spTree>
    <p:extLst>
      <p:ext uri="{BB962C8B-B14F-4D97-AF65-F5344CB8AC3E}">
        <p14:creationId xmlns:p14="http://schemas.microsoft.com/office/powerpoint/2010/main" val="29530473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9651"/>
          </a:xfrm>
          <a:solidFill>
            <a:schemeClr val="accent1">
              <a:lumMod val="40000"/>
              <a:lumOff val="60000"/>
            </a:schemeClr>
          </a:solidFill>
        </p:spPr>
        <p:txBody>
          <a:bodyPr>
            <a:normAutofit/>
          </a:bodyPr>
          <a:lstStyle/>
          <a:p>
            <a:pPr algn="ctr"/>
            <a:r>
              <a:rPr lang="en-US" sz="6000" dirty="0" smtClean="0">
                <a:solidFill>
                  <a:schemeClr val="bg1"/>
                </a:solidFill>
                <a:latin typeface="NikoshBAN" pitchFamily="2" charset="0"/>
                <a:cs typeface="NikoshBAN" pitchFamily="2" charset="0"/>
              </a:rPr>
              <a:t>   </a:t>
            </a:r>
            <a:r>
              <a:rPr lang="en-US" sz="6000" dirty="0" err="1" smtClean="0">
                <a:ln w="0"/>
                <a:effectLst>
                  <a:outerShdw blurRad="38100" dist="19050" dir="2700000" algn="tl" rotWithShape="0">
                    <a:schemeClr val="dk1">
                      <a:alpha val="40000"/>
                    </a:schemeClr>
                  </a:outerShdw>
                </a:effectLst>
                <a:latin typeface="NikoshBAN" pitchFamily="2" charset="0"/>
                <a:cs typeface="NikoshBAN" pitchFamily="2" charset="0"/>
              </a:rPr>
              <a:t>ছবিতে</a:t>
            </a:r>
            <a:r>
              <a:rPr lang="en-US" sz="6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6000" dirty="0" err="1" smtClean="0">
                <a:ln w="0"/>
                <a:effectLst>
                  <a:outerShdw blurRad="38100" dist="19050" dir="2700000" algn="tl" rotWithShape="0">
                    <a:schemeClr val="dk1">
                      <a:alpha val="40000"/>
                    </a:schemeClr>
                  </a:outerShdw>
                </a:effectLst>
                <a:latin typeface="NikoshBAN" pitchFamily="2" charset="0"/>
                <a:cs typeface="NikoshBAN" pitchFamily="2" charset="0"/>
              </a:rPr>
              <a:t>কী</a:t>
            </a:r>
            <a:r>
              <a:rPr lang="en-US" sz="6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6000" dirty="0" err="1" smtClean="0">
                <a:ln w="0"/>
                <a:effectLst>
                  <a:outerShdw blurRad="38100" dist="19050" dir="2700000" algn="tl" rotWithShape="0">
                    <a:schemeClr val="dk1">
                      <a:alpha val="40000"/>
                    </a:schemeClr>
                  </a:outerShdw>
                </a:effectLst>
                <a:latin typeface="NikoshBAN" pitchFamily="2" charset="0"/>
                <a:cs typeface="NikoshBAN" pitchFamily="2" charset="0"/>
              </a:rPr>
              <a:t>কী</a:t>
            </a:r>
            <a:r>
              <a:rPr lang="en-US" sz="6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6000" dirty="0" err="1" smtClean="0">
                <a:ln w="0"/>
                <a:effectLst>
                  <a:outerShdw blurRad="38100" dist="19050" dir="2700000" algn="tl" rotWithShape="0">
                    <a:schemeClr val="dk1">
                      <a:alpha val="40000"/>
                    </a:schemeClr>
                  </a:outerShdw>
                </a:effectLst>
                <a:latin typeface="NikoshBAN" pitchFamily="2" charset="0"/>
                <a:cs typeface="NikoshBAN" pitchFamily="2" charset="0"/>
              </a:rPr>
              <a:t>দেখা</a:t>
            </a:r>
            <a:r>
              <a:rPr lang="en-US" sz="6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6000" dirty="0" err="1" smtClean="0">
                <a:ln w="0"/>
                <a:effectLst>
                  <a:outerShdw blurRad="38100" dist="19050" dir="2700000" algn="tl" rotWithShape="0">
                    <a:schemeClr val="dk1">
                      <a:alpha val="40000"/>
                    </a:schemeClr>
                  </a:outerShdw>
                </a:effectLst>
                <a:latin typeface="NikoshBAN" pitchFamily="2" charset="0"/>
                <a:cs typeface="NikoshBAN" pitchFamily="2" charset="0"/>
              </a:rPr>
              <a:t>যা</a:t>
            </a:r>
            <a:r>
              <a:rPr lang="bn-BD" sz="6000" dirty="0" smtClean="0">
                <a:ln w="0"/>
                <a:effectLst>
                  <a:outerShdw blurRad="38100" dist="19050" dir="2700000" algn="tl" rotWithShape="0">
                    <a:schemeClr val="dk1">
                      <a:alpha val="40000"/>
                    </a:schemeClr>
                  </a:outerShdw>
                </a:effectLst>
                <a:latin typeface="NikoshBAN" pitchFamily="2" charset="0"/>
                <a:cs typeface="NikoshBAN" pitchFamily="2" charset="0"/>
              </a:rPr>
              <a:t>চ্ছে?</a:t>
            </a:r>
            <a:r>
              <a:rPr lang="en-US" sz="60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MY" sz="6000" dirty="0">
              <a:solidFill>
                <a:schemeClr val="bg1"/>
              </a:solidFill>
            </a:endParaRPr>
          </a:p>
        </p:txBody>
      </p:sp>
      <p:sp>
        <p:nvSpPr>
          <p:cNvPr id="3" name="TextBox 2"/>
          <p:cNvSpPr txBox="1"/>
          <p:nvPr/>
        </p:nvSpPr>
        <p:spPr>
          <a:xfrm>
            <a:off x="838200" y="1651379"/>
            <a:ext cx="10515600" cy="5049672"/>
          </a:xfrm>
          <a:prstGeom prst="rect">
            <a:avLst/>
          </a:prstGeom>
          <a:solidFill>
            <a:schemeClr val="accent1">
              <a:lumMod val="40000"/>
              <a:lumOff val="60000"/>
            </a:schemeClr>
          </a:solidFill>
        </p:spPr>
        <p:txBody>
          <a:bodyPr wrap="square" rtlCol="0">
            <a:spAutoFit/>
          </a:bodyPr>
          <a:lstStyle/>
          <a:p>
            <a:endParaRPr lang="en-MY"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47" y="1758285"/>
            <a:ext cx="5201646" cy="48199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139" y="1758285"/>
            <a:ext cx="5002615" cy="4819935"/>
          </a:xfrm>
          <a:prstGeom prst="rect">
            <a:avLst/>
          </a:prstGeom>
        </p:spPr>
      </p:pic>
    </p:spTree>
    <p:extLst>
      <p:ext uri="{BB962C8B-B14F-4D97-AF65-F5344CB8AC3E}">
        <p14:creationId xmlns:p14="http://schemas.microsoft.com/office/powerpoint/2010/main" val="29504715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gn="ctr"/>
            <a:r>
              <a:rPr lang="en-US" sz="6000" dirty="0" err="1" smtClean="0">
                <a:ln w="0"/>
                <a:effectLst>
                  <a:outerShdw blurRad="38100" dist="19050" dir="2700000" algn="tl" rotWithShape="0">
                    <a:schemeClr val="dk1">
                      <a:alpha val="40000"/>
                    </a:schemeClr>
                  </a:outerShdw>
                </a:effectLst>
                <a:latin typeface="NikoshBAN" pitchFamily="2" charset="0"/>
                <a:cs typeface="NikoshBAN" pitchFamily="2" charset="0"/>
              </a:rPr>
              <a:t>আজকের</a:t>
            </a:r>
            <a:r>
              <a:rPr lang="en-US" sz="6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6000" dirty="0" err="1" smtClean="0">
                <a:ln w="0"/>
                <a:effectLst>
                  <a:outerShdw blurRad="38100" dist="19050" dir="2700000" algn="tl" rotWithShape="0">
                    <a:schemeClr val="dk1">
                      <a:alpha val="40000"/>
                    </a:schemeClr>
                  </a:outerShdw>
                </a:effectLst>
                <a:latin typeface="NikoshBAN" pitchFamily="2" charset="0"/>
                <a:cs typeface="NikoshBAN" pitchFamily="2" charset="0"/>
              </a:rPr>
              <a:t>পাঠ</a:t>
            </a:r>
            <a:endParaRPr lang="en-MY" sz="6000" dirty="0">
              <a:ln w="0"/>
              <a:effectLst>
                <a:outerShdw blurRad="38100" dist="19050" dir="2700000" algn="tl" rotWithShape="0">
                  <a:schemeClr val="dk1">
                    <a:alpha val="40000"/>
                  </a:schemeClr>
                </a:outerShdw>
              </a:effectLst>
            </a:endParaRPr>
          </a:p>
        </p:txBody>
      </p:sp>
      <p:sp>
        <p:nvSpPr>
          <p:cNvPr id="3" name="TextBox 2"/>
          <p:cNvSpPr txBox="1"/>
          <p:nvPr/>
        </p:nvSpPr>
        <p:spPr>
          <a:xfrm>
            <a:off x="838200" y="2129050"/>
            <a:ext cx="10515600" cy="1323439"/>
          </a:xfrm>
          <a:prstGeom prst="rect">
            <a:avLst/>
          </a:prstGeom>
          <a:solidFill>
            <a:schemeClr val="accent1">
              <a:lumMod val="40000"/>
              <a:lumOff val="60000"/>
            </a:schemeClr>
          </a:solidFill>
        </p:spPr>
        <p:txBody>
          <a:bodyPr wrap="square" rtlCol="0">
            <a:spAutoFit/>
          </a:bodyPr>
          <a:lstStyle/>
          <a:p>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তড়ি</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ৎ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চুম্বকীয়</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বর্ণালি</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পরমানু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মডেল</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হাইড্রোজেন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পরমানুর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বর্ণালি</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en-MY"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596907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2481"/>
          </a:xfrm>
          <a:solidFill>
            <a:schemeClr val="accent1">
              <a:lumMod val="40000"/>
              <a:lumOff val="60000"/>
            </a:schemeClr>
          </a:solidFill>
        </p:spPr>
        <p:txBody>
          <a:bodyPr>
            <a:normAutofit/>
          </a:bodyPr>
          <a:lstStyle/>
          <a:p>
            <a:pPr algn="ctr"/>
            <a:r>
              <a:rPr lang="en-US" sz="6000" dirty="0" err="1" smtClean="0">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MY" sz="6000" dirty="0">
              <a:ln w="0"/>
              <a:effectLst>
                <a:outerShdw blurRad="38100" dist="19050" dir="2700000" algn="tl" rotWithShape="0">
                  <a:schemeClr val="dk1">
                    <a:alpha val="40000"/>
                  </a:schemeClr>
                </a:outerShdw>
              </a:effectLst>
            </a:endParaRPr>
          </a:p>
        </p:txBody>
      </p:sp>
      <p:sp>
        <p:nvSpPr>
          <p:cNvPr id="3" name="TextBox 2"/>
          <p:cNvSpPr txBox="1"/>
          <p:nvPr/>
        </p:nvSpPr>
        <p:spPr>
          <a:xfrm>
            <a:off x="838200" y="1746913"/>
            <a:ext cx="10515600" cy="3170099"/>
          </a:xfrm>
          <a:prstGeom prst="rect">
            <a:avLst/>
          </a:prstGeom>
          <a:solidFill>
            <a:schemeClr val="accent1">
              <a:lumMod val="40000"/>
              <a:lumOff val="60000"/>
            </a:schemeClr>
          </a:solidFill>
        </p:spPr>
        <p:txBody>
          <a:bodyPr wrap="square" rtlCol="0">
            <a:spAutoFit/>
          </a:bodyPr>
          <a:lstStyle/>
          <a:p>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পাঠ শেষে শিক্ষার্থীরা-</a:t>
            </a:r>
          </a:p>
          <a:p>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বর্ণালি কাকে বলে ব্যাখ্যা করতে পারবে ।</a:t>
            </a:r>
          </a:p>
          <a:p>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তড়িৎ চুম্বকীয় বর্ণালির অঞ্চলসমূহ আলোচনা করতে পারবে ।</a:t>
            </a:r>
          </a:p>
          <a:p>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রেখা বর্ণালির সাহায্যে মৌল শনাক্তকরন করতে পারবে ।</a:t>
            </a:r>
          </a:p>
          <a:p>
            <a:r>
              <a:rPr lang="bn-BD"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হাইড্রোজেনের পরমানুর বর্ণালি ব্যাখ্যা করতে পারবে । </a:t>
            </a:r>
          </a:p>
        </p:txBody>
      </p:sp>
    </p:spTree>
    <p:extLst>
      <p:ext uri="{BB962C8B-B14F-4D97-AF65-F5344CB8AC3E}">
        <p14:creationId xmlns:p14="http://schemas.microsoft.com/office/powerpoint/2010/main" val="17488625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320040"/>
            <a:ext cx="5608321" cy="637413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82880"/>
            <a:ext cx="6172200" cy="6511290"/>
          </a:xfrm>
          <a:prstGeom prst="rect">
            <a:avLst/>
          </a:prstGeom>
        </p:spPr>
      </p:pic>
    </p:spTree>
    <p:extLst>
      <p:ext uri="{BB962C8B-B14F-4D97-AF65-F5344CB8AC3E}">
        <p14:creationId xmlns:p14="http://schemas.microsoft.com/office/powerpoint/2010/main" val="11165221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2263" y="395785"/>
            <a:ext cx="11259403" cy="6124754"/>
          </a:xfrm>
          <a:prstGeom prst="rect">
            <a:avLst/>
          </a:prstGeom>
          <a:solidFill>
            <a:schemeClr val="accent1">
              <a:lumMod val="40000"/>
              <a:lumOff val="60000"/>
            </a:schemeClr>
          </a:solidFill>
        </p:spPr>
        <p:txBody>
          <a:bodyPr wrap="square" rtlCol="0">
            <a:spAutoFit/>
          </a:bodyPr>
          <a:lstStyle/>
          <a:p>
            <a:r>
              <a:rPr lang="bn-BD" sz="2800" dirty="0" smtClean="0">
                <a:solidFill>
                  <a:srgbClr val="FF0000"/>
                </a:solidFill>
                <a:latin typeface="NikoshBAN" panose="02000000000000000000" pitchFamily="2" charset="0"/>
                <a:cs typeface="NikoshBAN" panose="02000000000000000000" pitchFamily="2" charset="0"/>
              </a:rPr>
              <a:t>তড়িৎ চুম্বকীয় বর্ণালিঃ </a:t>
            </a:r>
            <a:r>
              <a:rPr lang="bn-BD" sz="2800" dirty="0" smtClean="0">
                <a:latin typeface="NikoshBAN" panose="02000000000000000000" pitchFamily="2" charset="0"/>
                <a:cs typeface="NikoshBAN" panose="02000000000000000000" pitchFamily="2" charset="0"/>
              </a:rPr>
              <a:t>আলো এক ধরনের বিকীর্ণ তড়িৎ বর্ণালি । সূর্যের আলো কোনো প্রিজমের মধ্যে দিয়ে চালনা করলে তার বর্ণহীন আলোক বিভিন্ন বর্ণে বিভিক্ত হয়ে যে আলোকরশ্মির সমাবেশ সৃষ্টি করে তাই মূলত বর্ণালি ।</a:t>
            </a:r>
          </a:p>
          <a:p>
            <a:r>
              <a:rPr lang="en-US" sz="2800" dirty="0" err="1" smtClean="0">
                <a:latin typeface="NikoshBAN" panose="02000000000000000000" pitchFamily="2" charset="0"/>
                <a:cs typeface="NikoshBAN" panose="02000000000000000000" pitchFamily="2" charset="0"/>
              </a:rPr>
              <a:t>মূলত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তড়ি</a:t>
            </a:r>
            <a:r>
              <a:rPr lang="en-US" sz="2800" dirty="0" smtClean="0">
                <a:latin typeface="NikoshBAN" panose="02000000000000000000" pitchFamily="2" charset="0"/>
                <a:cs typeface="NikoshBAN" panose="02000000000000000000" pitchFamily="2" charset="0"/>
              </a:rPr>
              <a:t>ৎ </a:t>
            </a:r>
            <a:r>
              <a:rPr lang="en-US" sz="2800" dirty="0" err="1" smtClean="0">
                <a:latin typeface="NikoshBAN" panose="02000000000000000000" pitchFamily="2" charset="0"/>
                <a:cs typeface="NikoshBAN" panose="02000000000000000000" pitchFamily="2" charset="0"/>
              </a:rPr>
              <a:t>চুম্বকীয়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বর্ণালি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পরস্পর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সমকোণে</a:t>
            </a:r>
            <a:endParaRPr lang="bn-BD"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অবস্থিত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বিদ্যু</a:t>
            </a:r>
            <a:r>
              <a:rPr lang="en-US" sz="2800" dirty="0" smtClean="0">
                <a:latin typeface="NikoshBAN" panose="02000000000000000000" pitchFamily="2" charset="0"/>
                <a:cs typeface="NikoshBAN" panose="02000000000000000000" pitchFamily="2" charset="0"/>
              </a:rPr>
              <a:t>ৎ </a:t>
            </a:r>
            <a:r>
              <a:rPr lang="en-US" sz="2800" dirty="0" err="1" smtClean="0">
                <a:latin typeface="NikoshBAN" panose="02000000000000000000" pitchFamily="2" charset="0"/>
                <a:cs typeface="NikoshBAN" panose="02000000000000000000" pitchFamily="2" charset="0"/>
              </a:rPr>
              <a:t>ক্ষেত্র</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একটি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চুম্বক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ক্ষেত্রের</a:t>
            </a:r>
            <a:r>
              <a:rPr lang="en-US" sz="2800" dirty="0" smtClean="0">
                <a:latin typeface="NikoshBAN" panose="02000000000000000000" pitchFamily="2" charset="0"/>
                <a:cs typeface="NikoshBAN" panose="02000000000000000000" pitchFamily="2" charset="0"/>
              </a:rPr>
              <a:t> </a:t>
            </a:r>
            <a:endParaRPr lang="bn-BD"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সমন্বয়ে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গঠিত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বর্ণালি</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আলোকরশ্মি</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ধরনের</a:t>
            </a:r>
            <a:r>
              <a:rPr lang="en-US" sz="2800" dirty="0" smtClean="0">
                <a:latin typeface="NikoshBAN" panose="02000000000000000000" pitchFamily="2" charset="0"/>
                <a:cs typeface="NikoshBAN" panose="02000000000000000000" pitchFamily="2" charset="0"/>
              </a:rPr>
              <a:t> </a:t>
            </a:r>
            <a:endParaRPr lang="bn-BD"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বিকিরন</a:t>
            </a:r>
            <a:r>
              <a:rPr lang="en-US"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হচ্ছে</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অজস্র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শক্তিকনার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ফোটন</a:t>
            </a:r>
            <a:r>
              <a:rPr lang="en-US" sz="2800" dirty="0" smtClean="0">
                <a:latin typeface="NikoshBAN" panose="02000000000000000000" pitchFamily="2" charset="0"/>
                <a:cs typeface="NikoshBAN" panose="02000000000000000000" pitchFamily="2" charset="0"/>
              </a:rPr>
              <a:t>) </a:t>
            </a:r>
            <a:endParaRPr lang="bn-BD"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গতিশীল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প্রবাহ</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ম্যাক্সওয়েল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প্রমান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করেন</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সব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ধরনের</a:t>
            </a:r>
            <a:r>
              <a:rPr lang="en-US" sz="2800" dirty="0" smtClean="0">
                <a:latin typeface="NikoshBAN" panose="02000000000000000000" pitchFamily="2" charset="0"/>
                <a:cs typeface="NikoshBAN" panose="02000000000000000000" pitchFamily="2" charset="0"/>
              </a:rPr>
              <a:t> </a:t>
            </a:r>
            <a:endParaRPr lang="bn-BD"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আলোক</a:t>
            </a:r>
            <a:r>
              <a:rPr lang="en-US"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দৃশ্যমান</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অদৃশ্য</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বিদ্যু</a:t>
            </a:r>
            <a:r>
              <a:rPr lang="en-US" sz="2800" dirty="0" smtClean="0">
                <a:latin typeface="NikoshBAN" panose="02000000000000000000" pitchFamily="2" charset="0"/>
                <a:cs typeface="NikoshBAN" panose="02000000000000000000" pitchFamily="2" charset="0"/>
              </a:rPr>
              <a:t>ৎ ও </a:t>
            </a:r>
            <a:r>
              <a:rPr lang="en-US" sz="2800" dirty="0" err="1" smtClean="0">
                <a:latin typeface="NikoshBAN" panose="02000000000000000000" pitchFamily="2" charset="0"/>
                <a:cs typeface="NikoshBAN" panose="02000000000000000000" pitchFamily="2" charset="0"/>
              </a:rPr>
              <a:t>চুম্বক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ক্ষেত্রের</a:t>
            </a:r>
            <a:r>
              <a:rPr lang="en-US" sz="2800" dirty="0" smtClean="0">
                <a:latin typeface="NikoshBAN" panose="02000000000000000000" pitchFamily="2" charset="0"/>
                <a:cs typeface="NikoshBAN" panose="02000000000000000000" pitchFamily="2" charset="0"/>
              </a:rPr>
              <a:t> </a:t>
            </a:r>
            <a:endParaRPr lang="bn-BD"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প্রভাবে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সৃষ্টি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তাই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সব</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ধরনের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আলোককে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একত্রে</a:t>
            </a:r>
            <a:endParaRPr lang="bn-BD"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তড়ি</a:t>
            </a:r>
            <a:r>
              <a:rPr lang="en-US" sz="2800" dirty="0" smtClean="0">
                <a:latin typeface="NikoshBAN" panose="02000000000000000000" pitchFamily="2" charset="0"/>
                <a:cs typeface="NikoshBAN" panose="02000000000000000000" pitchFamily="2" charset="0"/>
              </a:rPr>
              <a:t>ৎ </a:t>
            </a:r>
            <a:r>
              <a:rPr lang="en-US" sz="2800" dirty="0" err="1" smtClean="0">
                <a:latin typeface="NikoshBAN" panose="02000000000000000000" pitchFamily="2" charset="0"/>
                <a:cs typeface="NikoshBAN" panose="02000000000000000000" pitchFamily="2" charset="0"/>
              </a:rPr>
              <a:t>চুম্বকীয়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 </a:t>
            </a:r>
            <a:r>
              <a:rPr lang="en-US" sz="2800" dirty="0" err="1" smtClean="0">
                <a:latin typeface="NikoshBAN" panose="02000000000000000000" pitchFamily="2" charset="0"/>
                <a:cs typeface="NikoshBAN" panose="02000000000000000000" pitchFamily="2" charset="0"/>
              </a:rPr>
              <a:t>অর্থা</a:t>
            </a:r>
            <a:r>
              <a:rPr lang="en-US" sz="2800" dirty="0" smtClean="0">
                <a:latin typeface="NikoshBAN" panose="02000000000000000000" pitchFamily="2" charset="0"/>
                <a:cs typeface="NikoshBAN" panose="02000000000000000000" pitchFamily="2" charset="0"/>
              </a:rPr>
              <a:t>ৎ </a:t>
            </a:r>
            <a:r>
              <a:rPr lang="en-US" sz="2800" dirty="0" err="1" smtClean="0">
                <a:latin typeface="NikoshBAN" panose="02000000000000000000" pitchFamily="2" charset="0"/>
                <a:cs typeface="NikoshBAN" panose="02000000000000000000" pitchFamily="2" charset="0"/>
              </a:rPr>
              <a:t>বৈদ্যুতিক</a:t>
            </a:r>
            <a:r>
              <a:rPr lang="en-US"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ও</a:t>
            </a:r>
            <a:endParaRPr lang="bn-BD"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চুম্বক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ক্ষেত্র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নিঃসৃত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প্রবাহের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দিকের</a:t>
            </a:r>
            <a:r>
              <a:rPr lang="en-US" sz="2800" dirty="0" smtClean="0">
                <a:latin typeface="NikoshBAN" panose="02000000000000000000" pitchFamily="2" charset="0"/>
                <a:cs typeface="NikoshBAN" panose="02000000000000000000" pitchFamily="2" charset="0"/>
              </a:rPr>
              <a:t> </a:t>
            </a:r>
            <a:endParaRPr lang="bn-BD" sz="2800" dirty="0" smtClean="0">
              <a:latin typeface="NikoshBAN" panose="02000000000000000000" pitchFamily="2" charset="0"/>
              <a:cs typeface="NikoshBAN" panose="02000000000000000000" pitchFamily="2" charset="0"/>
            </a:endParaRPr>
          </a:p>
          <a:p>
            <a:r>
              <a:rPr lang="en-US" sz="2800" dirty="0" err="1" smtClean="0">
                <a:latin typeface="NikoshBAN" panose="02000000000000000000" pitchFamily="2" charset="0"/>
                <a:cs typeface="NikoshBAN" panose="02000000000000000000" pitchFamily="2" charset="0"/>
              </a:rPr>
              <a:t>সাথে</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সমকোণে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অবস্থান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তড়ি</a:t>
            </a:r>
            <a:r>
              <a:rPr lang="en-US" sz="2800" dirty="0" smtClean="0">
                <a:latin typeface="NikoshBAN" panose="02000000000000000000" pitchFamily="2" charset="0"/>
                <a:cs typeface="NikoshBAN" panose="02000000000000000000" pitchFamily="2" charset="0"/>
              </a:rPr>
              <a:t>ৎ </a:t>
            </a:r>
            <a:r>
              <a:rPr lang="en-US" sz="2800" dirty="0" err="1" smtClean="0">
                <a:latin typeface="NikoshBAN" panose="02000000000000000000" pitchFamily="2" charset="0"/>
                <a:cs typeface="NikoshBAN" panose="02000000000000000000" pitchFamily="2" charset="0"/>
              </a:rPr>
              <a:t>চুম্বকীয়</a:t>
            </a:r>
            <a:endParaRPr lang="bn-BD"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বিকিরন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237" y="1308295"/>
            <a:ext cx="4884430" cy="5212244"/>
          </a:xfrm>
          <a:prstGeom prst="rect">
            <a:avLst/>
          </a:prstGeom>
        </p:spPr>
      </p:pic>
    </p:spTree>
    <p:extLst>
      <p:ext uri="{BB962C8B-B14F-4D97-AF65-F5344CB8AC3E}">
        <p14:creationId xmlns:p14="http://schemas.microsoft.com/office/powerpoint/2010/main" val="4096170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280" y="533400"/>
            <a:ext cx="10515600" cy="3693319"/>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শক্তি</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তরঙ্গের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মাধ্যমে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একস্থান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অন্যস্থানে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যায়</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পৃথিবীতে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দৃশ্যমান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বিকিরন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হচ্ছে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এছাড়াও</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অদৃশ্যমান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বিকিরন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রয়েছে</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তরঙ্গ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একস্থান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অন্য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স্থানে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যায়</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প্রতিটি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তরঙ্গের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মধ্যে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বৈদ্যুতিক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চুম্বকীয়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উপাংশ</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দুটি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পরস্পরের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সাথে</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সমকোণে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অগ্রসর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   </a:t>
            </a:r>
          </a:p>
          <a:p>
            <a:endParaRPr lang="en-MY"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5246" y="3277773"/>
            <a:ext cx="8405006" cy="3446584"/>
          </a:xfrm>
          <a:prstGeom prst="rect">
            <a:avLst/>
          </a:prstGeom>
        </p:spPr>
      </p:pic>
    </p:spTree>
    <p:extLst>
      <p:ext uri="{BB962C8B-B14F-4D97-AF65-F5344CB8AC3E}">
        <p14:creationId xmlns:p14="http://schemas.microsoft.com/office/powerpoint/2010/main" val="39834323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1809</Words>
  <Application>Microsoft Office PowerPoint</Application>
  <PresentationFormat>Widescreen</PresentationFormat>
  <Paragraphs>99</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Cambria Math</vt:lpstr>
      <vt:lpstr>NikoshBAN</vt:lpstr>
      <vt:lpstr>Times New Roman</vt:lpstr>
      <vt:lpstr>Office Theme</vt:lpstr>
      <vt:lpstr>স্বাগতম </vt:lpstr>
      <vt:lpstr>শিক্ষক পরিচিতি </vt:lpstr>
      <vt:lpstr>পাঠ পরিচিতি </vt:lpstr>
      <vt:lpstr>   ছবিতে  কী কী দেখা যাচ্ছে?  </vt:lpstr>
      <vt:lpstr>আজকের পাঠ</vt:lpstr>
      <vt:lpstr>শিখনফল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সমাধান </vt:lpstr>
      <vt:lpstr>চিত্রগুলি লক্ষকর-  </vt:lpstr>
      <vt:lpstr>PowerPoint Presentation</vt:lpstr>
      <vt:lpstr>জোড়ায় কাজ- </vt:lpstr>
      <vt:lpstr>সমাধান </vt:lpstr>
      <vt:lpstr>চিত্রগুলি লক্ষকর- </vt:lpstr>
      <vt:lpstr>PowerPoint Presentation</vt:lpstr>
      <vt:lpstr>PowerPoint Presentation</vt:lpstr>
      <vt:lpstr>PowerPoint Presentation</vt:lpstr>
      <vt:lpstr>দলীয় কাজ- </vt:lpstr>
      <vt:lpstr>সমাধান </vt:lpstr>
      <vt:lpstr>মূল্যায়ন </vt:lpstr>
      <vt:lpstr>বাড়ির কাজ </vt:lpstr>
      <vt:lpstr>ধন্যবাদ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dc:title>
  <dc:creator>shamrat</dc:creator>
  <cp:lastModifiedBy>shamrat</cp:lastModifiedBy>
  <cp:revision>98</cp:revision>
  <dcterms:created xsi:type="dcterms:W3CDTF">2018-03-07T13:34:42Z</dcterms:created>
  <dcterms:modified xsi:type="dcterms:W3CDTF">2020-02-06T16:16:52Z</dcterms:modified>
</cp:coreProperties>
</file>