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7" r:id="rId2"/>
    <p:sldId id="287" r:id="rId3"/>
    <p:sldId id="288" r:id="rId4"/>
    <p:sldId id="263" r:id="rId5"/>
    <p:sldId id="278" r:id="rId6"/>
    <p:sldId id="260" r:id="rId7"/>
    <p:sldId id="291" r:id="rId8"/>
    <p:sldId id="294" r:id="rId9"/>
    <p:sldId id="271" r:id="rId10"/>
    <p:sldId id="265" r:id="rId11"/>
    <p:sldId id="259" r:id="rId12"/>
    <p:sldId id="290" r:id="rId13"/>
    <p:sldId id="272" r:id="rId14"/>
    <p:sldId id="296" r:id="rId15"/>
    <p:sldId id="304" r:id="rId16"/>
    <p:sldId id="269" r:id="rId17"/>
    <p:sldId id="273" r:id="rId18"/>
    <p:sldId id="305" r:id="rId19"/>
    <p:sldId id="306" r:id="rId20"/>
    <p:sldId id="277" r:id="rId21"/>
    <p:sldId id="274" r:id="rId22"/>
    <p:sldId id="307" r:id="rId23"/>
    <p:sldId id="276" r:id="rId24"/>
    <p:sldId id="299" r:id="rId25"/>
    <p:sldId id="297" r:id="rId26"/>
    <p:sldId id="301" r:id="rId27"/>
    <p:sldId id="302" r:id="rId28"/>
    <p:sldId id="303" r:id="rId29"/>
    <p:sldId id="309" r:id="rId30"/>
    <p:sldId id="282" r:id="rId31"/>
    <p:sldId id="283" r:id="rId32"/>
    <p:sldId id="266" r:id="rId33"/>
    <p:sldId id="270" r:id="rId34"/>
    <p:sldId id="30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1DE"/>
    <a:srgbClr val="006C31"/>
    <a:srgbClr val="9C5BCD"/>
    <a:srgbClr val="00133A"/>
    <a:srgbClr val="001D58"/>
    <a:srgbClr val="552579"/>
    <a:srgbClr val="512373"/>
    <a:srgbClr val="EECEE5"/>
    <a:srgbClr val="E7BBDA"/>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1A256-3257-49F9-B1CA-DC93BBF375A9}" type="datetimeFigureOut">
              <a:rPr lang="en-US" smtClean="0"/>
              <a:t>2/17/2020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02972-1574-42CA-ABCC-382D16811028}" type="slidenum">
              <a:rPr lang="en-US" smtClean="0"/>
              <a:t>‹#›</a:t>
            </a:fld>
            <a:endParaRPr lang="en-US"/>
          </a:p>
        </p:txBody>
      </p:sp>
    </p:spTree>
    <p:extLst>
      <p:ext uri="{BB962C8B-B14F-4D97-AF65-F5344CB8AC3E}">
        <p14:creationId xmlns:p14="http://schemas.microsoft.com/office/powerpoint/2010/main" val="2671837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শুভেচ্ছা জানাবেন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2</a:t>
            </a:fld>
            <a:endParaRPr lang="en-US"/>
          </a:p>
        </p:txBody>
      </p:sp>
    </p:spTree>
    <p:extLst>
      <p:ext uri="{BB962C8B-B14F-4D97-AF65-F5344CB8AC3E}">
        <p14:creationId xmlns:p14="http://schemas.microsoft.com/office/powerpoint/2010/main" val="1808918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একের অধিক দলে বিভক্ত করে প্রশ্ন দিয়ে উত্তর আদায় করার মধ্য দিয়ে পাঠটি কতটুকু শিখতে পারলো এবং তাদের চিন্তন দক্ষতা কতটুকু বৃদ্ধি পেল তা যাচাই করা যেতে পারে।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20</a:t>
            </a:fld>
            <a:endParaRPr lang="en-US"/>
          </a:p>
        </p:txBody>
      </p:sp>
    </p:spTree>
    <p:extLst>
      <p:ext uri="{BB962C8B-B14F-4D97-AF65-F5344CB8AC3E}">
        <p14:creationId xmlns:p14="http://schemas.microsoft.com/office/powerpoint/2010/main" val="359512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29</a:t>
            </a:fld>
            <a:endParaRPr lang="en-US"/>
          </a:p>
        </p:txBody>
      </p:sp>
    </p:spTree>
    <p:extLst>
      <p:ext uri="{BB962C8B-B14F-4D97-AF65-F5344CB8AC3E}">
        <p14:creationId xmlns:p14="http://schemas.microsoft.com/office/powerpoint/2010/main" val="3195452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a:t>
            </a:r>
            <a:r>
              <a:rPr lang="bn-IN" baseline="0" dirty="0" smtClean="0">
                <a:latin typeface="NikoshBAN" pitchFamily="2" charset="0"/>
                <a:cs typeface="NikoshBAN" pitchFamily="2" charset="0"/>
              </a:rPr>
              <a:t>ককভাবে</a:t>
            </a:r>
            <a:r>
              <a:rPr lang="bn-BD" baseline="0" dirty="0" smtClean="0">
                <a:latin typeface="NikoshBAN" pitchFamily="2" charset="0"/>
                <a:cs typeface="NikoshBAN" pitchFamily="2" charset="0"/>
              </a:rPr>
              <a:t> প্রশ্ন দিয়ে উত্তর আদায় করার মধ্য দিয়ে পাঠটি কতটুকু শিখতে পারলো এবং তাদের চিন্তন দক্ষতা কতটুকু বৃদ্ধি পেল তা যাচাই করা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30</a:t>
            </a:fld>
            <a:endParaRPr lang="en-US"/>
          </a:p>
        </p:txBody>
      </p:sp>
    </p:spTree>
    <p:extLst>
      <p:ext uri="{BB962C8B-B14F-4D97-AF65-F5344CB8AC3E}">
        <p14:creationId xmlns:p14="http://schemas.microsoft.com/office/powerpoint/2010/main" val="148006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NikoshBAN" pitchFamily="2" charset="0"/>
                <a:cs typeface="NikoshBAN" pitchFamily="2" charset="0"/>
              </a:rPr>
              <a:t>20-25</a:t>
            </a:r>
            <a:r>
              <a:rPr lang="en-US" baseline="0" dirty="0" smtClean="0">
                <a:latin typeface="NikoshBAN" pitchFamily="2" charset="0"/>
                <a:cs typeface="NikoshBAN" pitchFamily="2" charset="0"/>
              </a:rPr>
              <a:t> </a:t>
            </a:r>
            <a:r>
              <a:rPr lang="bn-BD" dirty="0" smtClean="0">
                <a:latin typeface="NikoshBAN" pitchFamily="2" charset="0"/>
                <a:cs typeface="NikoshBAN" pitchFamily="2" charset="0"/>
              </a:rPr>
              <a:t>মিনিটের মধ্যে</a:t>
            </a:r>
            <a:r>
              <a:rPr lang="bn-BD" baseline="0" dirty="0" smtClean="0">
                <a:latin typeface="NikoshBAN" pitchFamily="2" charset="0"/>
                <a:cs typeface="NikoshBAN" pitchFamily="2" charset="0"/>
              </a:rPr>
              <a:t> লেখা শেষ করতে পারবে এমন একটি বাড়ির কাজের মধ্য দিয়ে পাঠটি শিক্ষার্থীদের স্মৃতিতে ধারন করে রাখার ক্ষমতা আদায় করা যেতে পারে</a:t>
            </a:r>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32</a:t>
            </a:fld>
            <a:endParaRPr lang="en-US"/>
          </a:p>
        </p:txBody>
      </p:sp>
    </p:spTree>
    <p:extLst>
      <p:ext uri="{BB962C8B-B14F-4D97-AF65-F5344CB8AC3E}">
        <p14:creationId xmlns:p14="http://schemas.microsoft.com/office/powerpoint/2010/main" val="1789855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শিক্ষার্থীদের সুস্বাস্থ্য কামনা করে ধন্যবাদ দিয়ে শ্রেণিকক্ষ ত্যাগ ক</a:t>
            </a:r>
            <a:r>
              <a:rPr lang="bn-IN" baseline="0" dirty="0" smtClean="0">
                <a:latin typeface="NikoshBAN" pitchFamily="2" charset="0"/>
                <a:cs typeface="NikoshBAN" pitchFamily="2" charset="0"/>
              </a:rPr>
              <a:t>রা </a:t>
            </a:r>
            <a:r>
              <a:rPr lang="bn-BD" baseline="0" dirty="0" smtClean="0">
                <a:latin typeface="NikoshBAN" pitchFamily="2" charset="0"/>
                <a:cs typeface="NikoshBAN" pitchFamily="2" charset="0"/>
              </a:rPr>
              <a:t>যেতে</a:t>
            </a:r>
            <a:r>
              <a:rPr lang="bn-IN" dirty="0" smtClean="0">
                <a:latin typeface="NikoshBAN" pitchFamily="2" charset="0"/>
                <a:cs typeface="NikoshBAN" pitchFamily="2" charset="0"/>
              </a:rPr>
              <a:t> পারে</a:t>
            </a:r>
            <a:r>
              <a:rPr lang="bn-BD" baseline="0" dirty="0" smtClean="0">
                <a:latin typeface="NikoshBAN" pitchFamily="2" charset="0"/>
                <a:cs typeface="NikoshBAN" pitchFamily="2" charset="0"/>
              </a:rPr>
              <a:t>।</a:t>
            </a:r>
            <a:r>
              <a:rPr lang="bn-IN" baseline="0" dirty="0" smtClean="0">
                <a:latin typeface="NikoshBAN" pitchFamily="2" charset="0"/>
                <a:cs typeface="NikoshBAN" pitchFamily="2" charset="0"/>
              </a:rPr>
              <a:t>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33</a:t>
            </a:fld>
            <a:endParaRPr lang="en-US"/>
          </a:p>
        </p:txBody>
      </p:sp>
    </p:spTree>
    <p:extLst>
      <p:ext uri="{BB962C8B-B14F-4D97-AF65-F5344CB8AC3E}">
        <p14:creationId xmlns:p14="http://schemas.microsoft.com/office/powerpoint/2010/main" val="492908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34</a:t>
            </a:fld>
            <a:endParaRPr lang="en-US"/>
          </a:p>
        </p:txBody>
      </p:sp>
    </p:spTree>
    <p:extLst>
      <p:ext uri="{BB962C8B-B14F-4D97-AF65-F5344CB8AC3E}">
        <p14:creationId xmlns:p14="http://schemas.microsoft.com/office/powerpoint/2010/main" val="49290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শিক্ষকবৃন্দ, স্লাইডে উল্লেখিত </a:t>
            </a:r>
            <a:r>
              <a:rPr lang="bn-IN" baseline="0" dirty="0" smtClean="0">
                <a:latin typeface="NikoshBAN" pitchFamily="2" charset="0"/>
                <a:cs typeface="NikoshBAN" pitchFamily="2" charset="0"/>
              </a:rPr>
              <a:t>ছবি</a:t>
            </a:r>
            <a:r>
              <a:rPr lang="bn-BD" baseline="0" dirty="0" smtClean="0">
                <a:latin typeface="NikoshBAN" pitchFamily="2" charset="0"/>
                <a:cs typeface="NikoshBAN" pitchFamily="2" charset="0"/>
              </a:rPr>
              <a:t>এবং ভিডিও দেখিয়ে প্রশ্ন করা যেতে পারে  এটি কী ফুল?</a:t>
            </a:r>
            <a:r>
              <a:rPr lang="bn-IN" baseline="0" dirty="0" smtClean="0">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4</a:t>
            </a:fld>
            <a:endParaRPr lang="en-US"/>
          </a:p>
        </p:txBody>
      </p:sp>
    </p:spTree>
    <p:extLst>
      <p:ext uri="{BB962C8B-B14F-4D97-AF65-F5344CB8AC3E}">
        <p14:creationId xmlns:p14="http://schemas.microsoft.com/office/powerpoint/2010/main" val="169009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 পাঠ ঘোষনা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6</a:t>
            </a:fld>
            <a:endParaRPr lang="en-US"/>
          </a:p>
        </p:txBody>
      </p:sp>
    </p:spTree>
    <p:extLst>
      <p:ext uri="{BB962C8B-B14F-4D97-AF65-F5344CB8AC3E}">
        <p14:creationId xmlns:p14="http://schemas.microsoft.com/office/powerpoint/2010/main" val="212673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একটি ক্লিক করলে প্রশ্ন</a:t>
            </a:r>
            <a:r>
              <a:rPr lang="bn-BD" sz="1200" baseline="0" dirty="0" smtClean="0">
                <a:latin typeface="NikoshBAN" pitchFamily="2" charset="0"/>
                <a:cs typeface="NikoshBAN" pitchFamily="2" charset="0"/>
              </a:rPr>
              <a:t> এবং পরবর্তী ক্লিক করলে উত্তর আসবে,এই ভাবে পর্যায়ক্রমে ক্লিক করতে থাকলে প্রশ্ন ও উত্তর শিক্ষার্থীদের বোধগম্য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8</a:t>
            </a:fld>
            <a:endParaRPr lang="en-US"/>
          </a:p>
        </p:txBody>
      </p:sp>
    </p:spTree>
    <p:extLst>
      <p:ext uri="{BB962C8B-B14F-4D97-AF65-F5344CB8AC3E}">
        <p14:creationId xmlns:p14="http://schemas.microsoft.com/office/powerpoint/2010/main" val="4749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শিক্ষক </a:t>
            </a:r>
            <a:r>
              <a:rPr lang="bn-BD" baseline="0" dirty="0" smtClean="0">
                <a:latin typeface="NikoshBAN" pitchFamily="2" charset="0"/>
                <a:cs typeface="NikoshBAN" pitchFamily="2" charset="0"/>
              </a:rPr>
              <a:t>শুদ্ধউচ্চারণে কবিতাটি আবৃত্তি করে</a:t>
            </a:r>
            <a:r>
              <a:rPr lang="bn-IN" baseline="0" dirty="0" smtClean="0">
                <a:latin typeface="NikoshBAN" pitchFamily="2" charset="0"/>
                <a:cs typeface="NikoshBAN" pitchFamily="2" charset="0"/>
              </a:rPr>
              <a:t> </a:t>
            </a:r>
            <a:r>
              <a:rPr lang="bn-BD" baseline="0" dirty="0" smtClean="0">
                <a:latin typeface="NikoshBAN" pitchFamily="2" charset="0"/>
                <a:cs typeface="NikoshBAN" pitchFamily="2" charset="0"/>
              </a:rPr>
              <a:t>শিক্ষার্থীদের</a:t>
            </a:r>
            <a:r>
              <a:rPr lang="bn-IN" baseline="0" dirty="0" smtClean="0">
                <a:latin typeface="NikoshBAN" pitchFamily="2" charset="0"/>
                <a:cs typeface="NikoshBAN" pitchFamily="2" charset="0"/>
              </a:rPr>
              <a:t> শোনাবেন এবং শিক্ষার্থীদের মনোযোগ দিয়ে শুনতে বলবেন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10</a:t>
            </a:fld>
            <a:endParaRPr lang="en-US"/>
          </a:p>
        </p:txBody>
      </p:sp>
    </p:spTree>
    <p:extLst>
      <p:ext uri="{BB962C8B-B14F-4D97-AF65-F5344CB8AC3E}">
        <p14:creationId xmlns:p14="http://schemas.microsoft.com/office/powerpoint/2010/main" val="56422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দুই বা তিনজন শিক্ষার্থী দিয়ে </a:t>
            </a:r>
            <a:r>
              <a:rPr lang="bn-BD" sz="1200" baseline="0" dirty="0" smtClean="0">
                <a:latin typeface="NikoshBAN" pitchFamily="2" charset="0"/>
                <a:cs typeface="NikoshBAN" pitchFamily="2" charset="0"/>
              </a:rPr>
              <a:t>কবিতাটি</a:t>
            </a:r>
            <a:r>
              <a:rPr lang="bn-IN" sz="1200" baseline="0" dirty="0" smtClean="0">
                <a:latin typeface="NikoshBAN" pitchFamily="2" charset="0"/>
                <a:cs typeface="NikoshBAN" pitchFamily="2" charset="0"/>
              </a:rPr>
              <a:t> সঠিক </a:t>
            </a:r>
            <a:r>
              <a:rPr lang="bn-BD" sz="1200" baseline="0" dirty="0" smtClean="0">
                <a:latin typeface="NikoshBAN" pitchFamily="2" charset="0"/>
                <a:cs typeface="NikoshBAN" pitchFamily="2" charset="0"/>
              </a:rPr>
              <a:t>উচ্চারণে</a:t>
            </a:r>
            <a:r>
              <a:rPr lang="bn-IN" sz="1200" baseline="0" dirty="0" smtClean="0">
                <a:latin typeface="NikoshBAN" pitchFamily="2" charset="0"/>
                <a:cs typeface="NikoshBAN" pitchFamily="2" charset="0"/>
              </a:rPr>
              <a:t> পড়তে দিবেন</a:t>
            </a:r>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11</a:t>
            </a:fld>
            <a:endParaRPr lang="en-US"/>
          </a:p>
        </p:txBody>
      </p:sp>
    </p:spTree>
    <p:extLst>
      <p:ext uri="{BB962C8B-B14F-4D97-AF65-F5344CB8AC3E}">
        <p14:creationId xmlns:p14="http://schemas.microsoft.com/office/powerpoint/2010/main" val="47583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প্রতিটি শব্দের</a:t>
            </a:r>
            <a:r>
              <a:rPr lang="bn-BD" baseline="0" dirty="0" smtClean="0">
                <a:latin typeface="NikoshBAN" pitchFamily="2" charset="0"/>
                <a:cs typeface="NikoshBAN" pitchFamily="2" charset="0"/>
              </a:rPr>
              <a:t> অর্থ ছবিসহ উল্লেখ করা হয়েছে,এতে শিক্ষার্থীরা প্রথমে শব্দ এবং পরে ছবিসহ শব্দের অর্থ শিখবে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12</a:t>
            </a:fld>
            <a:endParaRPr lang="en-US"/>
          </a:p>
        </p:txBody>
      </p:sp>
    </p:spTree>
    <p:extLst>
      <p:ext uri="{BB962C8B-B14F-4D97-AF65-F5344CB8AC3E}">
        <p14:creationId xmlns:p14="http://schemas.microsoft.com/office/powerpoint/2010/main" val="10603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“ঝিঙে ফুল” কবিতাটির বিষয়বস্তুর</a:t>
            </a:r>
            <a:r>
              <a:rPr lang="bn-BD" dirty="0" smtClean="0">
                <a:latin typeface="NikoshBAN" pitchFamily="2" charset="0"/>
                <a:cs typeface="NikoshBAN" pitchFamily="2" charset="0"/>
              </a:rPr>
              <a:t> সাথে মিল</a:t>
            </a:r>
            <a:r>
              <a:rPr lang="bn-BD" baseline="0" dirty="0" smtClean="0">
                <a:latin typeface="NikoshBAN" pitchFamily="2" charset="0"/>
                <a:cs typeface="NikoshBAN" pitchFamily="2" charset="0"/>
              </a:rPr>
              <a:t> রেখে ছবি দেখিয়ে কবিতাটি উপস্থাপন করা হয়েছে ,যা আপনার বর্ণনায় শিক্ষার্থীদের বোধগম্য সহজ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15</a:t>
            </a:fld>
            <a:endParaRPr lang="en-US"/>
          </a:p>
        </p:txBody>
      </p:sp>
    </p:spTree>
    <p:extLst>
      <p:ext uri="{BB962C8B-B14F-4D97-AF65-F5344CB8AC3E}">
        <p14:creationId xmlns:p14="http://schemas.microsoft.com/office/powerpoint/2010/main" val="367830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“ঝিঙে ফুল” কবিতাটির বিষয়বস্তুর</a:t>
            </a:r>
            <a:r>
              <a:rPr lang="bn-BD" dirty="0" smtClean="0">
                <a:latin typeface="NikoshBAN" pitchFamily="2" charset="0"/>
                <a:cs typeface="NikoshBAN" pitchFamily="2" charset="0"/>
              </a:rPr>
              <a:t> সাথে মিল</a:t>
            </a:r>
            <a:r>
              <a:rPr lang="bn-BD" baseline="0" dirty="0" smtClean="0">
                <a:latin typeface="NikoshBAN" pitchFamily="2" charset="0"/>
                <a:cs typeface="NikoshBAN" pitchFamily="2" charset="0"/>
              </a:rPr>
              <a:t> রেখে ছবি দেখিয়ে কবিতাটি উপস্থাপন করা হয়েছে ,যা আপনার বর্ণনায় শিক্ষার্থীদের বোধগম্য সহজ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16</a:t>
            </a:fld>
            <a:endParaRPr lang="en-US"/>
          </a:p>
        </p:txBody>
      </p:sp>
    </p:spTree>
    <p:extLst>
      <p:ext uri="{BB962C8B-B14F-4D97-AF65-F5344CB8AC3E}">
        <p14:creationId xmlns:p14="http://schemas.microsoft.com/office/powerpoint/2010/main" val="367830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7C989DC-8BCF-499A-8E90-CD0E62B86259}" type="datetimeFigureOut">
              <a:rPr lang="en-US" smtClean="0"/>
              <a:t>2/17/2020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7DA7541-416E-47B0-A16F-E83F4DE4E06A}" type="slidenum">
              <a:rPr lang="en-US" smtClean="0"/>
              <a:t>‹#›</a:t>
            </a:fld>
            <a:endParaRPr lang="en-US"/>
          </a:p>
        </p:txBody>
      </p:sp>
      <p:sp>
        <p:nvSpPr>
          <p:cNvPr id="11" name="Rectangle 10"/>
          <p:cNvSpPr/>
          <p:nvPr userDrawn="1"/>
        </p:nvSpPr>
        <p:spPr>
          <a:xfrm>
            <a:off x="76200" y="76200"/>
            <a:ext cx="8991600" cy="6705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52400" y="152400"/>
            <a:ext cx="88392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7.gif"/><Relationship Id="rId7" Type="http://schemas.openxmlformats.org/officeDocument/2006/relationships/image" Target="../media/image39.jpeg"/><Relationship Id="rId2" Type="http://schemas.openxmlformats.org/officeDocument/2006/relationships/image" Target="../media/image36.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22.JPG"/><Relationship Id="rId4" Type="http://schemas.openxmlformats.org/officeDocument/2006/relationships/image" Target="../media/image38.gif"/><Relationship Id="rId9" Type="http://schemas.openxmlformats.org/officeDocument/2006/relationships/image" Target="../media/image41.jp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6.jpg"/><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49.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964" y="2667000"/>
            <a:ext cx="7883236" cy="3416320"/>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dirty="0" smtClean="0">
                <a:latin typeface="NikoshBAN" pitchFamily="2" charset="0"/>
                <a:cs typeface="NikoshBAN" pitchFamily="2" charset="0"/>
              </a:rPr>
              <a:t>এই পাঠটি শ্রেণিকক্ষে উপস্থাপনের সময় প্রয়োজনীয় পরামর্শ প্রতিটি স্লাইডের নিচে অর্থাৎ </a:t>
            </a:r>
            <a:r>
              <a:rPr lang="en-US" sz="3600" dirty="0" smtClean="0">
                <a:latin typeface="NikoshBAN" pitchFamily="2" charset="0"/>
                <a:cs typeface="NikoshBAN" pitchFamily="2" charset="0"/>
              </a:rPr>
              <a:t>Slide Note </a:t>
            </a:r>
            <a:r>
              <a:rPr lang="bn-BD" sz="3600" dirty="0" smtClean="0">
                <a:latin typeface="NikoshBAN" pitchFamily="2" charset="0"/>
                <a:cs typeface="NikoshBAN" pitchFamily="2" charset="0"/>
              </a:rPr>
              <a:t>এ সংযোজন করা হয়েছে। আশা করি সম্মানিত শিক্ষকগণ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অনুগ্রহপূর্বক</a:t>
            </a:r>
            <a:r>
              <a:rPr lang="bn-BD" sz="3600" dirty="0" smtClean="0">
                <a:latin typeface="NikoshBAN" pitchFamily="2" charset="0"/>
                <a:cs typeface="NikoshBAN" pitchFamily="2" charset="0"/>
              </a:rPr>
              <a:t> পাঠটি উপস্থাপনের পূর্বে  উল্লেখিত </a:t>
            </a:r>
            <a:r>
              <a:rPr lang="en-US" sz="3600" dirty="0" smtClean="0">
                <a:latin typeface="NikoshBAN" pitchFamily="2" charset="0"/>
                <a:cs typeface="NikoshBAN" pitchFamily="2" charset="0"/>
              </a:rPr>
              <a:t>Note </a:t>
            </a:r>
            <a:r>
              <a:rPr lang="bn-BD" sz="3600" dirty="0" smtClean="0">
                <a:latin typeface="NikoshBAN" pitchFamily="2" charset="0"/>
                <a:cs typeface="NikoshBAN" pitchFamily="2" charset="0"/>
              </a:rPr>
              <a:t>দেখে নেবেন</a:t>
            </a:r>
            <a:r>
              <a:rPr lang="bn-IN" sz="3600" dirty="0">
                <a:latin typeface="NikoshBAN" pitchFamily="2" charset="0"/>
                <a:cs typeface="NikoshBAN" pitchFamily="2" charset="0"/>
              </a:rPr>
              <a:t> </a:t>
            </a:r>
            <a:r>
              <a:rPr lang="bn-IN"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এছাড়াও</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শিক্ষকগণ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প্রয়োজনবোধে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নিজস্ব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কলাকৌশল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প্রয়োগ</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পারবেন</a:t>
            </a:r>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5" name="Rectangle 4"/>
          <p:cNvSpPr/>
          <p:nvPr/>
        </p:nvSpPr>
        <p:spPr>
          <a:xfrm>
            <a:off x="1274348" y="1143000"/>
            <a:ext cx="6484467" cy="707886"/>
          </a:xfrm>
          <a:prstGeom prst="rect">
            <a:avLst/>
          </a:prstGeom>
          <a:solidFill>
            <a:srgbClr val="F5E3F0"/>
          </a:solidFill>
          <a:ln>
            <a:solidFill>
              <a:srgbClr val="0070C0"/>
            </a:solidFill>
          </a:ln>
        </p:spPr>
        <p:txBody>
          <a:bodyPr wrap="none">
            <a:spAutoFit/>
          </a:bodyPr>
          <a:lstStyle/>
          <a:p>
            <a:r>
              <a:rPr lang="bn-BD" sz="4000" dirty="0">
                <a:latin typeface="NikoshBAN" pitchFamily="2" charset="0"/>
                <a:cs typeface="NikoshBAN" pitchFamily="2" charset="0"/>
              </a:rPr>
              <a:t>এই স্লাইডটি সম্মানিত শিক্ষকবৃন্দের </a:t>
            </a:r>
            <a:r>
              <a:rPr lang="bn-BD" sz="4000" dirty="0" smtClean="0">
                <a:latin typeface="NikoshBAN" pitchFamily="2" charset="0"/>
                <a:cs typeface="NikoshBAN" pitchFamily="2" charset="0"/>
              </a:rPr>
              <a:t>জন্য</a:t>
            </a:r>
            <a:endParaRPr lang="en-US" sz="4000" dirty="0"/>
          </a:p>
        </p:txBody>
      </p:sp>
    </p:spTree>
    <p:extLst>
      <p:ext uri="{BB962C8B-B14F-4D97-AF65-F5344CB8AC3E}">
        <p14:creationId xmlns:p14="http://schemas.microsoft.com/office/powerpoint/2010/main" val="3659241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9781" y="609600"/>
            <a:ext cx="2265220" cy="646331"/>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আদর্শ পাঠ</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391" y="2000250"/>
            <a:ext cx="5334000" cy="4000500"/>
          </a:xfrm>
          <a:prstGeom prst="rect">
            <a:avLst/>
          </a:prstGeom>
        </p:spPr>
      </p:pic>
    </p:spTree>
    <p:extLst>
      <p:ext uri="{BB962C8B-B14F-4D97-AF65-F5344CB8AC3E}">
        <p14:creationId xmlns:p14="http://schemas.microsoft.com/office/powerpoint/2010/main" val="1560852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4720" y="457200"/>
            <a:ext cx="2057400" cy="646331"/>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সরব পাঠ</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524000"/>
            <a:ext cx="5105400" cy="4038600"/>
          </a:xfrm>
          <a:prstGeom prst="rect">
            <a:avLst/>
          </a:prstGeom>
        </p:spPr>
      </p:pic>
    </p:spTree>
    <p:extLst>
      <p:ext uri="{BB962C8B-B14F-4D97-AF65-F5344CB8AC3E}">
        <p14:creationId xmlns:p14="http://schemas.microsoft.com/office/powerpoint/2010/main" val="413336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79766" y="193567"/>
            <a:ext cx="4495800" cy="646331"/>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নতুন শব্দ ও বাক্যগঠন</a:t>
            </a:r>
          </a:p>
        </p:txBody>
      </p:sp>
      <p:sp>
        <p:nvSpPr>
          <p:cNvPr id="3" name="TextBox 2"/>
          <p:cNvSpPr txBox="1"/>
          <p:nvPr/>
        </p:nvSpPr>
        <p:spPr>
          <a:xfrm>
            <a:off x="469075" y="1448878"/>
            <a:ext cx="2045525"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ঝিঙে ফুল</a:t>
            </a:r>
          </a:p>
        </p:txBody>
      </p:sp>
      <p:sp>
        <p:nvSpPr>
          <p:cNvPr id="6" name="TextBox 5"/>
          <p:cNvSpPr txBox="1"/>
          <p:nvPr/>
        </p:nvSpPr>
        <p:spPr>
          <a:xfrm>
            <a:off x="436418" y="3410026"/>
            <a:ext cx="2078182"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গুল্মে পর্ণে</a:t>
            </a:r>
          </a:p>
        </p:txBody>
      </p:sp>
      <p:sp>
        <p:nvSpPr>
          <p:cNvPr id="8" name="TextBox 7"/>
          <p:cNvSpPr txBox="1"/>
          <p:nvPr/>
        </p:nvSpPr>
        <p:spPr>
          <a:xfrm>
            <a:off x="432789" y="5410200"/>
            <a:ext cx="2081811"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ফিরোজিয়া</a:t>
            </a:r>
          </a:p>
        </p:txBody>
      </p:sp>
      <p:sp>
        <p:nvSpPr>
          <p:cNvPr id="11" name="TextBox 10"/>
          <p:cNvSpPr txBox="1"/>
          <p:nvPr/>
        </p:nvSpPr>
        <p:spPr>
          <a:xfrm>
            <a:off x="5715000" y="1472146"/>
            <a:ext cx="32766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smtClean="0"/>
              <a:t>ঝিঙে</a:t>
            </a:r>
            <a:r>
              <a:rPr lang="en-US" sz="3200" dirty="0" smtClean="0"/>
              <a:t> </a:t>
            </a:r>
            <a:r>
              <a:rPr lang="bn-BD" sz="3200" dirty="0" smtClean="0"/>
              <a:t>সবজির </a:t>
            </a:r>
            <a:r>
              <a:rPr lang="bn-BD" sz="3200" dirty="0"/>
              <a:t>ফুল</a:t>
            </a:r>
          </a:p>
        </p:txBody>
      </p:sp>
      <p:sp>
        <p:nvSpPr>
          <p:cNvPr id="13" name="TextBox 12"/>
          <p:cNvSpPr txBox="1"/>
          <p:nvPr/>
        </p:nvSpPr>
        <p:spPr>
          <a:xfrm>
            <a:off x="5715000" y="3434649"/>
            <a:ext cx="3276600" cy="46166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dirty="0" smtClean="0"/>
              <a:t>ঝোপঝাড়ে</a:t>
            </a:r>
            <a:r>
              <a:rPr lang="en-US" sz="2400" dirty="0" smtClean="0"/>
              <a:t> </a:t>
            </a:r>
            <a:r>
              <a:rPr lang="bn-BD" sz="2400" dirty="0" smtClean="0"/>
              <a:t>ও </a:t>
            </a:r>
            <a:r>
              <a:rPr lang="bn-BD" sz="2400" dirty="0"/>
              <a:t>পত্রপল্লবে</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795051"/>
            <a:ext cx="2685335" cy="1776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11285"/>
          <a:stretch/>
        </p:blipFill>
        <p:spPr>
          <a:xfrm>
            <a:off x="2743200" y="4698778"/>
            <a:ext cx="2685335" cy="1778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5715000" y="5325047"/>
            <a:ext cx="3048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ফিরোজা রঙের</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990600"/>
            <a:ext cx="2685335"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0459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P spid="8" grpId="0" animBg="1"/>
      <p:bldP spid="11" grpId="0" animBg="1"/>
      <p:bldP spid="13"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33367" y="207818"/>
            <a:ext cx="4587242" cy="646331"/>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নতুন শব্দ ও বাক্যগঠন</a:t>
            </a:r>
          </a:p>
        </p:txBody>
      </p:sp>
      <p:sp>
        <p:nvSpPr>
          <p:cNvPr id="4" name="TextBox 3"/>
          <p:cNvSpPr txBox="1"/>
          <p:nvPr/>
        </p:nvSpPr>
        <p:spPr>
          <a:xfrm>
            <a:off x="533400" y="1360843"/>
            <a:ext cx="1524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সাঁঝে</a:t>
            </a:r>
          </a:p>
        </p:txBody>
      </p:sp>
      <p:sp>
        <p:nvSpPr>
          <p:cNvPr id="7" name="TextBox 6"/>
          <p:cNvSpPr txBox="1"/>
          <p:nvPr/>
        </p:nvSpPr>
        <p:spPr>
          <a:xfrm>
            <a:off x="533400" y="3429000"/>
            <a:ext cx="1524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মাচান</a:t>
            </a:r>
          </a:p>
        </p:txBody>
      </p:sp>
      <p:sp>
        <p:nvSpPr>
          <p:cNvPr id="9" name="TextBox 8"/>
          <p:cNvSpPr txBox="1"/>
          <p:nvPr/>
        </p:nvSpPr>
        <p:spPr>
          <a:xfrm>
            <a:off x="5762170" y="3367444"/>
            <a:ext cx="2682241"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মাচা,</a:t>
            </a:r>
            <a:r>
              <a:rPr lang="bn-IN" sz="3200" dirty="0"/>
              <a:t> </a:t>
            </a:r>
            <a:r>
              <a:rPr lang="bn-BD" sz="3200" dirty="0"/>
              <a:t>পাটাতন</a:t>
            </a:r>
          </a:p>
        </p:txBody>
      </p:sp>
      <p:sp>
        <p:nvSpPr>
          <p:cNvPr id="10" name="TextBox 9"/>
          <p:cNvSpPr txBox="1"/>
          <p:nvPr/>
        </p:nvSpPr>
        <p:spPr>
          <a:xfrm>
            <a:off x="533400" y="5217766"/>
            <a:ext cx="1600200" cy="523220"/>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dirty="0" smtClean="0"/>
              <a:t>জাফরানি</a:t>
            </a:r>
            <a:endParaRPr lang="bn-BD" sz="2800" dirty="0"/>
          </a:p>
        </p:txBody>
      </p:sp>
      <p:sp>
        <p:nvSpPr>
          <p:cNvPr id="12" name="TextBox 11"/>
          <p:cNvSpPr txBox="1"/>
          <p:nvPr/>
        </p:nvSpPr>
        <p:spPr>
          <a:xfrm>
            <a:off x="5762171" y="1391525"/>
            <a:ext cx="2682241"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smtClean="0"/>
              <a:t>সন্</a:t>
            </a:r>
            <a:r>
              <a:rPr lang="en-US" sz="3200" dirty="0" err="1" smtClean="0"/>
              <a:t>ধ্যা</a:t>
            </a:r>
            <a:r>
              <a:rPr lang="bn-BD" sz="3200" dirty="0" smtClean="0"/>
              <a:t>য়</a:t>
            </a:r>
            <a:endParaRPr lang="bn-BD" sz="320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5388" y="4675519"/>
            <a:ext cx="2845755" cy="1730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5796807" y="5181600"/>
            <a:ext cx="2647605" cy="523220"/>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dirty="0"/>
              <a:t>জাফরান রঙের</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904" y="1079913"/>
            <a:ext cx="2798580" cy="1587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8975" y="2823909"/>
            <a:ext cx="2798580"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8200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P spid="9" grpId="0" animBg="1"/>
      <p:bldP spid="10" grpId="0" animBg="1"/>
      <p:bldP spid="12"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4831" y="407412"/>
            <a:ext cx="2552700" cy="646331"/>
          </a:xfrm>
          <a:prstGeom prst="rect">
            <a:avLst/>
          </a:prstGeom>
          <a:solidFill>
            <a:schemeClr val="accent3">
              <a:lumMod val="20000"/>
              <a:lumOff val="8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একক কাজ</a:t>
            </a:r>
          </a:p>
        </p:txBody>
      </p:sp>
      <p:sp>
        <p:nvSpPr>
          <p:cNvPr id="3" name="TextBox 2"/>
          <p:cNvSpPr txBox="1"/>
          <p:nvPr/>
        </p:nvSpPr>
        <p:spPr>
          <a:xfrm>
            <a:off x="914400" y="5112327"/>
            <a:ext cx="7467599"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‘ফিরোজিয়া, হিয়া, সাঁঝে, মাচান’- শব্দগুলো দিয়ে একটি করে বাক্য তৈরি কর।</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865" y="1371600"/>
            <a:ext cx="5542861" cy="3581400"/>
          </a:xfrm>
          <a:prstGeom prst="ellipse">
            <a:avLst/>
          </a:prstGeom>
          <a:ln>
            <a:noFill/>
          </a:ln>
          <a:effectLst>
            <a:softEdge rad="112500"/>
          </a:effectLst>
        </p:spPr>
      </p:pic>
    </p:spTree>
    <p:extLst>
      <p:ext uri="{BB962C8B-B14F-4D97-AF65-F5344CB8AC3E}">
        <p14:creationId xmlns:p14="http://schemas.microsoft.com/office/powerpoint/2010/main" val="1115950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953000"/>
            <a:ext cx="7848600" cy="1569660"/>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dirty="0"/>
              <a:t>ঝিঙে ফুল! ঝিঙে ফুল!</a:t>
            </a:r>
          </a:p>
          <a:p>
            <a:pPr algn="just"/>
            <a:r>
              <a:rPr lang="bn-BD" sz="3200" dirty="0"/>
              <a:t>সবুজ পাতার দেশে ফিরোজিয়া ফিঙে- কুল-</a:t>
            </a:r>
          </a:p>
          <a:p>
            <a:pPr algn="just"/>
            <a:r>
              <a:rPr lang="bn-BD" sz="3200" dirty="0"/>
              <a:t>                                    ঝিঙে ফুল।</a:t>
            </a:r>
          </a:p>
        </p:txBody>
      </p:sp>
      <p:sp>
        <p:nvSpPr>
          <p:cNvPr id="6" name="TextBox 5"/>
          <p:cNvSpPr txBox="1"/>
          <p:nvPr/>
        </p:nvSpPr>
        <p:spPr>
          <a:xfrm>
            <a:off x="3454885" y="185861"/>
            <a:ext cx="2183916"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ঝিঙে ফুল</a:t>
            </a:r>
          </a:p>
        </p:txBody>
      </p:sp>
      <p:sp>
        <p:nvSpPr>
          <p:cNvPr id="7" name="TextBox 6"/>
          <p:cNvSpPr txBox="1"/>
          <p:nvPr/>
        </p:nvSpPr>
        <p:spPr>
          <a:xfrm>
            <a:off x="2438400" y="760589"/>
            <a:ext cx="4216887"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কাজী নজরুল ইসলাম</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10496"/>
            <a:ext cx="1042371" cy="118987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3247" b="6710"/>
          <a:stretch/>
        </p:blipFill>
        <p:spPr>
          <a:xfrm>
            <a:off x="1155400" y="1565564"/>
            <a:ext cx="6625382" cy="324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368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91836"/>
            <a:ext cx="6824202" cy="365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154801" y="4423954"/>
            <a:ext cx="4800600" cy="2246769"/>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dirty="0"/>
              <a:t>গুল্মে পর্ণে</a:t>
            </a:r>
          </a:p>
          <a:p>
            <a:pPr algn="just"/>
            <a:r>
              <a:rPr lang="bn-BD" sz="2800" dirty="0"/>
              <a:t>             লতিকার কর্ণে</a:t>
            </a:r>
          </a:p>
          <a:p>
            <a:pPr algn="just"/>
            <a:r>
              <a:rPr lang="bn-BD" sz="2800" dirty="0"/>
              <a:t>             ঢল ঢল স্বর্ণে</a:t>
            </a:r>
          </a:p>
          <a:p>
            <a:pPr algn="just"/>
            <a:r>
              <a:rPr lang="bn-BD" sz="2800" dirty="0"/>
              <a:t>ঝলমল দোলো দুল-</a:t>
            </a:r>
          </a:p>
          <a:p>
            <a:pPr algn="just"/>
            <a:r>
              <a:rPr lang="bn-BD" sz="2800" dirty="0"/>
              <a:t>                          </a:t>
            </a:r>
            <a:r>
              <a:rPr lang="bn-IN" sz="2800" dirty="0"/>
              <a:t> </a:t>
            </a:r>
            <a:r>
              <a:rPr lang="bn-BD" sz="2800" dirty="0"/>
              <a:t>ঝিঙে ফুল।।</a:t>
            </a:r>
          </a:p>
        </p:txBody>
      </p:sp>
    </p:spTree>
    <p:extLst>
      <p:ext uri="{BB962C8B-B14F-4D97-AF65-F5344CB8AC3E}">
        <p14:creationId xmlns:p14="http://schemas.microsoft.com/office/powerpoint/2010/main" val="1675871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9" y="5486402"/>
            <a:ext cx="6162173"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dirty="0"/>
              <a:t>পাতার দেশের পাখি বাঁধা হিয়া বোঁটাতে,</a:t>
            </a:r>
          </a:p>
          <a:p>
            <a:pPr algn="just"/>
            <a:r>
              <a:rPr lang="bn-BD" sz="2800" dirty="0"/>
              <a:t>গান তব শুনি সাঁঝে তব ফুটে ওঠাতে।</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872" y="472752"/>
            <a:ext cx="6245301" cy="4699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807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5375564"/>
            <a:ext cx="36576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পউষের বেলাশেষ</a:t>
            </a:r>
          </a:p>
          <a:p>
            <a:pPr algn="just"/>
            <a:r>
              <a:rPr lang="bn-BD" sz="3200" dirty="0"/>
              <a:t>পরি,</a:t>
            </a:r>
            <a:r>
              <a:rPr lang="bn-IN" sz="3200" dirty="0"/>
              <a:t> </a:t>
            </a:r>
            <a:r>
              <a:rPr lang="bn-BD" sz="3200" dirty="0"/>
              <a:t>জাফরানি বেশ</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218" t="13955" r="20981" b="10219"/>
          <a:stretch/>
        </p:blipFill>
        <p:spPr>
          <a:xfrm>
            <a:off x="1442356" y="609600"/>
            <a:ext cx="6235159" cy="4599709"/>
          </a:xfrm>
          <a:prstGeom prst="rect">
            <a:avLst/>
          </a:prstGeom>
          <a:ln>
            <a:solidFill>
              <a:schemeClr val="accent6">
                <a:lumMod val="75000"/>
              </a:schemeClr>
            </a:solidFill>
          </a:ln>
        </p:spPr>
      </p:pic>
    </p:spTree>
    <p:extLst>
      <p:ext uri="{BB962C8B-B14F-4D97-AF65-F5344CB8AC3E}">
        <p14:creationId xmlns:p14="http://schemas.microsoft.com/office/powerpoint/2010/main" val="1198089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1" y="5029200"/>
            <a:ext cx="5791200" cy="1569660"/>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মরা মাচানের দেশ</a:t>
            </a:r>
          </a:p>
          <a:p>
            <a:pPr algn="just"/>
            <a:r>
              <a:rPr lang="bn-BD" sz="3200" dirty="0"/>
              <a:t>     করে তোলো মশগুল-</a:t>
            </a:r>
          </a:p>
          <a:p>
            <a:pPr algn="just"/>
            <a:r>
              <a:rPr lang="bn-BD" sz="3200" dirty="0"/>
              <a:t>                            ঝিঙে ফুল।।</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606530"/>
            <a:ext cx="6391617" cy="4138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1024290" y="1684855"/>
            <a:ext cx="1427719" cy="107078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2286001" y="2646848"/>
            <a:ext cx="1371599" cy="1028699"/>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4315449" y="1646310"/>
            <a:ext cx="1334051" cy="100053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2928469" y="1743583"/>
            <a:ext cx="1458261" cy="1093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5200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14745"/>
            <a:ext cx="8603673" cy="6400800"/>
          </a:xfrm>
          <a:prstGeom prst="rect">
            <a:avLst/>
          </a:prstGeom>
        </p:spPr>
      </p:pic>
      <p:sp>
        <p:nvSpPr>
          <p:cNvPr id="6" name="Rectangle 5"/>
          <p:cNvSpPr/>
          <p:nvPr/>
        </p:nvSpPr>
        <p:spPr>
          <a:xfrm>
            <a:off x="606136" y="1828800"/>
            <a:ext cx="8001000" cy="1738194"/>
          </a:xfrm>
          <a:prstGeom prst="rect">
            <a:avLst/>
          </a:prstGeom>
          <a:noFill/>
        </p:spPr>
        <p:txBody>
          <a:bodyPr wrap="square" lIns="91440" tIns="45720" rIns="91440" bIns="45720">
            <a:prstTxWarp prst="textPlain">
              <a:avLst/>
            </a:prstTxWarp>
            <a:spAutoFit/>
            <a:scene3d>
              <a:camera prst="obliqueTopLef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শিক্ষার্থীবৃন্দ</a:t>
            </a:r>
            <a:r>
              <a:rPr lang="en-US"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 </a:t>
            </a: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তোমাদের</a:t>
            </a:r>
            <a:r>
              <a:rPr lang="bn-BD"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অনেক শুভেচ্ছা</a:t>
            </a:r>
            <a:endParaRPr lang="en-US" sz="6600" b="1" cap="none" spc="50" dirty="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endParaRPr>
          </a:p>
        </p:txBody>
      </p:sp>
      <p:pic>
        <p:nvPicPr>
          <p:cNvPr id="7" name="Picture 6" descr="Mar_2014_desh1395131430.jpg"/>
          <p:cNvPicPr>
            <a:picLocks noChangeAspect="1"/>
          </p:cNvPicPr>
          <p:nvPr/>
        </p:nvPicPr>
        <p:blipFill>
          <a:blip r:embed="rId4"/>
          <a:stretch>
            <a:fillRect/>
          </a:stretch>
        </p:blipFill>
        <p:spPr>
          <a:xfrm>
            <a:off x="-1" y="-566057"/>
            <a:ext cx="4724401" cy="8458200"/>
          </a:xfrm>
          <a:prstGeom prst="rect">
            <a:avLst/>
          </a:prstGeom>
        </p:spPr>
      </p:pic>
      <p:pic>
        <p:nvPicPr>
          <p:cNvPr id="8" name="Picture 7" descr="Mar_2014_desh1395131430.jpg"/>
          <p:cNvPicPr>
            <a:picLocks noChangeAspect="1"/>
          </p:cNvPicPr>
          <p:nvPr/>
        </p:nvPicPr>
        <p:blipFill>
          <a:blip r:embed="rId5"/>
          <a:stretch>
            <a:fillRect/>
          </a:stretch>
        </p:blipFill>
        <p:spPr>
          <a:xfrm flipH="1">
            <a:off x="4724400" y="-497114"/>
            <a:ext cx="4593768" cy="8458200"/>
          </a:xfrm>
          <a:prstGeom prst="rect">
            <a:avLst/>
          </a:prstGeom>
        </p:spPr>
      </p:pic>
    </p:spTree>
    <p:extLst>
      <p:ext uri="{BB962C8B-B14F-4D97-AF65-F5344CB8AC3E}">
        <p14:creationId xmlns:p14="http://schemas.microsoft.com/office/powerpoint/2010/main" val="1675598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7"/>
                                        </p:tgtEl>
                                        <p:attrNameLst>
                                          <p:attrName>ppt_x</p:attrName>
                                        </p:attrNameLst>
                                      </p:cBhvr>
                                      <p:tavLst>
                                        <p:tav tm="0">
                                          <p:val>
                                            <p:strVal val="ppt_x"/>
                                          </p:val>
                                        </p:tav>
                                        <p:tav tm="100000">
                                          <p:val>
                                            <p:strVal val="0-ppt_w/2"/>
                                          </p:val>
                                        </p:tav>
                                      </p:tavLst>
                                    </p:anim>
                                    <p:anim calcmode="lin" valueType="num">
                                      <p:cBhvr additive="base">
                                        <p:cTn id="7" dur="5000"/>
                                        <p:tgtEl>
                                          <p:spTgt spid="7"/>
                                        </p:tgtEl>
                                        <p:attrNameLst>
                                          <p:attrName>ppt_y</p:attrName>
                                        </p:attrNameLst>
                                      </p:cBhvr>
                                      <p:tavLst>
                                        <p:tav tm="0">
                                          <p:val>
                                            <p:strVal val="ppt_y"/>
                                          </p:val>
                                        </p:tav>
                                        <p:tav tm="100000">
                                          <p:val>
                                            <p:strVal val="ppt_y"/>
                                          </p:val>
                                        </p:tav>
                                      </p:tavLst>
                                    </p:anim>
                                    <p:set>
                                      <p:cBhvr>
                                        <p:cTn id="8" dur="1" fill="hold">
                                          <p:stCondLst>
                                            <p:cond delay="4999"/>
                                          </p:stCondLst>
                                        </p:cTn>
                                        <p:tgtEl>
                                          <p:spTgt spid="7"/>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8"/>
                                        </p:tgtEl>
                                        <p:attrNameLst>
                                          <p:attrName>ppt_x</p:attrName>
                                        </p:attrNameLst>
                                      </p:cBhvr>
                                      <p:tavLst>
                                        <p:tav tm="0">
                                          <p:val>
                                            <p:strVal val="ppt_x"/>
                                          </p:val>
                                        </p:tav>
                                        <p:tav tm="100000">
                                          <p:val>
                                            <p:strVal val="1+ppt_w/2"/>
                                          </p:val>
                                        </p:tav>
                                      </p:tavLst>
                                    </p:anim>
                                    <p:anim calcmode="lin" valueType="num">
                                      <p:cBhvr additive="base">
                                        <p:cTn id="11" dur="5000"/>
                                        <p:tgtEl>
                                          <p:spTgt spid="8"/>
                                        </p:tgtEl>
                                        <p:attrNameLst>
                                          <p:attrName>ppt_y</p:attrName>
                                        </p:attrNameLst>
                                      </p:cBhvr>
                                      <p:tavLst>
                                        <p:tav tm="0">
                                          <p:val>
                                            <p:strVal val="ppt_y"/>
                                          </p:val>
                                        </p:tav>
                                        <p:tav tm="100000">
                                          <p:val>
                                            <p:strVal val="ppt_y"/>
                                          </p:val>
                                        </p:tav>
                                      </p:tavLst>
                                    </p:anim>
                                    <p:set>
                                      <p:cBhvr>
                                        <p:cTn id="12" dur="1" fill="hold">
                                          <p:stCondLst>
                                            <p:cond delay="4999"/>
                                          </p:stCondLst>
                                        </p:cTn>
                                        <p:tgtEl>
                                          <p:spTgt spid="8"/>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6"/>
                                        </p:tgtEl>
                                        <p:attrNameLst>
                                          <p:attrName>ppt_y</p:attrName>
                                        </p:attrNameLst>
                                      </p:cBhvr>
                                      <p:tavLst>
                                        <p:tav tm="0">
                                          <p:val>
                                            <p:strVal val="#ppt_y"/>
                                          </p:val>
                                        </p:tav>
                                        <p:tav tm="100000">
                                          <p:val>
                                            <p:strVal val="#ppt_y"/>
                                          </p:val>
                                        </p:tav>
                                      </p:tavLst>
                                    </p:anim>
                                    <p:anim calcmode="lin" valueType="num">
                                      <p:cBhvr>
                                        <p:cTn id="17"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53948" y="222069"/>
            <a:ext cx="2865852" cy="646331"/>
          </a:xfrm>
          <a:prstGeom prst="rect">
            <a:avLst/>
          </a:prstGeom>
          <a:solidFill>
            <a:schemeClr val="accent5">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জোড়ায় কাজ </a:t>
            </a:r>
          </a:p>
        </p:txBody>
      </p:sp>
      <p:sp>
        <p:nvSpPr>
          <p:cNvPr id="6" name="TextBox 5"/>
          <p:cNvSpPr txBox="1"/>
          <p:nvPr/>
        </p:nvSpPr>
        <p:spPr>
          <a:xfrm>
            <a:off x="1108166" y="5354192"/>
            <a:ext cx="7162800" cy="144655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IN" sz="2800" dirty="0"/>
              <a:t>‘</a:t>
            </a:r>
            <a:r>
              <a:rPr lang="bn-BD" sz="2800" dirty="0"/>
              <a:t>ঝিঙে ফুলের নান্দনিক সৌন্দর্</a:t>
            </a:r>
            <a:r>
              <a:rPr lang="bn-IN" sz="2800" dirty="0"/>
              <a:t>যে তোমার অনুভূতি’-    জোড়ায় আলোচনা করে পাঁচটি বাক্য লেখ </a:t>
            </a:r>
            <a:r>
              <a:rPr lang="bn-BD" sz="2800" dirty="0"/>
              <a:t>।  </a:t>
            </a:r>
            <a:endParaRPr lang="bn-BD" sz="28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19200"/>
            <a:ext cx="6609309" cy="404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613400" y="1447800"/>
            <a:ext cx="2540000" cy="1905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019800" y="3239281"/>
            <a:ext cx="2540000" cy="190500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400800" y="2514600"/>
            <a:ext cx="2540000" cy="190500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85800" y="2133600"/>
            <a:ext cx="2540000"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59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4953000"/>
            <a:ext cx="6934200" cy="150810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শ্যামলী মায়ের কোলে সোনামুখ খুকু রে,</a:t>
            </a:r>
          </a:p>
          <a:p>
            <a:pPr algn="just"/>
            <a:r>
              <a:rPr lang="bn-BD" sz="3200" dirty="0"/>
              <a:t>আলুথালু ঘুমু যাও রোদে গলা দুকুরে।</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endPar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33400"/>
            <a:ext cx="3505200" cy="4191000"/>
          </a:xfrm>
          <a:prstGeom prst="ellipse">
            <a:avLst/>
          </a:prstGeom>
          <a:ln w="63500" cap="rnd">
            <a:solidFill>
              <a:srgbClr val="006C3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5936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36" y="609600"/>
            <a:ext cx="32766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447800" y="4184071"/>
            <a:ext cx="6503087" cy="255454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প্রজাপতি ডেকে যায়-</a:t>
            </a:r>
          </a:p>
          <a:p>
            <a:pPr algn="just"/>
            <a:r>
              <a:rPr lang="bn-BD" sz="3200" dirty="0"/>
              <a:t>             ‘বোঁটা ছিঁড়ে চলে আয়!’</a:t>
            </a:r>
          </a:p>
          <a:p>
            <a:pPr algn="just"/>
            <a:r>
              <a:rPr lang="bn-BD" sz="3200" dirty="0"/>
              <a:t>              আসমানে তারা চায়-</a:t>
            </a:r>
          </a:p>
          <a:p>
            <a:pPr algn="just"/>
            <a:r>
              <a:rPr lang="bn-BD" sz="3200" dirty="0"/>
              <a:t>             ‘চলে আয় এ অকূল!’</a:t>
            </a:r>
          </a:p>
          <a:p>
            <a:pPr algn="just"/>
            <a:r>
              <a:rPr lang="bn-BD" sz="3200" dirty="0"/>
              <a:t>                                     ঝিঙে ফুল।।</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6" y="609600"/>
            <a:ext cx="4114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6282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3962400"/>
            <a:ext cx="6400800" cy="255454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তুমি বলো-আমি হায়</a:t>
            </a:r>
          </a:p>
          <a:p>
            <a:pPr algn="just"/>
            <a:r>
              <a:rPr lang="bn-BD" sz="3200" dirty="0"/>
              <a:t>ভালোবাসি মাটি-মা’য়,</a:t>
            </a:r>
          </a:p>
          <a:p>
            <a:pPr algn="just"/>
            <a:r>
              <a:rPr lang="bn-BD" sz="3200" dirty="0"/>
              <a:t>চাই না ও অলকায়-</a:t>
            </a:r>
          </a:p>
          <a:p>
            <a:pPr algn="just"/>
            <a:r>
              <a:rPr lang="bn-BD" sz="3200" dirty="0"/>
              <a:t>           ভালো এই পথ-ভুল!’</a:t>
            </a:r>
          </a:p>
          <a:p>
            <a:pPr algn="just"/>
            <a:r>
              <a:rPr lang="bn-BD" sz="3200" dirty="0"/>
              <a:t>                                  ঝিঙে ফুল।</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33399"/>
            <a:ext cx="3848145" cy="3276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727" y="533397"/>
            <a:ext cx="3733801" cy="3276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631357"/>
            <a:ext cx="697958" cy="523469"/>
          </a:xfrm>
          <a:prstGeom prst="ellipse">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211" y="1285196"/>
            <a:ext cx="697958" cy="523469"/>
          </a:xfrm>
          <a:prstGeom prst="ellipse">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0088" y="2631357"/>
            <a:ext cx="822941" cy="617206"/>
          </a:xfrm>
          <a:prstGeom prst="ellipse">
            <a:avLst/>
          </a:prstGeom>
          <a:ln>
            <a:noFill/>
          </a:ln>
          <a:effectLst>
            <a:softEdge rad="112500"/>
          </a:effectLst>
        </p:spPr>
      </p:pic>
    </p:spTree>
    <p:extLst>
      <p:ext uri="{BB962C8B-B14F-4D97-AF65-F5344CB8AC3E}">
        <p14:creationId xmlns:p14="http://schemas.microsoft.com/office/powerpoint/2010/main" val="310107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0433" y="4511912"/>
            <a:ext cx="8305800" cy="1938992"/>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dirty="0"/>
              <a:t>‘ঝিঙে ফুল’ কবিতায় কবির প্রকৃতি প্রেমের পরিচয় পাওয়া যায়। পৌষের  বেলাশেষে  সবুজ পাতার মাঝে জাফরান রঙ নিয়ে ঝিঙে ফুল মাচার উপর ফুটে আছে। তাকে বোঁটা ছিঁড়ে  চলে আসার জন্য প্রজাপতি ডাকছে, আকাশে চলে যাওয়ার জন্য ডাকছে তারা। কিন্তু সে মাটিকে ভালোবেসে মাটি মায়ের কাছেই থাকবে।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089" y="2211568"/>
            <a:ext cx="2199556" cy="1878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631" y="2211567"/>
            <a:ext cx="2273831" cy="1935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1849108"/>
            <a:ext cx="2344338" cy="222166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8089" y="2192431"/>
            <a:ext cx="2266374" cy="1878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8777" y="2177917"/>
            <a:ext cx="1785622" cy="1969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8777" y="2188952"/>
            <a:ext cx="2124850" cy="1900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0590" y="2192431"/>
            <a:ext cx="2603874" cy="1954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0590" y="2165036"/>
            <a:ext cx="1466956" cy="2033194"/>
          </a:xfrm>
          <a:prstGeom prst="ellipse">
            <a:avLst/>
          </a:prstGeom>
          <a:ln>
            <a:noFill/>
          </a:ln>
          <a:effectLst>
            <a:softEdge rad="112500"/>
          </a:effectLst>
        </p:spPr>
      </p:pic>
    </p:spTree>
    <p:extLst>
      <p:ext uri="{BB962C8B-B14F-4D97-AF65-F5344CB8AC3E}">
        <p14:creationId xmlns:p14="http://schemas.microsoft.com/office/powerpoint/2010/main" val="232217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25 -7.40741E-7 L -0.27344 -0.35463 " pathEditMode="relative" rAng="0" ptsTypes="AA">
                                      <p:cBhvr>
                                        <p:cTn id="6" dur="2000" fill="hold"/>
                                        <p:tgtEl>
                                          <p:spTgt spid="10"/>
                                        </p:tgtEl>
                                        <p:attrNameLst>
                                          <p:attrName>ppt_x</p:attrName>
                                          <p:attrName>ppt_y</p:attrName>
                                        </p:attrNameLst>
                                      </p:cBhvr>
                                      <p:rCtr x="-14931" y="-1773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33333E-6 3.7037E-7 L 3.33333E-6 -0.37269 " pathEditMode="relative" rAng="0" ptsTypes="AA">
                                      <p:cBhvr>
                                        <p:cTn id="10" dur="2000" fill="hold"/>
                                        <p:tgtEl>
                                          <p:spTgt spid="14"/>
                                        </p:tgtEl>
                                        <p:attrNameLst>
                                          <p:attrName>ppt_x</p:attrName>
                                          <p:attrName>ppt_y</p:attrName>
                                        </p:attrNameLst>
                                      </p:cBhvr>
                                      <p:rCtr x="0" y="-18634"/>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2.22222E-6 3.7037E-7 L 0.05347 -0.35602 " pathEditMode="relative" rAng="0" ptsTypes="AA">
                                      <p:cBhvr>
                                        <p:cTn id="14" dur="2000" fill="hold"/>
                                        <p:tgtEl>
                                          <p:spTgt spid="13"/>
                                        </p:tgtEl>
                                        <p:attrNameLst>
                                          <p:attrName>ppt_x</p:attrName>
                                          <p:attrName>ppt_y</p:attrName>
                                        </p:attrNameLst>
                                      </p:cBhvr>
                                      <p:rCtr x="2674" y="-17801"/>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2.77778E-7 3.7037E-6 L 0.37101 -0.36019 " pathEditMode="relative" rAng="0" ptsTypes="AA">
                                      <p:cBhvr>
                                        <p:cTn id="18" dur="2000" fill="hold"/>
                                        <p:tgtEl>
                                          <p:spTgt spid="15"/>
                                        </p:tgtEl>
                                        <p:attrNameLst>
                                          <p:attrName>ppt_x</p:attrName>
                                          <p:attrName>ppt_y</p:attrName>
                                        </p:attrNameLst>
                                      </p:cBhvr>
                                      <p:rCtr x="18542" y="-18009"/>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01163 -0.04352 L -0.29063 -0.00023 " pathEditMode="relative" rAng="0" ptsTypes="AA">
                                      <p:cBhvr>
                                        <p:cTn id="22" dur="2000" fill="hold"/>
                                        <p:tgtEl>
                                          <p:spTgt spid="16"/>
                                        </p:tgtEl>
                                        <p:attrNameLst>
                                          <p:attrName>ppt_x</p:attrName>
                                          <p:attrName>ppt_y</p:attrName>
                                        </p:attrNameLst>
                                      </p:cBhvr>
                                      <p:rCtr x="-13958" y="2153"/>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3.05556E-6 3.7037E-7 L 0.37274 -0.00046 " pathEditMode="relative" rAng="0" ptsTypes="AA">
                                      <p:cBhvr>
                                        <p:cTn id="26" dur="2000" fill="hold"/>
                                        <p:tgtEl>
                                          <p:spTgt spid="2"/>
                                        </p:tgtEl>
                                        <p:attrNameLst>
                                          <p:attrName>ppt_x</p:attrName>
                                          <p:attrName>ppt_y</p:attrName>
                                        </p:attrNameLst>
                                      </p:cBhvr>
                                      <p:rCtr x="18628" y="-23"/>
                                    </p:animMotion>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3727" y="5129349"/>
            <a:ext cx="7010400" cy="156966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 প্রকৃতির প্রতি কবির ভালোবাসা ঝিঙে ফুলকে কেন্দ্র করে </a:t>
            </a:r>
            <a:r>
              <a:rPr lang="en-US" sz="3200" dirty="0"/>
              <a:t>  </a:t>
            </a:r>
            <a:r>
              <a:rPr lang="bn-BD" sz="3200" dirty="0"/>
              <a:t>চমৎকারভাবে ফুটে উঠেছে।</a:t>
            </a:r>
            <a:endPar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28" t="2647" r="2000" b="3616"/>
          <a:stretch/>
        </p:blipFill>
        <p:spPr>
          <a:xfrm>
            <a:off x="1510145" y="553457"/>
            <a:ext cx="6137564" cy="4376591"/>
          </a:xfrm>
          <a:prstGeom prst="rect">
            <a:avLst/>
          </a:prstGeom>
          <a:ln>
            <a:solidFill>
              <a:srgbClr val="00B050"/>
            </a:solidFill>
          </a:ln>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486400" y="203338"/>
            <a:ext cx="3384551" cy="2538414"/>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334000" y="2971800"/>
            <a:ext cx="3384551" cy="253841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1510145" y="1295400"/>
            <a:ext cx="3384551" cy="2538414"/>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4353213" y="-304800"/>
            <a:ext cx="3384551" cy="2538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0722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7804" y="5116286"/>
            <a:ext cx="6792190"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বাড়ির আঙ্গিনায় ঝিঙে গাছের সবুজ পাতা চোখের জন্যও অনেক উপকারি।</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09" y="433924"/>
            <a:ext cx="7107381" cy="4442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2615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4534" y="5385981"/>
            <a:ext cx="6477000"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‘ঝিঙে ফুল’ সন্ধায় খোকা-খুকুকে ঘুম পাড়ানো ছড়া গানের উপকরণ।</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63578"/>
            <a:ext cx="6371053" cy="47782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63578"/>
            <a:ext cx="2971800" cy="4774692"/>
          </a:xfrm>
          <a:prstGeom prst="rect">
            <a:avLst/>
          </a:prstGeom>
          <a:ln>
            <a:solidFill>
              <a:srgbClr val="006C3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4534" y="2523359"/>
            <a:ext cx="2714066" cy="2035549"/>
          </a:xfrm>
          <a:prstGeom prst="ellipse">
            <a:avLst/>
          </a:prstGeom>
          <a:ln>
            <a:noFill/>
          </a:ln>
          <a:effectLst>
            <a:softEdge rad="112500"/>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342796"/>
            <a:ext cx="2743200" cy="2681982"/>
          </a:xfrm>
          <a:prstGeom prst="ellipse">
            <a:avLst/>
          </a:prstGeom>
          <a:ln>
            <a:noFill/>
          </a:ln>
          <a:effectLst>
            <a:softEdge rad="112500"/>
          </a:effectLst>
        </p:spPr>
      </p:pic>
    </p:spTree>
    <p:extLst>
      <p:ext uri="{BB962C8B-B14F-4D97-AF65-F5344CB8AC3E}">
        <p14:creationId xmlns:p14="http://schemas.microsoft.com/office/powerpoint/2010/main" val="766483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5105400"/>
            <a:ext cx="6799118" cy="156966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ঝিঙে ফুল বাড়ির সৌন্দর্য বৃদ্ধি করে এবং ঝিঙে একটি </a:t>
            </a:r>
            <a:r>
              <a:rPr lang="bn-IN" sz="3200" dirty="0"/>
              <a:t> </a:t>
            </a:r>
            <a:r>
              <a:rPr lang="bn-BD" sz="3200" dirty="0"/>
              <a:t>সুস্বাদু ও পুষ্টিকর সবজি।</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84933"/>
            <a:ext cx="7103918" cy="4283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3829627" y="2121044"/>
            <a:ext cx="1732973" cy="129973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3829626" y="990600"/>
            <a:ext cx="1732973" cy="129973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248400" y="1219200"/>
            <a:ext cx="1732973" cy="129973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09600" y="275792"/>
            <a:ext cx="1732973" cy="1299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3114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90990" y="367743"/>
            <a:ext cx="2771982" cy="646331"/>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দ</a:t>
            </a:r>
            <a:r>
              <a:rPr lang="en-US" sz="3600" dirty="0"/>
              <a:t>ল</a:t>
            </a:r>
            <a:r>
              <a:rPr lang="bn-IN" sz="3600" dirty="0"/>
              <a:t>গত </a:t>
            </a:r>
            <a:r>
              <a:rPr lang="bn-BD" sz="3600" dirty="0"/>
              <a:t>কাজ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95400"/>
            <a:ext cx="5962238" cy="3886200"/>
          </a:xfrm>
          <a:prstGeom prst="ellipse">
            <a:avLst/>
          </a:prstGeom>
          <a:ln>
            <a:noFill/>
          </a:ln>
          <a:effectLst>
            <a:softEdge rad="112500"/>
          </a:effectLst>
        </p:spPr>
      </p:pic>
      <p:sp>
        <p:nvSpPr>
          <p:cNvPr id="8" name="TextBox 7"/>
          <p:cNvSpPr txBox="1"/>
          <p:nvPr/>
        </p:nvSpPr>
        <p:spPr>
          <a:xfrm>
            <a:off x="914400" y="5181600"/>
            <a:ext cx="7391400" cy="156966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dirty="0"/>
              <a:t>ঝিঙে ফুলকে কেন্দ্র করে </a:t>
            </a:r>
            <a:r>
              <a:rPr lang="bn-IN" sz="3200" dirty="0"/>
              <a:t>প্রকৃতির প্রতি তোমার ভালবাসা প্রকাশ করে </a:t>
            </a:r>
            <a:r>
              <a:rPr lang="bn-BD" sz="3200" dirty="0"/>
              <a:t>দলে আলোচনা করে পাঁচটি বাক্য লেখ।</a:t>
            </a:r>
          </a:p>
        </p:txBody>
      </p:sp>
    </p:spTree>
    <p:extLst>
      <p:ext uri="{BB962C8B-B14F-4D97-AF65-F5344CB8AC3E}">
        <p14:creationId xmlns:p14="http://schemas.microsoft.com/office/powerpoint/2010/main" val="3774467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5"/>
          <p:cNvSpPr/>
          <p:nvPr/>
        </p:nvSpPr>
        <p:spPr>
          <a:xfrm>
            <a:off x="5084906" y="3137656"/>
            <a:ext cx="3370284" cy="2327918"/>
          </a:xfrm>
          <a:prstGeom prst="round2Diag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507834" y="3157250"/>
            <a:ext cx="3556331" cy="2308324"/>
          </a:xfrm>
          <a:prstGeom prst="round2Diag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352800" y="426893"/>
            <a:ext cx="2362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60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পরিচিতি</a:t>
            </a:r>
          </a:p>
        </p:txBody>
      </p:sp>
      <p:sp>
        <p:nvSpPr>
          <p:cNvPr id="20" name="TextBox 19"/>
          <p:cNvSpPr txBox="1"/>
          <p:nvPr/>
        </p:nvSpPr>
        <p:spPr>
          <a:xfrm>
            <a:off x="5158098" y="3343426"/>
            <a:ext cx="3223901" cy="181588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শ্রেণি     :  ষষ্ঠ</a:t>
            </a:r>
          </a:p>
          <a:p>
            <a:pPr algn="just"/>
            <a:r>
              <a:rPr lang="bn-BD"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বিষয়    :  বাংলা ১ম পত্র</a:t>
            </a:r>
            <a:endParaRPr lang="bn-BD" sz="28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a:p>
            <a:pPr algn="just"/>
            <a:r>
              <a:rPr lang="bn-BD"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কবিতা  </a:t>
            </a:r>
            <a:r>
              <a:rPr lang="en-AU"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en-US"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ঝিঙে ফুল</a:t>
            </a:r>
          </a:p>
          <a:p>
            <a:pPr algn="just"/>
            <a:r>
              <a:rPr lang="bn-BD"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সময়     </a:t>
            </a:r>
            <a:r>
              <a:rPr lang="en-AU"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bn-BD"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৫০ মিনিট</a:t>
            </a:r>
            <a:endParaRPr lang="en-US" sz="28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1" name="TextBox 20"/>
          <p:cNvSpPr txBox="1"/>
          <p:nvPr/>
        </p:nvSpPr>
        <p:spPr>
          <a:xfrm>
            <a:off x="678708" y="3352800"/>
            <a:ext cx="3352800"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জিন্নাত</a:t>
            </a:r>
            <a:r>
              <a:rPr lang="en-US"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সাহানা</a:t>
            </a:r>
            <a:r>
              <a:rPr lang="en-US"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p>
          <a:p>
            <a:pPr algn="ctr"/>
            <a:r>
              <a:rPr lang="en-US"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en-US" sz="32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সহকারি</a:t>
            </a:r>
            <a:r>
              <a:rPr lang="en-US"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শিক্ষক</a:t>
            </a:r>
            <a:r>
              <a:rPr lang="en-US"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p>
          <a:p>
            <a:pPr algn="ctr"/>
            <a:r>
              <a:rPr lang="en-US" sz="24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চকভারুনিয়া</a:t>
            </a:r>
            <a:r>
              <a:rPr lang="en-US" sz="24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সিদ্দিকিয়া</a:t>
            </a:r>
            <a:r>
              <a:rPr lang="en-US"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আলিম</a:t>
            </a:r>
            <a:r>
              <a:rPr lang="en-US"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মাদরাসা,জয়পুরহাট</a:t>
            </a:r>
            <a:r>
              <a:rPr lang="en-US"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p>
          <a:p>
            <a:pPr algn="just"/>
            <a:endParaRPr lang="bn-BD"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0298" y="533400"/>
            <a:ext cx="1723153" cy="213584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269" y="304801"/>
            <a:ext cx="2040868" cy="2514600"/>
          </a:xfrm>
          <a:prstGeom prst="rect">
            <a:avLst/>
          </a:prstGeom>
        </p:spPr>
      </p:pic>
    </p:spTree>
    <p:extLst>
      <p:ext uri="{BB962C8B-B14F-4D97-AF65-F5344CB8AC3E}">
        <p14:creationId xmlns:p14="http://schemas.microsoft.com/office/powerpoint/2010/main" val="343309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par>
                                <p:cTn id="15" presetID="9"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0606" y="628502"/>
            <a:ext cx="3220357" cy="400110"/>
          </a:xfrm>
          <a:prstGeom prst="rect">
            <a:avLst/>
          </a:prstGeom>
          <a:solidFill>
            <a:schemeClr val="accent5">
              <a:lumMod val="40000"/>
              <a:lumOff val="6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000" dirty="0"/>
              <a:t>সঠিক উত্তরের জন্য ক্লিক</a:t>
            </a:r>
          </a:p>
        </p:txBody>
      </p:sp>
      <p:sp>
        <p:nvSpPr>
          <p:cNvPr id="6" name="TextBox 5"/>
          <p:cNvSpPr txBox="1"/>
          <p:nvPr/>
        </p:nvSpPr>
        <p:spPr>
          <a:xfrm>
            <a:off x="791029" y="1295398"/>
            <a:ext cx="7649934" cy="1077218"/>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ছোটদের জন্য লেখা কাজী নজরুল ইসলামের নাটক কোনটি?</a:t>
            </a:r>
          </a:p>
        </p:txBody>
      </p:sp>
      <p:sp>
        <p:nvSpPr>
          <p:cNvPr id="13" name="TextBox 12"/>
          <p:cNvSpPr txBox="1"/>
          <p:nvPr/>
        </p:nvSpPr>
        <p:spPr>
          <a:xfrm>
            <a:off x="839561" y="2642173"/>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(ক) ঝিলিমিলি</a:t>
            </a:r>
          </a:p>
        </p:txBody>
      </p:sp>
      <p:sp>
        <p:nvSpPr>
          <p:cNvPr id="14" name="TextBox 13"/>
          <p:cNvSpPr txBox="1"/>
          <p:nvPr/>
        </p:nvSpPr>
        <p:spPr>
          <a:xfrm>
            <a:off x="812800" y="3461656"/>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(গ) আলোমতি</a:t>
            </a:r>
          </a:p>
        </p:txBody>
      </p:sp>
      <p:sp>
        <p:nvSpPr>
          <p:cNvPr id="15" name="TextBox 14"/>
          <p:cNvSpPr txBox="1"/>
          <p:nvPr/>
        </p:nvSpPr>
        <p:spPr>
          <a:xfrm>
            <a:off x="4791137" y="3481299"/>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(ঘ) </a:t>
            </a:r>
            <a:r>
              <a:rPr lang="bn-BD" sz="3200" dirty="0"/>
              <a:t>পুতুলের বিয়ে</a:t>
            </a:r>
          </a:p>
        </p:txBody>
      </p:sp>
      <p:sp>
        <p:nvSpPr>
          <p:cNvPr id="16" name="TextBox 15"/>
          <p:cNvSpPr txBox="1"/>
          <p:nvPr/>
        </p:nvSpPr>
        <p:spPr>
          <a:xfrm>
            <a:off x="4791137" y="2657470"/>
            <a:ext cx="3662888"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(খ) গোয়ালা</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137" y="3481299"/>
            <a:ext cx="596589" cy="614303"/>
          </a:xfrm>
          <a:prstGeom prst="rect">
            <a:avLst/>
          </a:prstGeom>
        </p:spPr>
      </p:pic>
      <p:sp>
        <p:nvSpPr>
          <p:cNvPr id="20" name="TextBox 19"/>
          <p:cNvSpPr txBox="1"/>
          <p:nvPr/>
        </p:nvSpPr>
        <p:spPr>
          <a:xfrm>
            <a:off x="820058" y="4343400"/>
            <a:ext cx="4971142"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‘মাচান’ শব্দটির অর্থ কী?</a:t>
            </a:r>
          </a:p>
        </p:txBody>
      </p:sp>
      <p:sp>
        <p:nvSpPr>
          <p:cNvPr id="22" name="TextBox 21"/>
          <p:cNvSpPr txBox="1"/>
          <p:nvPr/>
        </p:nvSpPr>
        <p:spPr>
          <a:xfrm>
            <a:off x="839561" y="5177246"/>
            <a:ext cx="3503839"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(ক) মচকানো </a:t>
            </a:r>
          </a:p>
        </p:txBody>
      </p:sp>
      <p:sp>
        <p:nvSpPr>
          <p:cNvPr id="23" name="TextBox 22"/>
          <p:cNvSpPr txBox="1"/>
          <p:nvPr/>
        </p:nvSpPr>
        <p:spPr>
          <a:xfrm>
            <a:off x="805543" y="5942386"/>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  </a:t>
            </a:r>
            <a:r>
              <a:rPr lang="bn-BD" sz="3200" dirty="0"/>
              <a:t>পাটাতন </a:t>
            </a:r>
          </a:p>
        </p:txBody>
      </p:sp>
      <p:sp>
        <p:nvSpPr>
          <p:cNvPr id="24" name="TextBox 23"/>
          <p:cNvSpPr txBox="1"/>
          <p:nvPr/>
        </p:nvSpPr>
        <p:spPr>
          <a:xfrm>
            <a:off x="4778076" y="5181600"/>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(খ) মাদুর</a:t>
            </a:r>
          </a:p>
        </p:txBody>
      </p:sp>
      <p:sp>
        <p:nvSpPr>
          <p:cNvPr id="25" name="TextBox 24"/>
          <p:cNvSpPr txBox="1"/>
          <p:nvPr/>
        </p:nvSpPr>
        <p:spPr>
          <a:xfrm>
            <a:off x="4778076" y="5939277"/>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(ঘ) পাতিল</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72" y="5909749"/>
            <a:ext cx="596589" cy="614303"/>
          </a:xfrm>
          <a:prstGeom prst="rect">
            <a:avLst/>
          </a:prstGeom>
        </p:spPr>
      </p:pic>
      <p:sp>
        <p:nvSpPr>
          <p:cNvPr id="29" name="TextBox 28"/>
          <p:cNvSpPr txBox="1"/>
          <p:nvPr/>
        </p:nvSpPr>
        <p:spPr>
          <a:xfrm>
            <a:off x="3196046" y="267730"/>
            <a:ext cx="1827338" cy="64633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মূল্যায়ন</a:t>
            </a:r>
          </a:p>
        </p:txBody>
      </p:sp>
    </p:spTree>
    <p:extLst>
      <p:ext uri="{BB962C8B-B14F-4D97-AF65-F5344CB8AC3E}">
        <p14:creationId xmlns:p14="http://schemas.microsoft.com/office/powerpoint/2010/main" val="88546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0606" y="628502"/>
            <a:ext cx="3253654" cy="400110"/>
          </a:xfrm>
          <a:prstGeom prst="rect">
            <a:avLst/>
          </a:prstGeom>
          <a:solidFill>
            <a:schemeClr val="accent5">
              <a:lumMod val="40000"/>
              <a:lumOff val="6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000" dirty="0"/>
              <a:t>সঠিক উত্তরের জন্য ক্লিক</a:t>
            </a:r>
          </a:p>
        </p:txBody>
      </p:sp>
      <p:sp>
        <p:nvSpPr>
          <p:cNvPr id="6" name="TextBox 5"/>
          <p:cNvSpPr txBox="1"/>
          <p:nvPr/>
        </p:nvSpPr>
        <p:spPr>
          <a:xfrm>
            <a:off x="791029" y="1295398"/>
            <a:ext cx="7683231"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ঝিঙে ফুলের কাছে মাটি হলো -</a:t>
            </a:r>
          </a:p>
        </p:txBody>
      </p:sp>
      <p:sp>
        <p:nvSpPr>
          <p:cNvPr id="13" name="TextBox 12"/>
          <p:cNvSpPr txBox="1"/>
          <p:nvPr/>
        </p:nvSpPr>
        <p:spPr>
          <a:xfrm>
            <a:off x="791029" y="2057398"/>
            <a:ext cx="3841615" cy="646331"/>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(ক) </a:t>
            </a:r>
            <a:r>
              <a:rPr lang="bn-BD" sz="3600" dirty="0">
                <a:latin typeface="NikoshBAN" pitchFamily="2" charset="0"/>
                <a:cs typeface="NikoshBAN" pitchFamily="2" charset="0"/>
              </a:rPr>
              <a:t>শত্রু</a:t>
            </a:r>
          </a:p>
        </p:txBody>
      </p:sp>
      <p:sp>
        <p:nvSpPr>
          <p:cNvPr id="14" name="TextBox 13"/>
          <p:cNvSpPr txBox="1"/>
          <p:nvPr/>
        </p:nvSpPr>
        <p:spPr>
          <a:xfrm>
            <a:off x="791029" y="2819400"/>
            <a:ext cx="3841615"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(গ) সন্তান</a:t>
            </a:r>
          </a:p>
        </p:txBody>
      </p:sp>
      <p:sp>
        <p:nvSpPr>
          <p:cNvPr id="15" name="TextBox 14"/>
          <p:cNvSpPr txBox="1"/>
          <p:nvPr/>
        </p:nvSpPr>
        <p:spPr>
          <a:xfrm>
            <a:off x="4858658" y="2833256"/>
            <a:ext cx="3615602" cy="646331"/>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(ঘ)  </a:t>
            </a:r>
            <a:r>
              <a:rPr lang="bn-BD" sz="3600" dirty="0"/>
              <a:t>মা</a:t>
            </a:r>
          </a:p>
        </p:txBody>
      </p:sp>
      <p:sp>
        <p:nvSpPr>
          <p:cNvPr id="16" name="TextBox 15"/>
          <p:cNvSpPr txBox="1"/>
          <p:nvPr/>
        </p:nvSpPr>
        <p:spPr>
          <a:xfrm>
            <a:off x="4847771" y="2071253"/>
            <a:ext cx="3626489"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(খ) বাবা</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658" y="2833256"/>
            <a:ext cx="596589" cy="614303"/>
          </a:xfrm>
          <a:prstGeom prst="rect">
            <a:avLst/>
          </a:prstGeom>
        </p:spPr>
      </p:pic>
      <p:sp>
        <p:nvSpPr>
          <p:cNvPr id="20" name="TextBox 19"/>
          <p:cNvSpPr txBox="1"/>
          <p:nvPr/>
        </p:nvSpPr>
        <p:spPr>
          <a:xfrm>
            <a:off x="808530" y="3483024"/>
            <a:ext cx="7648227" cy="1077218"/>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পউষের বেলাশেষে ঝিঙে ফুল কোন বেশে আসে?</a:t>
            </a:r>
          </a:p>
        </p:txBody>
      </p:sp>
      <p:sp>
        <p:nvSpPr>
          <p:cNvPr id="22" name="TextBox 21"/>
          <p:cNvSpPr txBox="1"/>
          <p:nvPr/>
        </p:nvSpPr>
        <p:spPr>
          <a:xfrm>
            <a:off x="820058" y="4724400"/>
            <a:ext cx="3793818"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(ক) স্বর্ণালী </a:t>
            </a:r>
          </a:p>
        </p:txBody>
      </p:sp>
      <p:sp>
        <p:nvSpPr>
          <p:cNvPr id="23" name="TextBox 22"/>
          <p:cNvSpPr txBox="1"/>
          <p:nvPr/>
        </p:nvSpPr>
        <p:spPr>
          <a:xfrm>
            <a:off x="791029" y="5486400"/>
            <a:ext cx="3841615"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(গ)  </a:t>
            </a:r>
            <a:r>
              <a:rPr lang="bn-BD" sz="3200" dirty="0"/>
              <a:t>জাফরানি</a:t>
            </a:r>
          </a:p>
        </p:txBody>
      </p:sp>
      <p:sp>
        <p:nvSpPr>
          <p:cNvPr id="24" name="TextBox 23"/>
          <p:cNvSpPr txBox="1"/>
          <p:nvPr/>
        </p:nvSpPr>
        <p:spPr>
          <a:xfrm>
            <a:off x="4858657" y="4738255"/>
            <a:ext cx="3615603"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(খ) ফিরোজিয়া</a:t>
            </a:r>
          </a:p>
        </p:txBody>
      </p:sp>
      <p:sp>
        <p:nvSpPr>
          <p:cNvPr id="25" name="TextBox 24"/>
          <p:cNvSpPr txBox="1"/>
          <p:nvPr/>
        </p:nvSpPr>
        <p:spPr>
          <a:xfrm>
            <a:off x="4858656" y="5529784"/>
            <a:ext cx="3615603"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(ঘ) শ্যামলী</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58" y="5486400"/>
            <a:ext cx="596589" cy="614303"/>
          </a:xfrm>
          <a:prstGeom prst="rect">
            <a:avLst/>
          </a:prstGeom>
        </p:spPr>
      </p:pic>
      <p:sp>
        <p:nvSpPr>
          <p:cNvPr id="29" name="TextBox 28"/>
          <p:cNvSpPr txBox="1"/>
          <p:nvPr/>
        </p:nvSpPr>
        <p:spPr>
          <a:xfrm>
            <a:off x="3276600" y="243781"/>
            <a:ext cx="1752600"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মূল্যায়ন</a:t>
            </a:r>
          </a:p>
        </p:txBody>
      </p:sp>
    </p:spTree>
    <p:extLst>
      <p:ext uri="{BB962C8B-B14F-4D97-AF65-F5344CB8AC3E}">
        <p14:creationId xmlns:p14="http://schemas.microsoft.com/office/powerpoint/2010/main" val="362652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2800" y="1219200"/>
            <a:ext cx="2514600" cy="646331"/>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বাড়ির কাজ</a:t>
            </a:r>
          </a:p>
        </p:txBody>
      </p:sp>
      <p:sp>
        <p:nvSpPr>
          <p:cNvPr id="6" name="TextBox 5"/>
          <p:cNvSpPr txBox="1"/>
          <p:nvPr/>
        </p:nvSpPr>
        <p:spPr>
          <a:xfrm>
            <a:off x="990600" y="3352800"/>
            <a:ext cx="7543800"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a:t>
            </a:r>
            <a:r>
              <a:rPr lang="bn-BD" sz="3200" dirty="0"/>
              <a:t>‘লতা জাতীয় গাছ ঝিঙে’-এই বিষয়ে </a:t>
            </a:r>
            <a:r>
              <a:rPr lang="bn-IN" sz="3200" dirty="0"/>
              <a:t>দশ </a:t>
            </a:r>
            <a:r>
              <a:rPr lang="bn-BD" sz="3200" dirty="0" smtClean="0"/>
              <a:t>লাইনেরএকটি </a:t>
            </a:r>
            <a:r>
              <a:rPr lang="bn-BD" sz="3200" dirty="0"/>
              <a:t>অনুচ্ছেদ লিখে আনবে।</a:t>
            </a:r>
          </a:p>
        </p:txBody>
      </p:sp>
    </p:spTree>
    <p:extLst>
      <p:ext uri="{BB962C8B-B14F-4D97-AF65-F5344CB8AC3E}">
        <p14:creationId xmlns:p14="http://schemas.microsoft.com/office/powerpoint/2010/main" val="2569904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8686800"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10047"/>
            <a:ext cx="8686800" cy="6571753"/>
          </a:xfrm>
          <a:prstGeom prst="rect">
            <a:avLst/>
          </a:prstGeom>
        </p:spPr>
      </p:pic>
      <p:sp>
        <p:nvSpPr>
          <p:cNvPr id="7" name="Rectangle 6"/>
          <p:cNvSpPr/>
          <p:nvPr/>
        </p:nvSpPr>
        <p:spPr>
          <a:xfrm>
            <a:off x="606136" y="1828800"/>
            <a:ext cx="8001000" cy="1738194"/>
          </a:xfrm>
          <a:prstGeom prst="rect">
            <a:avLst/>
          </a:prstGeom>
          <a:noFill/>
        </p:spPr>
        <p:txBody>
          <a:bodyPr wrap="square" lIns="91440" tIns="45720" rIns="91440" bIns="45720">
            <a:prstTxWarp prst="textPlain">
              <a:avLst/>
            </a:prstTxWarp>
            <a:spAutoFit/>
            <a:scene3d>
              <a:camera prst="obliqueTopLef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শিক্ষার্থীবৃন্দ</a:t>
            </a:r>
            <a:r>
              <a:rPr lang="en-US"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 </a:t>
            </a: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তোমাদের</a:t>
            </a:r>
            <a:r>
              <a:rPr lang="bn-BD"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অনেক ধন্যবাদ</a:t>
            </a:r>
            <a:endParaRPr lang="en-US" sz="6600" b="1" cap="none" spc="50" dirty="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endParaRPr>
          </a:p>
        </p:txBody>
      </p:sp>
      <p:pic>
        <p:nvPicPr>
          <p:cNvPr id="8" name="Picture 7" descr="Mar_2014_desh1395131430.jpg"/>
          <p:cNvPicPr>
            <a:picLocks noChangeAspect="1"/>
          </p:cNvPicPr>
          <p:nvPr/>
        </p:nvPicPr>
        <p:blipFill>
          <a:blip r:embed="rId5"/>
          <a:stretch>
            <a:fillRect/>
          </a:stretch>
        </p:blipFill>
        <p:spPr>
          <a:xfrm>
            <a:off x="-1" y="-566057"/>
            <a:ext cx="4648201" cy="8458200"/>
          </a:xfrm>
          <a:prstGeom prst="rect">
            <a:avLst/>
          </a:prstGeom>
        </p:spPr>
      </p:pic>
      <p:pic>
        <p:nvPicPr>
          <p:cNvPr id="9" name="Picture 8" descr="Mar_2014_desh1395131430.jpg"/>
          <p:cNvPicPr>
            <a:picLocks noChangeAspect="1"/>
          </p:cNvPicPr>
          <p:nvPr/>
        </p:nvPicPr>
        <p:blipFill>
          <a:blip r:embed="rId6"/>
          <a:stretch>
            <a:fillRect/>
          </a:stretch>
        </p:blipFill>
        <p:spPr>
          <a:xfrm flipH="1">
            <a:off x="4648200" y="-497114"/>
            <a:ext cx="4669968" cy="8458200"/>
          </a:xfrm>
          <a:prstGeom prst="rect">
            <a:avLst/>
          </a:prstGeom>
        </p:spPr>
      </p:pic>
    </p:spTree>
    <p:extLst>
      <p:ext uri="{BB962C8B-B14F-4D97-AF65-F5344CB8AC3E}">
        <p14:creationId xmlns:p14="http://schemas.microsoft.com/office/powerpoint/2010/main" val="3808348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8"/>
                                        </p:tgtEl>
                                        <p:attrNameLst>
                                          <p:attrName>ppt_x</p:attrName>
                                        </p:attrNameLst>
                                      </p:cBhvr>
                                      <p:tavLst>
                                        <p:tav tm="0">
                                          <p:val>
                                            <p:strVal val="ppt_x"/>
                                          </p:val>
                                        </p:tav>
                                        <p:tav tm="100000">
                                          <p:val>
                                            <p:strVal val="0-ppt_w/2"/>
                                          </p:val>
                                        </p:tav>
                                      </p:tavLst>
                                    </p:anim>
                                    <p:anim calcmode="lin" valueType="num">
                                      <p:cBhvr additive="base">
                                        <p:cTn id="7" dur="5000"/>
                                        <p:tgtEl>
                                          <p:spTgt spid="8"/>
                                        </p:tgtEl>
                                        <p:attrNameLst>
                                          <p:attrName>ppt_y</p:attrName>
                                        </p:attrNameLst>
                                      </p:cBhvr>
                                      <p:tavLst>
                                        <p:tav tm="0">
                                          <p:val>
                                            <p:strVal val="ppt_y"/>
                                          </p:val>
                                        </p:tav>
                                        <p:tav tm="100000">
                                          <p:val>
                                            <p:strVal val="ppt_y"/>
                                          </p:val>
                                        </p:tav>
                                      </p:tavLst>
                                    </p:anim>
                                    <p:set>
                                      <p:cBhvr>
                                        <p:cTn id="8" dur="1" fill="hold">
                                          <p:stCondLst>
                                            <p:cond delay="4999"/>
                                          </p:stCondLst>
                                        </p:cTn>
                                        <p:tgtEl>
                                          <p:spTgt spid="8"/>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9"/>
                                        </p:tgtEl>
                                        <p:attrNameLst>
                                          <p:attrName>ppt_x</p:attrName>
                                        </p:attrNameLst>
                                      </p:cBhvr>
                                      <p:tavLst>
                                        <p:tav tm="0">
                                          <p:val>
                                            <p:strVal val="ppt_x"/>
                                          </p:val>
                                        </p:tav>
                                        <p:tav tm="100000">
                                          <p:val>
                                            <p:strVal val="1+ppt_w/2"/>
                                          </p:val>
                                        </p:tav>
                                      </p:tavLst>
                                    </p:anim>
                                    <p:anim calcmode="lin" valueType="num">
                                      <p:cBhvr additive="base">
                                        <p:cTn id="11" dur="5000"/>
                                        <p:tgtEl>
                                          <p:spTgt spid="9"/>
                                        </p:tgtEl>
                                        <p:attrNameLst>
                                          <p:attrName>ppt_y</p:attrName>
                                        </p:attrNameLst>
                                      </p:cBhvr>
                                      <p:tavLst>
                                        <p:tav tm="0">
                                          <p:val>
                                            <p:strVal val="ppt_y"/>
                                          </p:val>
                                        </p:tav>
                                        <p:tav tm="100000">
                                          <p:val>
                                            <p:strVal val="ppt_y"/>
                                          </p:val>
                                        </p:tav>
                                      </p:tavLst>
                                    </p:anim>
                                    <p:set>
                                      <p:cBhvr>
                                        <p:cTn id="12" dur="1" fill="hold">
                                          <p:stCondLst>
                                            <p:cond delay="4999"/>
                                          </p:stCondLst>
                                        </p:cTn>
                                        <p:tgtEl>
                                          <p:spTgt spid="9"/>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7"/>
                                        </p:tgtEl>
                                        <p:attrNameLst>
                                          <p:attrName>ppt_y</p:attrName>
                                        </p:attrNameLst>
                                      </p:cBhvr>
                                      <p:tavLst>
                                        <p:tav tm="0">
                                          <p:val>
                                            <p:strVal val="#ppt_y"/>
                                          </p:val>
                                        </p:tav>
                                        <p:tav tm="100000">
                                          <p:val>
                                            <p:strVal val="#ppt_y"/>
                                          </p:val>
                                        </p:tav>
                                      </p:tavLst>
                                    </p:anim>
                                    <p:anim calcmode="lin" valueType="num">
                                      <p:cBhvr>
                                        <p:cTn id="17" dur="2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bwMode="auto">
          <a:xfrm>
            <a:off x="2743200" y="838200"/>
            <a:ext cx="3505200" cy="1143000"/>
          </a:xfrm>
          <a:prstGeom prst="ellipse">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কৃতজ্ঞতা</a:t>
            </a:r>
            <a:r>
              <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 </a:t>
            </a: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স্বীকার</a:t>
            </a:r>
            <a:endPar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endParaRPr>
          </a:p>
        </p:txBody>
      </p:sp>
      <p:sp>
        <p:nvSpPr>
          <p:cNvPr id="11" name="TextBox 6"/>
          <p:cNvSpPr txBox="1"/>
          <p:nvPr/>
        </p:nvSpPr>
        <p:spPr bwMode="auto">
          <a:xfrm>
            <a:off x="609600" y="2479675"/>
            <a:ext cx="7924800" cy="523875"/>
          </a:xfrm>
          <a:prstGeom prst="rect">
            <a:avLst/>
          </a:prstGeom>
          <a:solidFill>
            <a:schemeClr val="accent3">
              <a:lumMod val="40000"/>
              <a:lumOff val="60000"/>
            </a:schemeClr>
          </a:solidFill>
          <a:ln>
            <a:solidFill>
              <a:srgbClr val="002060"/>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শিক্ষা</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মন্ত্রণালয়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মাউশি</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এনসিটিবি</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ও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এটুআই</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এর</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সংশ্লিষ্ট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কর্মকর্তাবৃন্দ</a:t>
            </a:r>
            <a:endPar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
        <p:nvSpPr>
          <p:cNvPr id="12" name="TextBox 22"/>
          <p:cNvSpPr txBox="1">
            <a:spLocks noChangeArrowheads="1"/>
          </p:cNvSpPr>
          <p:nvPr/>
        </p:nvSpPr>
        <p:spPr bwMode="auto">
          <a:xfrm>
            <a:off x="609600" y="3470588"/>
            <a:ext cx="7924800" cy="2431737"/>
          </a:xfrm>
          <a:prstGeom prst="rect">
            <a:avLst/>
          </a:prstGeom>
          <a:solidFill>
            <a:srgbClr val="FBDCFC"/>
          </a:solidFill>
          <a:ln>
            <a:solidFill>
              <a:srgbClr val="002060"/>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সম্পাদক</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হিসেবে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যাঁদের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নির্দেশনা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পরামর্শ</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ও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তত্ত্বাবধানে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এই</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মডেল</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সমৃদ্ধ</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হয়েছে</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হলেন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a:t>
            </a:r>
          </a:p>
          <a:p>
            <a:pPr algn="ct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ফেরদৌস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হোসেন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সহযো</a:t>
            </a:r>
            <a:r>
              <a:rPr lang="bn-IN"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গী</a:t>
            </a:r>
            <a:r>
              <a:rPr lang="en-US"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খুলনা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নিগার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সুলতানা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সহকা</a:t>
            </a:r>
            <a:r>
              <a:rPr lang="bn-IN"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রী</a:t>
            </a:r>
            <a:r>
              <a:rPr lang="en-US"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সরকারি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কলেজ</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জেসমীন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জাহান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খানম</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প্রভাষক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মহিলা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ময়মনসিংহ</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25121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777" b="12226"/>
          <a:stretch/>
        </p:blipFill>
        <p:spPr>
          <a:xfrm>
            <a:off x="914400" y="1295400"/>
            <a:ext cx="7358513" cy="4214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110509" y="228600"/>
            <a:ext cx="4976091" cy="584775"/>
          </a:xfrm>
          <a:prstGeom prst="rect">
            <a:avLst/>
          </a:prstGeom>
          <a:no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চিত্রে কী ফুল দেখতে পাচ্ছ?</a:t>
            </a:r>
          </a:p>
        </p:txBody>
      </p:sp>
      <p:sp>
        <p:nvSpPr>
          <p:cNvPr id="6" name="TextBox 5"/>
          <p:cNvSpPr txBox="1"/>
          <p:nvPr/>
        </p:nvSpPr>
        <p:spPr>
          <a:xfrm>
            <a:off x="3505200" y="5821549"/>
            <a:ext cx="2209800" cy="64633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ঝিঙে ফুল</a:t>
            </a:r>
          </a:p>
        </p:txBody>
      </p:sp>
    </p:spTree>
    <p:extLst>
      <p:ext uri="{BB962C8B-B14F-4D97-AF65-F5344CB8AC3E}">
        <p14:creationId xmlns:p14="http://schemas.microsoft.com/office/powerpoint/2010/main" val="330508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0762" y="5669935"/>
            <a:ext cx="7730834" cy="461665"/>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dirty="0"/>
              <a:t>সাধারণত বাড়ির আঙিনায় এই ঝিঙে ফুলের চাষ হয়ে থাকে।</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356" y="609600"/>
            <a:ext cx="7398503" cy="4800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4531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918" y="1676399"/>
            <a:ext cx="6324600" cy="4652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276600" y="300913"/>
            <a:ext cx="2286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ঝিঙে ফুল</a:t>
            </a:r>
          </a:p>
        </p:txBody>
      </p:sp>
      <p:sp>
        <p:nvSpPr>
          <p:cNvPr id="4" name="TextBox 3"/>
          <p:cNvSpPr txBox="1"/>
          <p:nvPr/>
        </p:nvSpPr>
        <p:spPr>
          <a:xfrm>
            <a:off x="3297382" y="993061"/>
            <a:ext cx="3484418"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dirty="0"/>
              <a:t>কাজী নজরুল ইসলাম</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246" y="1641763"/>
            <a:ext cx="2663564" cy="1698022"/>
          </a:xfrm>
          <a:prstGeom prst="ellipse">
            <a:avLst/>
          </a:prstGeom>
          <a:ln>
            <a:noFill/>
          </a:ln>
          <a:effectLst>
            <a:softEdge rad="112500"/>
          </a:effectLst>
        </p:spPr>
      </p:pic>
    </p:spTree>
    <p:extLst>
      <p:ext uri="{BB962C8B-B14F-4D97-AF65-F5344CB8AC3E}">
        <p14:creationId xmlns:p14="http://schemas.microsoft.com/office/powerpoint/2010/main" val="1997255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29000" y="261293"/>
            <a:ext cx="2590800" cy="769441"/>
          </a:xfrm>
          <a:prstGeom prst="rect">
            <a:avLst/>
          </a:prstGeom>
          <a:solidFill>
            <a:srgbClr val="E9C1DE"/>
          </a:solidFill>
          <a:ln>
            <a:solidFill>
              <a:schemeClr val="accent6">
                <a:lumMod val="50000"/>
              </a:schemeClr>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dirty="0"/>
              <a:t>শিখনফল</a:t>
            </a:r>
            <a:endParaRPr lang="en-US" sz="4400" dirty="0"/>
          </a:p>
        </p:txBody>
      </p:sp>
      <p:sp>
        <p:nvSpPr>
          <p:cNvPr id="21" name="TextBox 20"/>
          <p:cNvSpPr txBox="1"/>
          <p:nvPr/>
        </p:nvSpPr>
        <p:spPr>
          <a:xfrm>
            <a:off x="699891" y="1447800"/>
            <a:ext cx="3722494" cy="508575"/>
          </a:xfrm>
          <a:prstGeom prst="rect">
            <a:avLst/>
          </a:prstGeom>
          <a:solidFill>
            <a:schemeClr val="bg1"/>
          </a:solidFill>
          <a:ln>
            <a:solidFill>
              <a:schemeClr val="bg1"/>
            </a:solidFill>
          </a:ln>
        </p:spPr>
        <p:txBody>
          <a:bodyPr wrap="none" rtlCol="0">
            <a:prstTxWarp prst="textPlain">
              <a:avLst/>
            </a:prstTxWarp>
            <a:spAutoFit/>
            <a:scene3d>
              <a:camera prst="orthographicFront"/>
              <a:lightRig rig="threePt" dir="t"/>
            </a:scene3d>
            <a:sp3d extrusionH="57150">
              <a:bevelT w="38100" h="38100"/>
            </a:sp3d>
          </a:bodyPr>
          <a:lstStyle/>
          <a:p>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পাঠ</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শেষে</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শিক্ষার্থীরা</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4" name="TextBox 23"/>
          <p:cNvSpPr txBox="1"/>
          <p:nvPr/>
        </p:nvSpPr>
        <p:spPr>
          <a:xfrm>
            <a:off x="699558" y="3505200"/>
            <a:ext cx="7677070"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নতুন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শব্দ</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গুলো</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বাক্যে প্রয়োগ করতে 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TextBox 24"/>
          <p:cNvSpPr txBox="1"/>
          <p:nvPr/>
        </p:nvSpPr>
        <p:spPr>
          <a:xfrm>
            <a:off x="727267" y="2200630"/>
            <a:ext cx="7677070" cy="1077218"/>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‘কাজী নজরুল ইসলামের’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সংক্ষিপ্ত পরিচয়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উল্লেখ</a:t>
            </a:r>
          </a:p>
          <a:p>
            <a:pPr algn="just"/>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করতে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6" name="TextBox 25"/>
          <p:cNvSpPr txBox="1"/>
          <p:nvPr/>
        </p:nvSpPr>
        <p:spPr>
          <a:xfrm>
            <a:off x="699891" y="4343400"/>
            <a:ext cx="7704446"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কবিতাটি শুদ্ধ উচ্চারণে আবৃত্তি করতে 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8" name="TextBox 27"/>
          <p:cNvSpPr txBox="1"/>
          <p:nvPr/>
        </p:nvSpPr>
        <p:spPr>
          <a:xfrm>
            <a:off x="685870" y="5181600"/>
            <a:ext cx="7704446" cy="1077218"/>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‘ঝিঙে ফুল’ কবিতায় কবির প্রকৃতি প্রেমের যে পরিচয় </a:t>
            </a:r>
            <a:endPar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পাওয়া</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যায়</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ব্যাখ্যা</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করতে</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পারবে</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222568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4" grpId="0" animBg="1"/>
      <p:bldP spid="25" grpId="0" animBg="1"/>
      <p:bldP spid="26"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18685" y="4377156"/>
            <a:ext cx="1930216" cy="369332"/>
          </a:xfrm>
          <a:prstGeom prst="rect">
            <a:avLst/>
          </a:prstGeom>
          <a:noFill/>
        </p:spPr>
        <p:txBody>
          <a:bodyPr wrap="square" rtlCol="0">
            <a:prstTxWarp prst="textPlain">
              <a:avLst/>
            </a:prstTxWarp>
            <a:spAutoFit/>
            <a:scene3d>
              <a:camera prst="obliqueTopLeft"/>
              <a:lightRig rig="threePt" dir="t"/>
            </a:scene3d>
            <a:sp3d extrusionH="57150">
              <a:bevelT w="38100" h="38100" prst="angle"/>
            </a:sp3d>
          </a:bodyPr>
          <a:lstStyle/>
          <a:p>
            <a:r>
              <a:rPr lang="bn-BD" dirty="0" smtClean="0">
                <a:ln>
                  <a:solidFill>
                    <a:schemeClr val="tx1"/>
                  </a:solidFill>
                </a:ln>
                <a:effectLst>
                  <a:innerShdw blurRad="63500" dist="50800">
                    <a:prstClr val="black">
                      <a:alpha val="50000"/>
                    </a:prstClr>
                  </a:innerShdw>
                </a:effectLst>
                <a:latin typeface="NikoshBAN" pitchFamily="2" charset="0"/>
                <a:cs typeface="NikoshBAN" pitchFamily="2" charset="0"/>
              </a:rPr>
              <a:t>কাজী নজরুল ইসলাম</a:t>
            </a:r>
            <a:endParaRPr lang="en-US" dirty="0">
              <a:ln>
                <a:solidFill>
                  <a:schemeClr val="tx1"/>
                </a:solidFill>
              </a:ln>
              <a:effectLst>
                <a:innerShdw blurRad="63500" dist="50800">
                  <a:prstClr val="black">
                    <a:alpha val="50000"/>
                  </a:prstClr>
                </a:innerShdw>
              </a:effectLst>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855" y="2452255"/>
            <a:ext cx="1813899" cy="1822144"/>
          </a:xfrm>
          <a:prstGeom prst="ellipse">
            <a:avLst/>
          </a:prstGeom>
          <a:ln w="63500" cap="rnd">
            <a:solidFill>
              <a:srgbClr val="FF99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Down Arrow Callout 16"/>
          <p:cNvSpPr/>
          <p:nvPr/>
        </p:nvSpPr>
        <p:spPr>
          <a:xfrm>
            <a:off x="3463637" y="381000"/>
            <a:ext cx="1959372" cy="1981200"/>
          </a:xfrm>
          <a:prstGeom prst="down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পরিচিতি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Rounded Rectangle 18"/>
          <p:cNvSpPr/>
          <p:nvPr/>
        </p:nvSpPr>
        <p:spPr>
          <a:xfrm>
            <a:off x="6096000" y="671944"/>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23760" y="516167"/>
            <a:ext cx="101662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জন্ম-</a:t>
            </a:r>
            <a:endParaRPr lang="en-US" sz="4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Up Arrow 20"/>
          <p:cNvSpPr/>
          <p:nvPr/>
        </p:nvSpPr>
        <p:spPr>
          <a:xfrm rot="3605903">
            <a:off x="5234414" y="2104091"/>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130636" y="1029938"/>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১৮৯৯ সালের ২৪শে মে ভারতের পশ্চিম বঙ্গের বর্ধমান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জেলায়</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3" name="Rounded Rectangle 22"/>
          <p:cNvSpPr/>
          <p:nvPr/>
        </p:nvSpPr>
        <p:spPr>
          <a:xfrm>
            <a:off x="6096000" y="4613680"/>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98856" y="4546667"/>
            <a:ext cx="11079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জীবন-</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Up Arrow 24"/>
          <p:cNvSpPr/>
          <p:nvPr/>
        </p:nvSpPr>
        <p:spPr>
          <a:xfrm rot="7702454">
            <a:off x="5252238" y="4020117"/>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30636" y="5181600"/>
            <a:ext cx="22098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তাঁর জীবন  ছিল বহু বিচিত্র ও বিস্ময়কর।</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27" name="Rounded Rectangle 26"/>
          <p:cNvSpPr/>
          <p:nvPr/>
        </p:nvSpPr>
        <p:spPr>
          <a:xfrm>
            <a:off x="685800" y="516167"/>
            <a:ext cx="2244436" cy="171409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39635" y="516167"/>
            <a:ext cx="136447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বিদ্রোহী-</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9" name="Up Arrow 28"/>
          <p:cNvSpPr/>
          <p:nvPr/>
        </p:nvSpPr>
        <p:spPr>
          <a:xfrm rot="17926808">
            <a:off x="2854652" y="2014036"/>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85800" y="957147"/>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অন্যায়</a:t>
            </a:r>
            <a:r>
              <a:rPr lang="bn-IN"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a:t>
            </a: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শোষণ ও নির্যাতনের বিরুদ্ধে </a:t>
            </a:r>
            <a:r>
              <a:rPr lang="bn-BD"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লিখেছেন বলে।</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37" name="Rounded Rectangle 36"/>
          <p:cNvSpPr/>
          <p:nvPr/>
        </p:nvSpPr>
        <p:spPr>
          <a:xfrm>
            <a:off x="699654" y="4622556"/>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320200" y="4501426"/>
            <a:ext cx="103105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রচনা-</a:t>
            </a:r>
            <a:endParaRPr lang="en-US" sz="3600" b="1" cap="none" spc="0" dirty="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9" name="Up Arrow 38"/>
          <p:cNvSpPr/>
          <p:nvPr/>
        </p:nvSpPr>
        <p:spPr>
          <a:xfrm rot="13310444">
            <a:off x="2770316" y="4009219"/>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03118" y="4946228"/>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কবিতা,</a:t>
            </a:r>
            <a:r>
              <a:rPr lang="bn-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উপন্যাস,</a:t>
            </a:r>
            <a:r>
              <a:rPr lang="bn-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নাটকসংগীত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ইত্যাদি রচনা করেছেন</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1" name="Rounded Rectangle 40"/>
          <p:cNvSpPr/>
          <p:nvPr/>
        </p:nvSpPr>
        <p:spPr>
          <a:xfrm>
            <a:off x="6130636" y="2570153"/>
            <a:ext cx="2244436"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550050" y="2452254"/>
            <a:ext cx="144302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কাব্যগ্রন্থ-</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3" name="TextBox 42"/>
          <p:cNvSpPr txBox="1"/>
          <p:nvPr/>
        </p:nvSpPr>
        <p:spPr>
          <a:xfrm>
            <a:off x="6109854" y="2888133"/>
            <a:ext cx="2244436"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‘ঝিঙেফুল’ পিলে পটকা</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ঘুমজাগানো পাখি,</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ঘুমপাড়ানী</a:t>
            </a: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মাসিপিসি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1" name="Rounded Rectangle 30"/>
          <p:cNvSpPr/>
          <p:nvPr/>
        </p:nvSpPr>
        <p:spPr>
          <a:xfrm>
            <a:off x="685800" y="2570153"/>
            <a:ext cx="2244436"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68958" y="2452254"/>
            <a:ext cx="171553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ছেলেবেলা-</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3" name="TextBox 32"/>
          <p:cNvSpPr txBox="1"/>
          <p:nvPr/>
        </p:nvSpPr>
        <p:spPr>
          <a:xfrm>
            <a:off x="685800" y="3023721"/>
            <a:ext cx="2244436"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লেটোর দলে গান করেছেন</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রুটির </a:t>
            </a: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দোকানের কারিগর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হয়েছেন</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 name="Up Arrow Callout 2"/>
          <p:cNvSpPr/>
          <p:nvPr/>
        </p:nvSpPr>
        <p:spPr>
          <a:xfrm>
            <a:off x="3486350" y="4741983"/>
            <a:ext cx="1980155" cy="1982292"/>
          </a:xfrm>
          <a:prstGeom prst="up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886200" y="4963688"/>
            <a:ext cx="1234739"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মৃত্যু-</a:t>
            </a:r>
            <a:endParaRPr lang="en-US" sz="4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5" name="TextBox 34"/>
          <p:cNvSpPr txBox="1"/>
          <p:nvPr/>
        </p:nvSpPr>
        <p:spPr>
          <a:xfrm>
            <a:off x="3371528" y="5652721"/>
            <a:ext cx="22098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১৯৭৬ খ্রিষ্টাব্দের ২৯শে আগস্ট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1699502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dissolve">
                                      <p:cBhvr>
                                        <p:cTn id="54" dur="500"/>
                                        <p:tgtEl>
                                          <p:spTgt spid="2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dissolve">
                                      <p:cBhvr>
                                        <p:cTn id="57" dur="500"/>
                                        <p:tgtEl>
                                          <p:spTgt spid="28"/>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0-#ppt_w/2"/>
                                          </p:val>
                                        </p:tav>
                                        <p:tav tm="100000">
                                          <p:val>
                                            <p:strVal val="#ppt_x"/>
                                          </p:val>
                                        </p:tav>
                                      </p:tavLst>
                                    </p:anim>
                                    <p:anim calcmode="lin" valueType="num">
                                      <p:cBhvr additive="base">
                                        <p:cTn id="6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dissolve">
                                      <p:cBhvr>
                                        <p:cTn id="71" dur="500"/>
                                        <p:tgtEl>
                                          <p:spTgt spid="3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dissolve">
                                      <p:cBhvr>
                                        <p:cTn id="74" dur="500"/>
                                        <p:tgtEl>
                                          <p:spTgt spid="38"/>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dissolv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12"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0-#ppt_w/2"/>
                                          </p:val>
                                        </p:tav>
                                        <p:tav tm="100000">
                                          <p:val>
                                            <p:strVal val="#ppt_x"/>
                                          </p:val>
                                        </p:tav>
                                      </p:tavLst>
                                    </p:anim>
                                    <p:anim calcmode="lin" valueType="num">
                                      <p:cBhvr additive="base">
                                        <p:cTn id="8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dissolve">
                                      <p:cBhvr>
                                        <p:cTn id="88" dur="500"/>
                                        <p:tgtEl>
                                          <p:spTgt spid="4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dissolve">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3"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1+#ppt_w/2"/>
                                          </p:val>
                                        </p:tav>
                                        <p:tav tm="100000">
                                          <p:val>
                                            <p:strVal val="#ppt_x"/>
                                          </p:val>
                                        </p:tav>
                                      </p:tavLst>
                                    </p:anim>
                                    <p:anim calcmode="lin" valueType="num">
                                      <p:cBhvr additive="base">
                                        <p:cTn id="97"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dissolve">
                                      <p:cBhvr>
                                        <p:cTn id="102" dur="500"/>
                                        <p:tgtEl>
                                          <p:spTgt spid="32"/>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dissolve">
                                      <p:cBhvr>
                                        <p:cTn id="105" dur="500"/>
                                        <p:tgtEl>
                                          <p:spTgt spid="31"/>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9" fill="hold" grpId="0" nodeType="click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additive="base">
                                        <p:cTn id="110" dur="500" fill="hold"/>
                                        <p:tgtEl>
                                          <p:spTgt spid="33"/>
                                        </p:tgtEl>
                                        <p:attrNameLst>
                                          <p:attrName>ppt_x</p:attrName>
                                        </p:attrNameLst>
                                      </p:cBhvr>
                                      <p:tavLst>
                                        <p:tav tm="0">
                                          <p:val>
                                            <p:strVal val="0-#ppt_w/2"/>
                                          </p:val>
                                        </p:tav>
                                        <p:tav tm="100000">
                                          <p:val>
                                            <p:strVal val="#ppt_x"/>
                                          </p:val>
                                        </p:tav>
                                      </p:tavLst>
                                    </p:anim>
                                    <p:anim calcmode="lin" valueType="num">
                                      <p:cBhvr additive="base">
                                        <p:cTn id="111"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dissolve">
                                      <p:cBhvr>
                                        <p:cTn id="116" dur="500"/>
                                        <p:tgtEl>
                                          <p:spTgt spid="34"/>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dissolve">
                                      <p:cBhvr>
                                        <p:cTn id="119" dur="500"/>
                                        <p:tgtEl>
                                          <p:spTgt spid="3"/>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12" fill="hold" grpId="0" nodeType="clickEffect">
                                  <p:stCondLst>
                                    <p:cond delay="0"/>
                                  </p:stCondLst>
                                  <p:childTnLst>
                                    <p:set>
                                      <p:cBhvr>
                                        <p:cTn id="123" dur="1" fill="hold">
                                          <p:stCondLst>
                                            <p:cond delay="0"/>
                                          </p:stCondLst>
                                        </p:cTn>
                                        <p:tgtEl>
                                          <p:spTgt spid="35"/>
                                        </p:tgtEl>
                                        <p:attrNameLst>
                                          <p:attrName>style.visibility</p:attrName>
                                        </p:attrNameLst>
                                      </p:cBhvr>
                                      <p:to>
                                        <p:strVal val="visible"/>
                                      </p:to>
                                    </p:set>
                                    <p:anim calcmode="lin" valueType="num">
                                      <p:cBhvr additive="base">
                                        <p:cTn id="124" dur="500" fill="hold"/>
                                        <p:tgtEl>
                                          <p:spTgt spid="35"/>
                                        </p:tgtEl>
                                        <p:attrNameLst>
                                          <p:attrName>ppt_x</p:attrName>
                                        </p:attrNameLst>
                                      </p:cBhvr>
                                      <p:tavLst>
                                        <p:tav tm="0">
                                          <p:val>
                                            <p:strVal val="0-#ppt_w/2"/>
                                          </p:val>
                                        </p:tav>
                                        <p:tav tm="100000">
                                          <p:val>
                                            <p:strVal val="#ppt_x"/>
                                          </p:val>
                                        </p:tav>
                                      </p:tavLst>
                                    </p:anim>
                                    <p:anim calcmode="lin" valueType="num">
                                      <p:cBhvr additive="base">
                                        <p:cTn id="1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p:bldP spid="37" grpId="0" animBg="1"/>
      <p:bldP spid="38" grpId="0"/>
      <p:bldP spid="39" grpId="0" animBg="1"/>
      <p:bldP spid="40" grpId="0"/>
      <p:bldP spid="41" grpId="0" animBg="1"/>
      <p:bldP spid="42" grpId="0"/>
      <p:bldP spid="43" grpId="0"/>
      <p:bldP spid="31" grpId="0" animBg="1"/>
      <p:bldP spid="32" grpId="0"/>
      <p:bldP spid="33" grpId="0"/>
      <p:bldP spid="3" grpId="0" animBg="1"/>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4831" y="407412"/>
            <a:ext cx="2552700" cy="646331"/>
          </a:xfrm>
          <a:prstGeom prst="rect">
            <a:avLst/>
          </a:prstGeom>
          <a:solidFill>
            <a:schemeClr val="accent3">
              <a:lumMod val="20000"/>
              <a:lumOff val="8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dirty="0"/>
              <a:t>একক কাজ</a:t>
            </a:r>
          </a:p>
        </p:txBody>
      </p:sp>
      <p:sp>
        <p:nvSpPr>
          <p:cNvPr id="3" name="TextBox 2"/>
          <p:cNvSpPr txBox="1"/>
          <p:nvPr/>
        </p:nvSpPr>
        <p:spPr>
          <a:xfrm>
            <a:off x="685800" y="5181600"/>
            <a:ext cx="7848600" cy="156966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dirty="0"/>
              <a:t>কাজী নজরুল ইসলামের</a:t>
            </a:r>
            <a:r>
              <a:rPr lang="bn-IN" sz="3200" dirty="0"/>
              <a:t> জন্ম ও মৃত্যুর তারিখ এবং </a:t>
            </a:r>
            <a:r>
              <a:rPr lang="bn-BD" sz="3200" dirty="0"/>
              <a:t>ছোটদের জন্য লেখা</a:t>
            </a:r>
            <a:r>
              <a:rPr lang="bn-IN" sz="3200" dirty="0"/>
              <a:t> </a:t>
            </a:r>
            <a:r>
              <a:rPr lang="bn-BD" sz="3200" dirty="0"/>
              <a:t>তিনটি কাব্যগ্রন্থের নাম লেখ।</a:t>
            </a:r>
            <a:endPar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510" y="1371600"/>
            <a:ext cx="5239326" cy="3713016"/>
          </a:xfrm>
          <a:prstGeom prst="ellipse">
            <a:avLst/>
          </a:prstGeom>
          <a:ln>
            <a:noFill/>
          </a:ln>
          <a:effectLst>
            <a:softEdge rad="112500"/>
          </a:effectLst>
        </p:spPr>
      </p:pic>
    </p:spTree>
    <p:extLst>
      <p:ext uri="{BB962C8B-B14F-4D97-AF65-F5344CB8AC3E}">
        <p14:creationId xmlns:p14="http://schemas.microsoft.com/office/powerpoint/2010/main" val="4169063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2891</TotalTime>
  <Words>1021</Words>
  <Application>Microsoft Office PowerPoint</Application>
  <PresentationFormat>On-screen Show (4:3)</PresentationFormat>
  <Paragraphs>163</Paragraphs>
  <Slides>34</Slides>
  <Notes>15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SCE</dc:creator>
  <cp:lastModifiedBy>USER</cp:lastModifiedBy>
  <cp:revision>381</cp:revision>
  <dcterms:created xsi:type="dcterms:W3CDTF">2006-08-16T00:00:00Z</dcterms:created>
  <dcterms:modified xsi:type="dcterms:W3CDTF">2020-02-17T16:47:26Z</dcterms:modified>
</cp:coreProperties>
</file>