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0" r:id="rId9"/>
    <p:sldId id="271" r:id="rId10"/>
    <p:sldId id="272" r:id="rId11"/>
    <p:sldId id="266" r:id="rId12"/>
    <p:sldId id="273" r:id="rId13"/>
    <p:sldId id="274" r:id="rId14"/>
    <p:sldId id="267" r:id="rId15"/>
    <p:sldId id="268" r:id="rId16"/>
    <p:sldId id="269" r:id="rId17"/>
    <p:sldId id="270" r:id="rId18"/>
    <p:sldId id="275" r:id="rId19"/>
    <p:sldId id="276" r:id="rId20"/>
    <p:sldId id="277" r:id="rId21"/>
    <p:sldId id="278" r:id="rId22"/>
    <p:sldId id="279" r:id="rId23"/>
    <p:sldId id="283" r:id="rId24"/>
    <p:sldId id="280" r:id="rId25"/>
    <p:sldId id="282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622ED1-06E7-462C-A82D-B007243AA5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AE4E22-8F2A-4A00-AE31-CD782F55ED83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কেন্দ্রীয়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ব্যাংক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কাকে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বলে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?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D1B0A0A-EB2C-4115-91D2-9EF853256A13}" type="parTrans" cxnId="{8DA2375E-391B-4225-9491-0B11AD180E7D}">
      <dgm:prSet/>
      <dgm:spPr/>
      <dgm:t>
        <a:bodyPr/>
        <a:lstStyle/>
        <a:p>
          <a:endParaRPr lang="en-US"/>
        </a:p>
      </dgm:t>
    </dgm:pt>
    <dgm:pt modelId="{065C9EC9-4EDE-4F56-A94C-790CFA839BC6}" type="sibTrans" cxnId="{8DA2375E-391B-4225-9491-0B11AD180E7D}">
      <dgm:prSet/>
      <dgm:spPr/>
      <dgm:t>
        <a:bodyPr/>
        <a:lstStyle/>
        <a:p>
          <a:endParaRPr lang="en-US"/>
        </a:p>
      </dgm:t>
    </dgm:pt>
    <dgm:pt modelId="{BEEF881A-8051-411F-8671-917930F5C0F5}">
      <dgm:prSet phldrT="[Text]" custT="1"/>
      <dgm:spPr/>
      <dgm:t>
        <a:bodyPr/>
        <a:lstStyle/>
        <a:p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73C6F7AC-E128-4868-B5EF-4A8932FA69DD}" type="parTrans" cxnId="{4531B708-E1B7-4DB2-8568-5AB40801B796}">
      <dgm:prSet/>
      <dgm:spPr/>
      <dgm:t>
        <a:bodyPr/>
        <a:lstStyle/>
        <a:p>
          <a:endParaRPr lang="en-US"/>
        </a:p>
      </dgm:t>
    </dgm:pt>
    <dgm:pt modelId="{A60E0813-6176-4177-BE19-F54C04965E26}" type="sibTrans" cxnId="{4531B708-E1B7-4DB2-8568-5AB40801B796}">
      <dgm:prSet/>
      <dgm:spPr/>
      <dgm:t>
        <a:bodyPr/>
        <a:lstStyle/>
        <a:p>
          <a:endParaRPr lang="en-US"/>
        </a:p>
      </dgm:t>
    </dgm:pt>
    <dgm:pt modelId="{959BD2CE-F994-4023-A827-08E66AD51AA9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নোট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মুদ্রা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কোন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ব্যাংক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ইস্যু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?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D294E6E-B50B-4322-9070-EE5CB22D53EC}" type="parTrans" cxnId="{16E7EAEC-22BF-4A8F-A55E-6FEFE244ED12}">
      <dgm:prSet/>
      <dgm:spPr/>
      <dgm:t>
        <a:bodyPr/>
        <a:lstStyle/>
        <a:p>
          <a:endParaRPr lang="en-US"/>
        </a:p>
      </dgm:t>
    </dgm:pt>
    <dgm:pt modelId="{CBD5947A-AB7C-4841-9B02-0A6553EC1C7D}" type="sibTrans" cxnId="{16E7EAEC-22BF-4A8F-A55E-6FEFE244ED12}">
      <dgm:prSet/>
      <dgm:spPr/>
      <dgm:t>
        <a:bodyPr/>
        <a:lstStyle/>
        <a:p>
          <a:endParaRPr lang="en-US"/>
        </a:p>
      </dgm:t>
    </dgm:pt>
    <dgm:pt modelId="{CBD43A35-5300-4EE1-8DDB-938ACD707215}">
      <dgm:prSet phldrT="[Text]"/>
      <dgm:spPr/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623ADAB-8D6F-4B09-9155-21BBCC4E9BFA}" type="parTrans" cxnId="{A63DE464-4BFA-4D68-9832-2D1CE6AC9444}">
      <dgm:prSet/>
      <dgm:spPr/>
      <dgm:t>
        <a:bodyPr/>
        <a:lstStyle/>
        <a:p>
          <a:endParaRPr lang="en-US"/>
        </a:p>
      </dgm:t>
    </dgm:pt>
    <dgm:pt modelId="{02835E9A-FBF3-4E29-B37D-88F07E5B2517}" type="sibTrans" cxnId="{A63DE464-4BFA-4D68-9832-2D1CE6AC9444}">
      <dgm:prSet/>
      <dgm:spPr/>
      <dgm:t>
        <a:bodyPr/>
        <a:lstStyle/>
        <a:p>
          <a:endParaRPr lang="en-US"/>
        </a:p>
      </dgm:t>
    </dgm:pt>
    <dgm:pt modelId="{3662496E-B75A-4BAB-A5A1-B412482468DD}" type="pres">
      <dgm:prSet presAssocID="{F5622ED1-06E7-462C-A82D-B007243AA5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8F5DD4-F3F2-40D0-95A7-9E636B6519AB}" type="pres">
      <dgm:prSet presAssocID="{6AAE4E22-8F2A-4A00-AE31-CD782F55ED8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9313C-BF5A-4A89-8F94-6D1B571E927C}" type="pres">
      <dgm:prSet presAssocID="{6AAE4E22-8F2A-4A00-AE31-CD782F55ED8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63767-7B65-46DD-86D6-0735C130C631}" type="pres">
      <dgm:prSet presAssocID="{959BD2CE-F994-4023-A827-08E66AD51AA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91ACED-22EE-4125-8498-9EFBEDC39275}" type="pres">
      <dgm:prSet presAssocID="{959BD2CE-F994-4023-A827-08E66AD51AA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6BEA6D-E5D1-4FF8-BF98-98A2D0DCE17A}" type="presOf" srcId="{6AAE4E22-8F2A-4A00-AE31-CD782F55ED83}" destId="{258F5DD4-F3F2-40D0-95A7-9E636B6519AB}" srcOrd="0" destOrd="0" presId="urn:microsoft.com/office/officeart/2005/8/layout/vList2"/>
    <dgm:cxn modelId="{16E7EAEC-22BF-4A8F-A55E-6FEFE244ED12}" srcId="{F5622ED1-06E7-462C-A82D-B007243AA502}" destId="{959BD2CE-F994-4023-A827-08E66AD51AA9}" srcOrd="1" destOrd="0" parTransId="{4D294E6E-B50B-4322-9070-EE5CB22D53EC}" sibTransId="{CBD5947A-AB7C-4841-9B02-0A6553EC1C7D}"/>
    <dgm:cxn modelId="{9364A9C4-1403-43CF-8288-56E8C582BA9E}" type="presOf" srcId="{F5622ED1-06E7-462C-A82D-B007243AA502}" destId="{3662496E-B75A-4BAB-A5A1-B412482468DD}" srcOrd="0" destOrd="0" presId="urn:microsoft.com/office/officeart/2005/8/layout/vList2"/>
    <dgm:cxn modelId="{A63DE464-4BFA-4D68-9832-2D1CE6AC9444}" srcId="{959BD2CE-F994-4023-A827-08E66AD51AA9}" destId="{CBD43A35-5300-4EE1-8DDB-938ACD707215}" srcOrd="0" destOrd="0" parTransId="{C623ADAB-8D6F-4B09-9155-21BBCC4E9BFA}" sibTransId="{02835E9A-FBF3-4E29-B37D-88F07E5B2517}"/>
    <dgm:cxn modelId="{4531B708-E1B7-4DB2-8568-5AB40801B796}" srcId="{6AAE4E22-8F2A-4A00-AE31-CD782F55ED83}" destId="{BEEF881A-8051-411F-8671-917930F5C0F5}" srcOrd="0" destOrd="0" parTransId="{73C6F7AC-E128-4868-B5EF-4A8932FA69DD}" sibTransId="{A60E0813-6176-4177-BE19-F54C04965E26}"/>
    <dgm:cxn modelId="{0C4B2869-716A-42B2-BD62-22B9D0D90B65}" type="presOf" srcId="{CBD43A35-5300-4EE1-8DDB-938ACD707215}" destId="{9F91ACED-22EE-4125-8498-9EFBEDC39275}" srcOrd="0" destOrd="0" presId="urn:microsoft.com/office/officeart/2005/8/layout/vList2"/>
    <dgm:cxn modelId="{8DA2375E-391B-4225-9491-0B11AD180E7D}" srcId="{F5622ED1-06E7-462C-A82D-B007243AA502}" destId="{6AAE4E22-8F2A-4A00-AE31-CD782F55ED83}" srcOrd="0" destOrd="0" parTransId="{7D1B0A0A-EB2C-4115-91D2-9EF853256A13}" sibTransId="{065C9EC9-4EDE-4F56-A94C-790CFA839BC6}"/>
    <dgm:cxn modelId="{44C30BE4-E306-4DD1-858A-DD4968A101D0}" type="presOf" srcId="{959BD2CE-F994-4023-A827-08E66AD51AA9}" destId="{F3D63767-7B65-46DD-86D6-0735C130C631}" srcOrd="0" destOrd="0" presId="urn:microsoft.com/office/officeart/2005/8/layout/vList2"/>
    <dgm:cxn modelId="{5F516728-1ABE-48D9-A975-36766B215D0D}" type="presOf" srcId="{BEEF881A-8051-411F-8671-917930F5C0F5}" destId="{4769313C-BF5A-4A89-8F94-6D1B571E927C}" srcOrd="0" destOrd="0" presId="urn:microsoft.com/office/officeart/2005/8/layout/vList2"/>
    <dgm:cxn modelId="{05F6387A-4B5B-4790-B9B7-5E0103B5029E}" type="presParOf" srcId="{3662496E-B75A-4BAB-A5A1-B412482468DD}" destId="{258F5DD4-F3F2-40D0-95A7-9E636B6519AB}" srcOrd="0" destOrd="0" presId="urn:microsoft.com/office/officeart/2005/8/layout/vList2"/>
    <dgm:cxn modelId="{357E8062-AA40-440C-8688-D336EB330DC8}" type="presParOf" srcId="{3662496E-B75A-4BAB-A5A1-B412482468DD}" destId="{4769313C-BF5A-4A89-8F94-6D1B571E927C}" srcOrd="1" destOrd="0" presId="urn:microsoft.com/office/officeart/2005/8/layout/vList2"/>
    <dgm:cxn modelId="{DF24E6B4-F8C9-488B-90F9-0A1BB5FBA4EF}" type="presParOf" srcId="{3662496E-B75A-4BAB-A5A1-B412482468DD}" destId="{F3D63767-7B65-46DD-86D6-0735C130C631}" srcOrd="2" destOrd="0" presId="urn:microsoft.com/office/officeart/2005/8/layout/vList2"/>
    <dgm:cxn modelId="{F1E1C802-A847-443A-86C3-5420F8F84E27}" type="presParOf" srcId="{3662496E-B75A-4BAB-A5A1-B412482468DD}" destId="{9F91ACED-22EE-4125-8498-9EFBEDC3927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F5DD4-F3F2-40D0-95A7-9E636B6519AB}">
      <dsp:nvSpPr>
        <dsp:cNvPr id="0" name=""/>
        <dsp:cNvSpPr/>
      </dsp:nvSpPr>
      <dsp:spPr>
        <a:xfrm>
          <a:off x="0" y="8058"/>
          <a:ext cx="6629400" cy="989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latin typeface="NikoshBAN" pitchFamily="2" charset="0"/>
              <a:cs typeface="NikoshBAN" pitchFamily="2" charset="0"/>
            </a:rPr>
            <a:t>কেন্দ্রীয়</a:t>
          </a:r>
          <a:r>
            <a:rPr lang="en-US" sz="4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100" kern="1200" dirty="0" err="1" smtClean="0">
              <a:latin typeface="NikoshBAN" pitchFamily="2" charset="0"/>
              <a:cs typeface="NikoshBAN" pitchFamily="2" charset="0"/>
            </a:rPr>
            <a:t>ব্যাংক</a:t>
          </a:r>
          <a:r>
            <a:rPr lang="en-US" sz="4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100" kern="1200" dirty="0" err="1" smtClean="0">
              <a:latin typeface="NikoshBAN" pitchFamily="2" charset="0"/>
              <a:cs typeface="NikoshBAN" pitchFamily="2" charset="0"/>
            </a:rPr>
            <a:t>কাকে</a:t>
          </a:r>
          <a:r>
            <a:rPr lang="en-US" sz="4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100" kern="1200" dirty="0" err="1" smtClean="0">
              <a:latin typeface="NikoshBAN" pitchFamily="2" charset="0"/>
              <a:cs typeface="NikoshBAN" pitchFamily="2" charset="0"/>
            </a:rPr>
            <a:t>বলে</a:t>
          </a:r>
          <a:r>
            <a:rPr lang="en-US" sz="4100" kern="1200" dirty="0" smtClean="0">
              <a:latin typeface="NikoshBAN" pitchFamily="2" charset="0"/>
              <a:cs typeface="NikoshBAN" pitchFamily="2" charset="0"/>
            </a:rPr>
            <a:t>?</a:t>
          </a:r>
          <a:endParaRPr lang="en-US" sz="4100" kern="1200" dirty="0">
            <a:latin typeface="NikoshBAN" pitchFamily="2" charset="0"/>
            <a:cs typeface="NikoshBAN" pitchFamily="2" charset="0"/>
          </a:endParaRPr>
        </a:p>
      </dsp:txBody>
      <dsp:txXfrm>
        <a:off x="48298" y="56356"/>
        <a:ext cx="6532804" cy="892785"/>
      </dsp:txXfrm>
    </dsp:sp>
    <dsp:sp modelId="{4769313C-BF5A-4A89-8F94-6D1B571E927C}">
      <dsp:nvSpPr>
        <dsp:cNvPr id="0" name=""/>
        <dsp:cNvSpPr/>
      </dsp:nvSpPr>
      <dsp:spPr>
        <a:xfrm>
          <a:off x="0" y="997440"/>
          <a:ext cx="6629400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0" y="997440"/>
        <a:ext cx="6629400" cy="678960"/>
      </dsp:txXfrm>
    </dsp:sp>
    <dsp:sp modelId="{F3D63767-7B65-46DD-86D6-0735C130C631}">
      <dsp:nvSpPr>
        <dsp:cNvPr id="0" name=""/>
        <dsp:cNvSpPr/>
      </dsp:nvSpPr>
      <dsp:spPr>
        <a:xfrm>
          <a:off x="0" y="1676400"/>
          <a:ext cx="6629400" cy="9893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err="1" smtClean="0">
              <a:latin typeface="NikoshBAN" pitchFamily="2" charset="0"/>
              <a:cs typeface="NikoshBAN" pitchFamily="2" charset="0"/>
            </a:rPr>
            <a:t>নোট</a:t>
          </a:r>
          <a:r>
            <a:rPr lang="en-US" sz="410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4100" kern="1200" dirty="0" err="1" smtClean="0">
              <a:latin typeface="NikoshBAN" pitchFamily="2" charset="0"/>
              <a:cs typeface="NikoshBAN" pitchFamily="2" charset="0"/>
            </a:rPr>
            <a:t>মুদ্রা</a:t>
          </a:r>
          <a:r>
            <a:rPr lang="en-US" sz="4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100" kern="1200" dirty="0" err="1" smtClean="0">
              <a:latin typeface="NikoshBAN" pitchFamily="2" charset="0"/>
              <a:cs typeface="NikoshBAN" pitchFamily="2" charset="0"/>
            </a:rPr>
            <a:t>কোন</a:t>
          </a:r>
          <a:r>
            <a:rPr lang="en-US" sz="4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100" kern="1200" dirty="0" err="1" smtClean="0">
              <a:latin typeface="NikoshBAN" pitchFamily="2" charset="0"/>
              <a:cs typeface="NikoshBAN" pitchFamily="2" charset="0"/>
            </a:rPr>
            <a:t>ব্যাংক</a:t>
          </a:r>
          <a:r>
            <a:rPr lang="en-US" sz="4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100" kern="1200" dirty="0" err="1" smtClean="0">
              <a:latin typeface="NikoshBAN" pitchFamily="2" charset="0"/>
              <a:cs typeface="NikoshBAN" pitchFamily="2" charset="0"/>
            </a:rPr>
            <a:t>ইস্যু</a:t>
          </a:r>
          <a:r>
            <a:rPr lang="en-US" sz="41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100" kern="1200" dirty="0" err="1" smtClean="0">
              <a:latin typeface="NikoshBAN" pitchFamily="2" charset="0"/>
              <a:cs typeface="NikoshBAN" pitchFamily="2" charset="0"/>
            </a:rPr>
            <a:t>করে</a:t>
          </a:r>
          <a:r>
            <a:rPr lang="en-US" sz="4100" kern="1200" dirty="0" smtClean="0">
              <a:latin typeface="NikoshBAN" pitchFamily="2" charset="0"/>
              <a:cs typeface="NikoshBAN" pitchFamily="2" charset="0"/>
            </a:rPr>
            <a:t>?</a:t>
          </a:r>
          <a:endParaRPr lang="en-US" sz="4100" kern="1200" dirty="0">
            <a:latin typeface="NikoshBAN" pitchFamily="2" charset="0"/>
            <a:cs typeface="NikoshBAN" pitchFamily="2" charset="0"/>
          </a:endParaRPr>
        </a:p>
      </dsp:txBody>
      <dsp:txXfrm>
        <a:off x="48298" y="1724698"/>
        <a:ext cx="6532804" cy="892785"/>
      </dsp:txXfrm>
    </dsp:sp>
    <dsp:sp modelId="{9F91ACED-22EE-4125-8498-9EFBEDC39275}">
      <dsp:nvSpPr>
        <dsp:cNvPr id="0" name=""/>
        <dsp:cNvSpPr/>
      </dsp:nvSpPr>
      <dsp:spPr>
        <a:xfrm>
          <a:off x="0" y="2665781"/>
          <a:ext cx="6629400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83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0" y="2665781"/>
        <a:ext cx="6629400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8ADB7-A7BC-41F7-B00E-8B4CC322C9FE}" type="datetimeFigureOut">
              <a:rPr lang="en-US" smtClean="0"/>
              <a:t>17-Feb-20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ADF6C-88B0-417F-955B-3C31DCCC9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2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ADF6C-88B0-417F-955B-3C31DCCC94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9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1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0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79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4478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35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73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67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2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486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6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8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2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6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1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53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274" y="241981"/>
            <a:ext cx="1880126" cy="93962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l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FF00"/>
                </a:solidFill>
              </a:rPr>
              <a:t>স্বাগতম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24000"/>
            <a:ext cx="6324600" cy="4724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872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paration 5"/>
          <p:cNvSpPr/>
          <p:nvPr/>
        </p:nvSpPr>
        <p:spPr>
          <a:xfrm>
            <a:off x="0" y="5410200"/>
            <a:ext cx="2407722" cy="914400"/>
          </a:xfrm>
          <a:prstGeom prst="flowChartPreparat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13561" y="5334000"/>
            <a:ext cx="1905644" cy="1066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৫০০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5044" y="5448300"/>
            <a:ext cx="1981200" cy="838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১০০০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0853" y="2164355"/>
            <a:ext cx="3924299" cy="21101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3561" y="21772"/>
            <a:ext cx="3101439" cy="987635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9699" y="2123210"/>
            <a:ext cx="3886202" cy="2133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16903" y="2212600"/>
            <a:ext cx="4114799" cy="21101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60091" y="2423181"/>
            <a:ext cx="3537187" cy="219936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829301" y="5291455"/>
            <a:ext cx="1905644" cy="1066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ধাতব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মুদ্রা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27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p_2680930-Lots-of-dollar-bank-notes-scatte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477" y="381000"/>
            <a:ext cx="7479324" cy="4969596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rgbClr val="00B050"/>
            </a:solidFill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381000" y="5562600"/>
            <a:ext cx="8077200" cy="923330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বৈদেশিক মুদ্রা নিয়ন্ত্রন করে</a:t>
            </a:r>
            <a:r>
              <a:rPr lang="en-US" sz="4400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54037_369525486458761_146378138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10600" cy="5167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28600" y="5548745"/>
            <a:ext cx="8610600" cy="120032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মূলধন গঠনে সহায়তা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13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39200" cy="54102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38200" y="5687704"/>
            <a:ext cx="76962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 সৃষ্টি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76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paration 4"/>
          <p:cNvSpPr/>
          <p:nvPr/>
        </p:nvSpPr>
        <p:spPr>
          <a:xfrm>
            <a:off x="2971800" y="304800"/>
            <a:ext cx="3886200" cy="1295400"/>
          </a:xfrm>
          <a:prstGeom prst="flowChartPrepar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পর্ব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86792283"/>
              </p:ext>
            </p:extLst>
          </p:nvPr>
        </p:nvGraphicFramePr>
        <p:xfrm>
          <a:off x="1524000" y="1752600"/>
          <a:ext cx="6629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3183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0" y="1219200"/>
            <a:ext cx="403860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1676400" y="13716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14600" y="2590800"/>
            <a:ext cx="6019800" cy="7386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ব্যাংকার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447800" y="2667000"/>
            <a:ext cx="914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3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1600200"/>
            <a:ext cx="6019800" cy="984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ইস্যু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/>
          </a:p>
        </p:txBody>
      </p:sp>
      <p:sp>
        <p:nvSpPr>
          <p:cNvPr id="6" name="5-Point Star 5"/>
          <p:cNvSpPr/>
          <p:nvPr/>
        </p:nvSpPr>
        <p:spPr>
          <a:xfrm>
            <a:off x="1371600" y="18288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2971800"/>
            <a:ext cx="2438400" cy="861774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1371600" y="3124200"/>
            <a:ext cx="838200" cy="5569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62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304800"/>
            <a:ext cx="3276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104900" y="1637615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95475" y="154305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মূল্যস্ফীতি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5" name="Right Arrow 4"/>
          <p:cNvSpPr/>
          <p:nvPr/>
        </p:nvSpPr>
        <p:spPr>
          <a:xfrm>
            <a:off x="1104900" y="25146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95474" y="2514600"/>
            <a:ext cx="709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599"/>
            <a:ext cx="2514600" cy="19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72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71800" y="304800"/>
            <a:ext cx="3276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104900" y="1637615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95475" y="154305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মূল্যস্ফীতি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8" name="Right Arrow 7"/>
          <p:cNvSpPr/>
          <p:nvPr/>
        </p:nvSpPr>
        <p:spPr>
          <a:xfrm>
            <a:off x="1062038" y="2947689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52612" y="2947689"/>
            <a:ext cx="7096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599"/>
            <a:ext cx="2514600" cy="1960781"/>
          </a:xfrm>
          <a:prstGeom prst="rect">
            <a:avLst/>
          </a:prstGeom>
        </p:spPr>
      </p:pic>
      <p:sp>
        <p:nvSpPr>
          <p:cNvPr id="11" name="5-Point Star 10"/>
          <p:cNvSpPr/>
          <p:nvPr/>
        </p:nvSpPr>
        <p:spPr>
          <a:xfrm>
            <a:off x="1895474" y="2420212"/>
            <a:ext cx="314325" cy="3252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2351990"/>
            <a:ext cx="39624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অবমূল্যায়ন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মূল্যস্ফীতি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1971675" y="3623457"/>
            <a:ext cx="314325" cy="3252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14575" y="3555233"/>
            <a:ext cx="39624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৫%।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0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09875" y="152400"/>
            <a:ext cx="22860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4825" y="2514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2525" y="2514600"/>
            <a:ext cx="573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2400"/>
            <a:ext cx="2819400" cy="19372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657850" y="152400"/>
            <a:ext cx="109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বেলী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04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14600"/>
            <a:ext cx="25146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3581400" y="2286000"/>
            <a:ext cx="5334000" cy="2514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জাহিদুর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প্রভাষকঃ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ফিন্যান্স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মিরপুর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মাহমুদা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চৌধুরী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মোবাইল-০১৭২৮-৭১৩৮৫৮</a:t>
            </a:r>
          </a:p>
        </p:txBody>
      </p:sp>
    </p:spTree>
    <p:extLst>
      <p:ext uri="{BB962C8B-B14F-4D97-AF65-F5344CB8AC3E}">
        <p14:creationId xmlns:p14="http://schemas.microsoft.com/office/powerpoint/2010/main" val="33730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09875" y="152400"/>
            <a:ext cx="22860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দলীয়কাজ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4825" y="25146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2524" y="2514600"/>
            <a:ext cx="7305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46412"/>
            <a:ext cx="2971800" cy="204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246018" y="152400"/>
            <a:ext cx="1281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08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09875" y="152400"/>
            <a:ext cx="22860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76250" y="2120325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23950" y="2120325"/>
            <a:ext cx="573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2400"/>
            <a:ext cx="2819400" cy="19372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57850" y="152400"/>
            <a:ext cx="1095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বেলী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1190624" y="2705100"/>
            <a:ext cx="333375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1190624" y="3276600"/>
            <a:ext cx="333375" cy="342900"/>
          </a:xfrm>
          <a:prstGeom prst="flowChartConnec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1190623" y="3905250"/>
            <a:ext cx="333375" cy="3429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1190624" y="4448175"/>
            <a:ext cx="333375" cy="3429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90675" y="2662535"/>
            <a:ext cx="27432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নোট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প্রচলন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0675" y="3217217"/>
            <a:ext cx="27432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00200" y="3810000"/>
            <a:ext cx="27432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4419600"/>
            <a:ext cx="3248026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367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09875" y="152400"/>
            <a:ext cx="228600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4825" y="2120325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2524" y="2120325"/>
            <a:ext cx="7305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মুলক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75" y="46412"/>
            <a:ext cx="2971800" cy="204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6246018" y="152400"/>
            <a:ext cx="1281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95400" y="2872948"/>
            <a:ext cx="2286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285875" y="34671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85875" y="4153644"/>
            <a:ext cx="228600" cy="228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480881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76400" y="2747605"/>
            <a:ext cx="2057400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4006334"/>
            <a:ext cx="20574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3434090"/>
            <a:ext cx="20574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4577982"/>
            <a:ext cx="20574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অর্থনৈতি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0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5029200" cy="990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</a:rPr>
              <a:t>কারো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</a:rPr>
              <a:t>কোন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</a:rPr>
              <a:t>প্রশ্ন</a:t>
            </a:r>
            <a:r>
              <a:rPr lang="en-US" sz="8000" dirty="0" smtClean="0">
                <a:solidFill>
                  <a:srgbClr val="FFFF00"/>
                </a:solidFill>
              </a:rPr>
              <a:t> </a:t>
            </a:r>
            <a:endParaRPr lang="en-US" sz="80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065868"/>
            <a:ext cx="3200400" cy="3760162"/>
          </a:xfrm>
        </p:spPr>
      </p:pic>
    </p:spTree>
    <p:extLst>
      <p:ext uri="{BB962C8B-B14F-4D97-AF65-F5344CB8AC3E}">
        <p14:creationId xmlns:p14="http://schemas.microsoft.com/office/powerpoint/2010/main" val="39069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85800"/>
            <a:ext cx="3657600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762000"/>
            <a:ext cx="2209800" cy="76944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5725" y="3048000"/>
            <a:ext cx="381000" cy="381000"/>
          </a:xfrm>
          <a:prstGeom prst="ellipse">
            <a:avLst/>
          </a:prstGeom>
          <a:solidFill>
            <a:srgbClr val="F3396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09600" y="2895600"/>
            <a:ext cx="4953000" cy="609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ঋণনিয়ন্ত্রণ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542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142068"/>
            <a:ext cx="4267199" cy="36491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 err="1" smtClean="0">
                <a:solidFill>
                  <a:srgbClr val="FF0000"/>
                </a:solidFill>
              </a:rPr>
              <a:t>রেফারেন্স</a:t>
            </a:r>
            <a:endParaRPr lang="en-US" sz="6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300" dirty="0" err="1" smtClean="0">
                <a:solidFill>
                  <a:srgbClr val="00B050"/>
                </a:solidFill>
              </a:rPr>
              <a:t>ফিন্যান্স</a:t>
            </a:r>
            <a:r>
              <a:rPr lang="en-US" sz="4300" dirty="0" smtClean="0">
                <a:solidFill>
                  <a:srgbClr val="00B050"/>
                </a:solidFill>
              </a:rPr>
              <a:t> </a:t>
            </a:r>
            <a:r>
              <a:rPr lang="en-US" sz="4300" dirty="0" err="1" smtClean="0">
                <a:solidFill>
                  <a:srgbClr val="00B050"/>
                </a:solidFill>
              </a:rPr>
              <a:t>ব্যাংকিং</a:t>
            </a:r>
            <a:r>
              <a:rPr lang="en-US" sz="4300" dirty="0" smtClean="0">
                <a:solidFill>
                  <a:srgbClr val="00B050"/>
                </a:solidFill>
              </a:rPr>
              <a:t> ও </a:t>
            </a:r>
            <a:r>
              <a:rPr lang="en-US" sz="4300" dirty="0" err="1" smtClean="0">
                <a:solidFill>
                  <a:srgbClr val="00B050"/>
                </a:solidFill>
              </a:rPr>
              <a:t>বিমা</a:t>
            </a:r>
            <a:endParaRPr lang="en-US" sz="43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</a:rPr>
              <a:t>অধ্যাপক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শাহজাহান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মিনা</a:t>
            </a:r>
            <a:endParaRPr lang="en-US" sz="36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</a:rPr>
              <a:t>কাজল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ব্রাদার্স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লিঃ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36607"/>
            <a:ext cx="3048000" cy="4260056"/>
          </a:xfrm>
        </p:spPr>
      </p:pic>
    </p:spTree>
    <p:extLst>
      <p:ext uri="{BB962C8B-B14F-4D97-AF65-F5344CB8AC3E}">
        <p14:creationId xmlns:p14="http://schemas.microsoft.com/office/powerpoint/2010/main" val="3436433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705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14996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3505200" cy="86836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3124200" cy="2285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ব্যংকিং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৩য়</a:t>
            </a:r>
            <a:b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মিঃ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097881"/>
            <a:ext cx="2587048" cy="34242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62200"/>
            <a:ext cx="2501735" cy="250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4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6122405"/>
            <a:ext cx="6019800" cy="7078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76201"/>
            <a:ext cx="8991600" cy="5791200"/>
            <a:chOff x="0" y="0"/>
            <a:chExt cx="9144000" cy="55626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562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971800" y="381000"/>
              <a:ext cx="3352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4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5902013"/>
            <a:ext cx="7010400" cy="92333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-152400"/>
            <a:ext cx="9144000" cy="5791200"/>
            <a:chOff x="0" y="0"/>
            <a:chExt cx="9144000" cy="553068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5306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971800" y="381000"/>
              <a:ext cx="281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24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latin typeface="NikoshBAN" pitchFamily="2" charset="0"/>
                  <a:cs typeface="NikoshBAN" pitchFamily="2" charset="0"/>
                </a:rPr>
                <a:t>ব্যাংক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8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paration 4"/>
          <p:cNvSpPr/>
          <p:nvPr/>
        </p:nvSpPr>
        <p:spPr>
          <a:xfrm>
            <a:off x="304800" y="5562600"/>
            <a:ext cx="2590800" cy="914400"/>
          </a:xfrm>
          <a:prstGeom prst="flowChartPreparati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১০০ </a:t>
            </a:r>
            <a:r>
              <a:rPr lang="en-US" dirty="0" err="1" smtClean="0"/>
              <a:t>টাকা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200400" y="5562600"/>
            <a:ext cx="2057400" cy="1066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৫০০ </a:t>
            </a:r>
            <a:r>
              <a:rPr lang="en-US" dirty="0" err="1" smtClean="0"/>
              <a:t>টাকা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073238" y="5773387"/>
            <a:ext cx="2362200" cy="8382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১০০০ </a:t>
            </a:r>
            <a:r>
              <a:rPr lang="en-US" dirty="0" err="1" smtClean="0"/>
              <a:t>টাকা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4047" y="2050056"/>
            <a:ext cx="3924299" cy="21101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2699" y="2171701"/>
            <a:ext cx="3886202" cy="2133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57800" y="1981201"/>
            <a:ext cx="4114799" cy="243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89134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2590800" y="228600"/>
            <a:ext cx="25146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ঘোষণাঃ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457200" y="2057400"/>
            <a:ext cx="533400" cy="457200"/>
          </a:xfrm>
          <a:prstGeom prst="star5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057274" y="1952624"/>
            <a:ext cx="2600326" cy="7143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472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400" y="228600"/>
            <a:ext cx="5029200" cy="1219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ফলঃ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2133600"/>
            <a:ext cx="525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3048000"/>
            <a:ext cx="5715000" cy="76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3962400"/>
            <a:ext cx="6096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কার্যাবলি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76400" y="4800600"/>
            <a:ext cx="67818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24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45626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কার্যাবলীঃ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886200" y="2133600"/>
            <a:ext cx="1066800" cy="12192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344</TotalTime>
  <Words>255</Words>
  <Application>Microsoft Office PowerPoint</Application>
  <PresentationFormat>On-screen Show (4:3)</PresentationFormat>
  <Paragraphs>72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NikoshBAN</vt:lpstr>
      <vt:lpstr>Tw Cen MT</vt:lpstr>
      <vt:lpstr>Droplet</vt:lpstr>
      <vt:lpstr>স্বাগতম</vt:lpstr>
      <vt:lpstr>শিক্ষক পরিচিতি</vt:lpstr>
      <vt:lpstr>বিষয়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কেন্দ্রীয় ব্যাংকের কার্যাবলীঃ</vt:lpstr>
      <vt:lpstr>নোট ও মুদ্রা প্রচলন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কারো কোন প্রশ্ন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User</cp:lastModifiedBy>
  <cp:revision>45</cp:revision>
  <dcterms:created xsi:type="dcterms:W3CDTF">2006-08-16T00:00:00Z</dcterms:created>
  <dcterms:modified xsi:type="dcterms:W3CDTF">2020-02-17T06:21:53Z</dcterms:modified>
</cp:coreProperties>
</file>