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73" r:id="rId10"/>
    <p:sldId id="277" r:id="rId11"/>
    <p:sldId id="276" r:id="rId12"/>
    <p:sldId id="278" r:id="rId13"/>
    <p:sldId id="279" r:id="rId14"/>
    <p:sldId id="280" r:id="rId15"/>
    <p:sldId id="263" r:id="rId16"/>
    <p:sldId id="265" r:id="rId17"/>
    <p:sldId id="268" r:id="rId18"/>
    <p:sldId id="266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5D11-B891-41EE-BE9A-79B54E80371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12F9-FFA0-49B9-ABF7-BFE5BB1A9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7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5D11-B891-41EE-BE9A-79B54E80371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12F9-FFA0-49B9-ABF7-BFE5BB1A9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5D11-B891-41EE-BE9A-79B54E80371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12F9-FFA0-49B9-ABF7-BFE5BB1A9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2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5D11-B891-41EE-BE9A-79B54E80371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12F9-FFA0-49B9-ABF7-BFE5BB1A9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3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5D11-B891-41EE-BE9A-79B54E80371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12F9-FFA0-49B9-ABF7-BFE5BB1A9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9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5D11-B891-41EE-BE9A-79B54E80371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12F9-FFA0-49B9-ABF7-BFE5BB1A9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5D11-B891-41EE-BE9A-79B54E80371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12F9-FFA0-49B9-ABF7-BFE5BB1A9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5D11-B891-41EE-BE9A-79B54E80371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12F9-FFA0-49B9-ABF7-BFE5BB1A9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5D11-B891-41EE-BE9A-79B54E80371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12F9-FFA0-49B9-ABF7-BFE5BB1A9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0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5D11-B891-41EE-BE9A-79B54E80371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12F9-FFA0-49B9-ABF7-BFE5BB1A9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1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5D11-B891-41EE-BE9A-79B54E80371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12F9-FFA0-49B9-ABF7-BFE5BB1A9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5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25D11-B891-41EE-BE9A-79B54E80371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412F9-FFA0-49B9-ABF7-BFE5BB1A9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9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" y="200908"/>
            <a:ext cx="8686799" cy="6490838"/>
          </a:xfrm>
          <a:prstGeom prst="rect">
            <a:avLst/>
          </a:prstGeom>
        </p:spPr>
      </p:pic>
      <p:sp>
        <p:nvSpPr>
          <p:cNvPr id="3" name="8-Point Star 2"/>
          <p:cNvSpPr/>
          <p:nvPr/>
        </p:nvSpPr>
        <p:spPr>
          <a:xfrm>
            <a:off x="308115" y="623459"/>
            <a:ext cx="2011204" cy="2050869"/>
          </a:xfrm>
          <a:prstGeom prst="star8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/>
              <a:t>স্বা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4" name="12-Point Star 3"/>
          <p:cNvSpPr/>
          <p:nvPr/>
        </p:nvSpPr>
        <p:spPr>
          <a:xfrm>
            <a:off x="2622222" y="829766"/>
            <a:ext cx="1936715" cy="2066629"/>
          </a:xfrm>
          <a:prstGeom prst="star12">
            <a:avLst/>
          </a:prstGeom>
          <a:solidFill>
            <a:srgbClr val="0066FF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/>
              <a:t>গ</a:t>
            </a:r>
            <a:endParaRPr lang="en-US" sz="13800" dirty="0"/>
          </a:p>
        </p:txBody>
      </p:sp>
      <p:sp>
        <p:nvSpPr>
          <p:cNvPr id="5" name="12-Point Star 4"/>
          <p:cNvSpPr/>
          <p:nvPr/>
        </p:nvSpPr>
        <p:spPr>
          <a:xfrm>
            <a:off x="4649613" y="843318"/>
            <a:ext cx="2011204" cy="2026952"/>
          </a:xfrm>
          <a:prstGeom prst="star12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/>
              <a:t>ত</a:t>
            </a:r>
            <a:endParaRPr lang="en-US" sz="13800" dirty="0"/>
          </a:p>
        </p:txBody>
      </p:sp>
      <p:sp>
        <p:nvSpPr>
          <p:cNvPr id="6" name="12-Point Star 5"/>
          <p:cNvSpPr/>
          <p:nvPr/>
        </p:nvSpPr>
        <p:spPr>
          <a:xfrm>
            <a:off x="6923314" y="910842"/>
            <a:ext cx="1929585" cy="1998617"/>
          </a:xfrm>
          <a:prstGeom prst="star12">
            <a:avLst/>
          </a:prstGeom>
          <a:solidFill>
            <a:srgbClr val="7030A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13800" dirty="0"/>
              <a:t>ম</a:t>
            </a:r>
            <a:endParaRPr lang="en-US" sz="13800" dirty="0"/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7772" y="159758"/>
            <a:ext cx="8153400" cy="6788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যোজক কলার কাজ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 t="17474" r="32045" b="22323"/>
          <a:stretch/>
        </p:blipFill>
        <p:spPr>
          <a:xfrm>
            <a:off x="3288292" y="845127"/>
            <a:ext cx="2230583" cy="203661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51546" y="3097308"/>
            <a:ext cx="8056418" cy="546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মেদ টিস্যু স্নেহ পদার্থ সঞ্চিত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4" y="3966297"/>
            <a:ext cx="194136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2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7772" y="159758"/>
            <a:ext cx="8153400" cy="6788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যোজক কলার 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4292" y="2906425"/>
            <a:ext cx="7980217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তরুনাস্থি অন্যান্য টিস্যুর চেয়ে বেশি চাপ ও টান সহ্য করতে পারে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9" b="18502"/>
          <a:stretch/>
        </p:blipFill>
        <p:spPr>
          <a:xfrm>
            <a:off x="2829358" y="974582"/>
            <a:ext cx="3414713" cy="190023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928257" y="6172200"/>
            <a:ext cx="7980217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নাক ও কানের পিনা 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27172" r="9318" b="21919"/>
          <a:stretch/>
        </p:blipFill>
        <p:spPr>
          <a:xfrm>
            <a:off x="2757055" y="4142509"/>
            <a:ext cx="3657600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4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7772" y="159758"/>
            <a:ext cx="8153400" cy="6788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যোজক টিস্যুর কাজ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60" y="1743510"/>
            <a:ext cx="2809874" cy="26860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19632" y="4649499"/>
            <a:ext cx="7300913" cy="500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পেশিবন্ধনী বা টেন্ডন পেশিকে হাড়ের সাথে যুক্ত করে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4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91923" y="4281054"/>
            <a:ext cx="7300913" cy="813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যোজক টিস্যুর কাজগুলো বর্ণনা কর 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52" y="1898504"/>
            <a:ext cx="2343150" cy="1952625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 rot="10800000" flipV="1">
            <a:off x="2504663" y="124691"/>
            <a:ext cx="4076246" cy="1593273"/>
          </a:xfrm>
          <a:prstGeom prst="irregularSeal1">
            <a:avLst/>
          </a:prstGeom>
          <a:gradFill>
            <a:gsLst>
              <a:gs pos="0">
                <a:schemeClr val="accent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1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9071" y="4815754"/>
            <a:ext cx="8153400" cy="614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কাজগুলো করতে তোমাদের দেহের কোন কলা বা  টিস্যু কাজ করে?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1585913"/>
            <a:ext cx="2009775" cy="262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535257"/>
            <a:ext cx="2552700" cy="2687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30" y="1528763"/>
            <a:ext cx="2557895" cy="265574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81433" y="624754"/>
            <a:ext cx="8153400" cy="614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ঘটছে তা ভালভাবে পর্যবেক্ষণ 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938211" y="600074"/>
            <a:ext cx="7377114" cy="79417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স্নায়ু কলা বা নার্ভ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695450" y="228600"/>
            <a:ext cx="6400800" cy="794174"/>
          </a:xfrm>
          <a:prstGeom prst="flowChartProcess">
            <a:avLst/>
          </a:prstGeom>
          <a:gradFill>
            <a:gsLst>
              <a:gs pos="0">
                <a:schemeClr val="accent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স্নায়ু কলা বা নার্ভ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7920" r="3444" b="3912"/>
          <a:stretch/>
        </p:blipFill>
        <p:spPr>
          <a:xfrm>
            <a:off x="2371724" y="1529630"/>
            <a:ext cx="5229225" cy="3413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87" y="1411865"/>
            <a:ext cx="5372101" cy="342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742951" y="5243513"/>
            <a:ext cx="8153400" cy="614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মশার কামড় দিলে আমরা কিভাবে টের পায়?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85850" y="5184630"/>
            <a:ext cx="8201025" cy="947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 মস্তিষ্কে মশার কামড়ের অনুভুতি পাঠিয়ে দেয় তখন আমরা বুঝতে পারি মশা কামড় দিয়েছে।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2366" y="2948419"/>
            <a:ext cx="8308398" cy="191452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প্রাণিদেহের যে টিস্যু উদ্দীপনায় সাড়া দিয়ে উপযুক্ত প্রতিবেদন সৃষ্টি করতে পারে তাকে স্নায়ুকলা বা নার্ভ টিস্যু 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3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7" grpId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74221" y="1987450"/>
            <a:ext cx="121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কোষদেহ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6643687" y="3343274"/>
            <a:ext cx="304800" cy="28956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0429" y="4480640"/>
            <a:ext cx="990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অ্যাক্সন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68286" y="187756"/>
            <a:ext cx="4521558" cy="86474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স্নায়ু কলার গঠন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33" y="1293460"/>
            <a:ext cx="2901696" cy="540715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786188" y="1386424"/>
            <a:ext cx="1928812" cy="523220"/>
            <a:chOff x="3786188" y="1386424"/>
            <a:chExt cx="1928812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4724400" y="1386424"/>
              <a:ext cx="990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ডেনড্রন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786188" y="1643063"/>
              <a:ext cx="971550" cy="142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081338" y="2169537"/>
            <a:ext cx="3191746" cy="523220"/>
            <a:chOff x="3081338" y="2169537"/>
            <a:chExt cx="3191746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4672884" y="2169537"/>
              <a:ext cx="1600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সাইটোপ্লাজম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Arrow Connector 22"/>
            <p:cNvCxnSpPr>
              <a:endCxn id="4" idx="1"/>
            </p:cNvCxnSpPr>
            <p:nvPr/>
          </p:nvCxnSpPr>
          <p:spPr>
            <a:xfrm flipV="1">
              <a:off x="3081338" y="2431147"/>
              <a:ext cx="1591546" cy="358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847975" y="2619377"/>
            <a:ext cx="3324225" cy="581022"/>
            <a:chOff x="2847975" y="2619377"/>
            <a:chExt cx="3324225" cy="581022"/>
          </a:xfrm>
        </p:grpSpPr>
        <p:sp>
          <p:nvSpPr>
            <p:cNvPr id="5" name="TextBox 4"/>
            <p:cNvSpPr txBox="1"/>
            <p:nvPr/>
          </p:nvSpPr>
          <p:spPr>
            <a:xfrm>
              <a:off x="4724400" y="2677179"/>
              <a:ext cx="14478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5" name="Straight Arrow Connector 24"/>
            <p:cNvCxnSpPr>
              <a:endCxn id="5" idx="1"/>
            </p:cNvCxnSpPr>
            <p:nvPr/>
          </p:nvCxnSpPr>
          <p:spPr>
            <a:xfrm>
              <a:off x="2847975" y="2619377"/>
              <a:ext cx="1876425" cy="3194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157535" y="3391436"/>
            <a:ext cx="3548065" cy="523220"/>
            <a:chOff x="3157535" y="3391436"/>
            <a:chExt cx="3548065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4724400" y="3391436"/>
              <a:ext cx="1981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মায়েলিন আবরণ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157535" y="3686175"/>
              <a:ext cx="1647825" cy="50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295647" y="4492228"/>
            <a:ext cx="3471866" cy="523220"/>
            <a:chOff x="3295647" y="4492228"/>
            <a:chExt cx="3471866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4710113" y="4492228"/>
              <a:ext cx="20574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র‍্যানভিয়ারের পর্ব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295647" y="4738688"/>
              <a:ext cx="1519241" cy="47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947985" y="5446891"/>
            <a:ext cx="3195640" cy="523220"/>
            <a:chOff x="2947985" y="5446891"/>
            <a:chExt cx="3195640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4695825" y="5446891"/>
              <a:ext cx="14478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সিন্যাপসিস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1" name="Straight Arrow Connector 30"/>
            <p:cNvCxnSpPr>
              <a:endCxn id="13" idx="1"/>
            </p:cNvCxnSpPr>
            <p:nvPr/>
          </p:nvCxnSpPr>
          <p:spPr>
            <a:xfrm>
              <a:off x="2947985" y="5448300"/>
              <a:ext cx="1747840" cy="260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Brace 38"/>
          <p:cNvSpPr/>
          <p:nvPr/>
        </p:nvSpPr>
        <p:spPr>
          <a:xfrm>
            <a:off x="6200775" y="1557338"/>
            <a:ext cx="357187" cy="150018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27218" y="138545"/>
            <a:ext cx="3886200" cy="762000"/>
          </a:xfrm>
          <a:prstGeom prst="roundRect">
            <a:avLst/>
          </a:prstGeom>
          <a:gradFill>
            <a:gsLst>
              <a:gs pos="0">
                <a:schemeClr val="accent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স্নায়ুকলার কাজ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276600"/>
            <a:ext cx="3352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ইন্দ্রিয় ও সংবেদনশীল অঙ্গ থেকে ঊদ্দীপনা মস্তিষ্কে প্রেরণ করা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51042" y="3276600"/>
            <a:ext cx="3352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দেহের কার্যকর অংশে উদ্দীপনায় সাড়া দেয়া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9155" y="6171126"/>
            <a:ext cx="3352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উদ্দীপনা বা ঘটনাকে স্মৃতিতে ধারণ করা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91254" y="6194775"/>
            <a:ext cx="3352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দেহের বিভিন্ন শারীরবৃত্তীয় কাজের মধ্যে সমন্বয় সাধন করা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11023" r="7462" b="11023"/>
          <a:stretch/>
        </p:blipFill>
        <p:spPr>
          <a:xfrm>
            <a:off x="429490" y="1094509"/>
            <a:ext cx="3394365" cy="18842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8" y="1071076"/>
            <a:ext cx="3657601" cy="2073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 t="8743" r="7528" b="9269"/>
          <a:stretch/>
        </p:blipFill>
        <p:spPr>
          <a:xfrm>
            <a:off x="581891" y="3851564"/>
            <a:ext cx="3380509" cy="21613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t="11492" r="8236" b="10444"/>
          <a:stretch/>
        </p:blipFill>
        <p:spPr>
          <a:xfrm>
            <a:off x="4668982" y="3906982"/>
            <a:ext cx="3532909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7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62600" y="678873"/>
            <a:ext cx="3581400" cy="8382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07818" y="4987636"/>
            <a:ext cx="9351818" cy="16209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গাঁয়ে মৌমাছি বা মাছি  পড়লে যে টিস্যুর কারনে এর উপস্থিতি    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বুঝতে পারি পোষ্টার পেপারে তার একটি চিহ্নিত চিত্র অংকন করে বোর্ডে উপস্থাপন কর।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6" y="2104815"/>
            <a:ext cx="3422072" cy="2378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Explosion 1 9"/>
          <p:cNvSpPr/>
          <p:nvPr/>
        </p:nvSpPr>
        <p:spPr>
          <a:xfrm rot="10800000" flipV="1">
            <a:off x="2005898" y="110837"/>
            <a:ext cx="3657600" cy="1905000"/>
          </a:xfrm>
          <a:prstGeom prst="irregularSeal1">
            <a:avLst/>
          </a:prstGeom>
          <a:gradFill>
            <a:gsLst>
              <a:gs pos="0">
                <a:schemeClr val="accent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1" y="2133600"/>
            <a:ext cx="3347605" cy="2340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396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837"/>
            <a:ext cx="8852349" cy="665018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flipH="1">
            <a:off x="-180110" y="1302085"/>
            <a:ext cx="5943600" cy="8176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 কোন ধরনের টিস্যু 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290946" y="2576946"/>
            <a:ext cx="7446818" cy="5948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যোজক টিস্যু প্রধানত কয় ধরনের হয়?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3346" y="3652634"/>
            <a:ext cx="6096000" cy="6838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স্নায়ুটিস্যুর একক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3436" y="755073"/>
            <a:ext cx="304800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7928" y="4156362"/>
            <a:ext cx="7339940" cy="742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নিউরন কী কী অংশ নিয়ে গঠিত?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0946" y="5403275"/>
            <a:ext cx="7506194" cy="742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উদ্দিপনা স্মৃতিতে ধারন করা কোন টিস্যুর কাজ?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99857" y="1974273"/>
            <a:ext cx="266700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যোজক টিস্যু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2546" y="3165768"/>
            <a:ext cx="266700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ধরনের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2509" y="3733810"/>
            <a:ext cx="266700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নিউরন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19747" y="4800611"/>
            <a:ext cx="340821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ডেনড্রন, কোষদেহ, আক্সন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77637" y="5992100"/>
            <a:ext cx="3408218" cy="699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 টিস্যু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8981" y="1974274"/>
            <a:ext cx="1212274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2836" y="3138055"/>
            <a:ext cx="1212274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6691" y="6075218"/>
            <a:ext cx="1212274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6692" y="4856017"/>
            <a:ext cx="1212274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85311" y="3747653"/>
            <a:ext cx="1212274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Explosion 1 31"/>
          <p:cNvSpPr/>
          <p:nvPr/>
        </p:nvSpPr>
        <p:spPr>
          <a:xfrm rot="10800000" flipV="1">
            <a:off x="1978189" y="0"/>
            <a:ext cx="3657600" cy="1468582"/>
          </a:xfrm>
          <a:prstGeom prst="irregularSeal1">
            <a:avLst/>
          </a:prstGeom>
          <a:gradFill>
            <a:gsLst>
              <a:gs pos="0">
                <a:schemeClr val="accent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6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6691" y="266947"/>
            <a:ext cx="8476086" cy="6011037"/>
            <a:chOff x="-16000" y="-156116"/>
            <a:chExt cx="9122245" cy="6011037"/>
          </a:xfrm>
        </p:grpSpPr>
        <p:grpSp>
          <p:nvGrpSpPr>
            <p:cNvPr id="4" name="Group 3"/>
            <p:cNvGrpSpPr/>
            <p:nvPr/>
          </p:nvGrpSpPr>
          <p:grpSpPr>
            <a:xfrm>
              <a:off x="-16000" y="-156116"/>
              <a:ext cx="9122245" cy="6011037"/>
              <a:chOff x="1088075" y="49013"/>
              <a:chExt cx="9791752" cy="601103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2802" y="2128191"/>
                <a:ext cx="4867025" cy="393185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0293" y="94532"/>
                <a:ext cx="2365292" cy="231117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8075" y="2087690"/>
                <a:ext cx="4966782" cy="393185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130" y="49013"/>
                <a:ext cx="2365292" cy="231117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516227" y="2816847"/>
                <a:ext cx="3860173" cy="22467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বিজ্ঞান</a:t>
                </a:r>
              </a:p>
              <a:p>
                <a:pPr algn="ctr"/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 </a:t>
                </a:r>
                <a:r>
                  <a:rPr lang="en-US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৭ম</a:t>
                </a:r>
                <a:endPara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</a:t>
                </a:r>
                <a:r>
                  <a:rPr lang="en-US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২য় </a:t>
                </a:r>
                <a:r>
                  <a:rPr lang="en-US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মিনিট</a:t>
                </a:r>
              </a:p>
              <a:p>
                <a:pPr algn="ctr"/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 </a:t>
                </a:r>
                <a:r>
                  <a:rPr lang="bn-IN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১৫/০</a:t>
                </a:r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2020</a:t>
                </a:r>
                <a:endPara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24963" y="2666372"/>
                <a:ext cx="409300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আতাউর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রহমান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0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</a:t>
                </a:r>
                <a:r>
                  <a:rPr lang="bn-IN" sz="2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</a:p>
              <a:p>
                <a:pPr algn="ctr"/>
                <a:r>
                  <a:rPr lang="bn-IN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স্নাতকোত্তর</a:t>
                </a:r>
                <a:r>
                  <a:rPr lang="en-US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</a:t>
                </a:r>
                <a:r>
                  <a:rPr lang="en-US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), </a:t>
                </a:r>
                <a:r>
                  <a:rPr lang="en-US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বি</a:t>
                </a:r>
                <a:r>
                  <a:rPr lang="en-US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. এড</a:t>
                </a:r>
              </a:p>
              <a:p>
                <a:pPr algn="ctr"/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খালিশা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বেলপুকুর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স্কুল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এন্ড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সৈয়দপুর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নীলফামারী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 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০১৭৪৬৯৬৩৭৬০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1784526" y="299761"/>
              <a:ext cx="1483201" cy="15828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Half Frame 11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7" y="689264"/>
            <a:ext cx="1634836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645" y="3953742"/>
            <a:ext cx="8401050" cy="58477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 যোজক কলা ও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স্নায়ু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কলার গুরুত্ব বিশ্লেষণ কর।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53" y="1191491"/>
            <a:ext cx="3816927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5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1298" y="6150114"/>
            <a:ext cx="9235298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Half Frame 3"/>
          <p:cNvSpPr/>
          <p:nvPr/>
        </p:nvSpPr>
        <p:spPr>
          <a:xfrm>
            <a:off x="0" y="14420"/>
            <a:ext cx="685800" cy="1052379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8309920" y="-224480"/>
            <a:ext cx="601359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07605" y="5988395"/>
            <a:ext cx="977209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8477250" y="5880790"/>
            <a:ext cx="685800" cy="977209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9"/>
          <a:stretch/>
        </p:blipFill>
        <p:spPr>
          <a:xfrm>
            <a:off x="466344" y="460248"/>
            <a:ext cx="8211312" cy="54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quito-bite-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561" y="1791237"/>
            <a:ext cx="3291239" cy="255909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896298" y="304800"/>
            <a:ext cx="7543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11929" y="5534891"/>
            <a:ext cx="5638799" cy="838200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কী বলতে পার রক্ত কী?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1" y="1676400"/>
            <a:ext cx="3076575" cy="285403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78874" y="4648200"/>
            <a:ext cx="3934689" cy="574964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47311" y="4675909"/>
            <a:ext cx="3934689" cy="574964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মশার কামড়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47468" y="5791200"/>
            <a:ext cx="5638799" cy="5403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 একধরনের তরল যোজক কলা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40973" y="5749637"/>
            <a:ext cx="5638799" cy="59574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মশা কামড় দিলে আমরা কীভাবে টের পায়?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36211" y="5735783"/>
            <a:ext cx="5638799" cy="59574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স্নায়ুর মাধ্যমে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9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0"/>
            <a:ext cx="7356764" cy="65556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5164" y="526474"/>
            <a:ext cx="4343400" cy="731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037" y="1863436"/>
            <a:ext cx="86106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যোজক কলা ও স্নায়ু কলা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2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10800000" flipV="1">
            <a:off x="2005898" y="152400"/>
            <a:ext cx="3657600" cy="1905000"/>
          </a:xfrm>
          <a:prstGeom prst="irregularSeal1">
            <a:avLst/>
          </a:prstGeom>
          <a:gradFill>
            <a:gsLst>
              <a:gs pos="0">
                <a:schemeClr val="accent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33400" y="2362200"/>
            <a:ext cx="6096000" cy="838200"/>
          </a:xfrm>
          <a:prstGeom prst="horizontalScroll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-1239981" y="3449783"/>
            <a:ext cx="8193505" cy="734290"/>
          </a:xfrm>
          <a:prstGeom prst="horizontalScroll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যোজক কলা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বলতে পারবে,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-630381" y="4017819"/>
            <a:ext cx="8305800" cy="1139720"/>
          </a:xfrm>
          <a:prstGeom prst="horizontalScroll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যোজক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কলার কাজ ব্যাখ্যা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-184439" y="5015344"/>
            <a:ext cx="10106891" cy="914399"/>
          </a:xfrm>
          <a:prstGeom prst="horizontalScroll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 কলার চিত্র অংকন ও এর বিভিন্ন অংশ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200" y="1108364"/>
            <a:ext cx="6812169" cy="5608559"/>
            <a:chOff x="1219200" y="1066800"/>
            <a:chExt cx="6812169" cy="5608559"/>
          </a:xfrm>
        </p:grpSpPr>
        <p:pic>
          <p:nvPicPr>
            <p:cNvPr id="7" name="Picture 6" descr="da3c4ff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066800"/>
              <a:ext cx="6812169" cy="4753381"/>
            </a:xfrm>
            <a:prstGeom prst="rect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8" name="Rounded Rectangle 7"/>
            <p:cNvSpPr/>
            <p:nvPr/>
          </p:nvSpPr>
          <p:spPr>
            <a:xfrm>
              <a:off x="1295400" y="6096000"/>
              <a:ext cx="6553200" cy="5793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রক্তের সাথে রক্তের সংযোগ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36369" y="1249441"/>
            <a:ext cx="7134796" cy="5608559"/>
            <a:chOff x="1194620" y="1066800"/>
            <a:chExt cx="7134796" cy="5608559"/>
          </a:xfrm>
        </p:grpSpPr>
        <p:pic>
          <p:nvPicPr>
            <p:cNvPr id="10" name="Picture 9" descr="Female-ConnectiveTissue-ref0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1066800"/>
              <a:ext cx="6781800" cy="4713352"/>
            </a:xfrm>
            <a:prstGeom prst="rect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1194620" y="6096000"/>
              <a:ext cx="7134796" cy="579359"/>
            </a:xfrm>
            <a:prstGeom prst="roundRect">
              <a:avLst>
                <a:gd name="adj" fmla="val 22406"/>
              </a:avLst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অস্থির সাথে অস্থির সংযোগ 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3814" y="1152460"/>
            <a:ext cx="7543800" cy="5705540"/>
            <a:chOff x="2507673" y="969819"/>
            <a:chExt cx="7543800" cy="5705540"/>
          </a:xfrm>
        </p:grpSpPr>
        <p:pic>
          <p:nvPicPr>
            <p:cNvPr id="13" name="Picture 12" descr="Female-ConnectiveTissue-ref05.jpg"/>
            <p:cNvPicPr>
              <a:picLocks noChangeAspect="1"/>
            </p:cNvPicPr>
            <p:nvPr/>
          </p:nvPicPr>
          <p:blipFill>
            <a:blip r:embed="rId4"/>
            <a:srcRect b="31429"/>
            <a:stretch>
              <a:fillRect/>
            </a:stretch>
          </p:blipFill>
          <p:spPr>
            <a:xfrm>
              <a:off x="2944091" y="969819"/>
              <a:ext cx="6946053" cy="4763008"/>
            </a:xfrm>
            <a:prstGeom prst="rect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14" name="Rounded Rectangle 13"/>
            <p:cNvSpPr/>
            <p:nvPr/>
          </p:nvSpPr>
          <p:spPr>
            <a:xfrm>
              <a:off x="2507673" y="6096000"/>
              <a:ext cx="7543800" cy="5793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অস্থির সাথে পেশির সংযোগ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50292" y="1226461"/>
            <a:ext cx="7139426" cy="5631539"/>
            <a:chOff x="990600" y="1066800"/>
            <a:chExt cx="7139426" cy="5631539"/>
          </a:xfrm>
        </p:grpSpPr>
        <p:pic>
          <p:nvPicPr>
            <p:cNvPr id="16" name="Picture 15" descr="femurd2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9200" y="1066800"/>
              <a:ext cx="6910826" cy="4837035"/>
            </a:xfrm>
            <a:prstGeom prst="rect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17" name="Rounded Rectangle 16"/>
            <p:cNvSpPr/>
            <p:nvPr/>
          </p:nvSpPr>
          <p:spPr>
            <a:xfrm>
              <a:off x="990600" y="6096000"/>
              <a:ext cx="7086600" cy="60233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অস্থির সাথে তরুনাস্থির সংযোগ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Horizontal Scroll 17"/>
          <p:cNvSpPr/>
          <p:nvPr/>
        </p:nvSpPr>
        <p:spPr>
          <a:xfrm>
            <a:off x="-117762" y="152400"/>
            <a:ext cx="8193505" cy="838200"/>
          </a:xfrm>
          <a:prstGeom prst="horizontalScroll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যোজক কলা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838200" y="2895600"/>
            <a:ext cx="8077200" cy="1524000"/>
          </a:xfrm>
          <a:prstGeom prst="flowChartProcess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 প্রাণিদেহের বিভিন্ন কলা এবং অঙ্গের মধ্যে সংযোগ সাধন করে তাই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যোজক কলা। 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950495" y="4336472"/>
            <a:ext cx="8193505" cy="838200"/>
          </a:xfrm>
          <a:prstGeom prst="horizontalScroll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টিস্যু প্রধানত কঠিন তরল,ও মেদময় হয়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5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1672" y="124691"/>
            <a:ext cx="8153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যোজক কলা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10" y="1620549"/>
            <a:ext cx="3037607" cy="1579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13853" r="35455" b="16306"/>
          <a:stretch/>
        </p:blipFill>
        <p:spPr>
          <a:xfrm>
            <a:off x="5043055" y="1648690"/>
            <a:ext cx="2854035" cy="1676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803564" y="3241964"/>
            <a:ext cx="279861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(তরল)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61164" y="3325091"/>
            <a:ext cx="279861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হাড় (কঠিন)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6581" y="3920835"/>
            <a:ext cx="4197927" cy="2576946"/>
            <a:chOff x="-152400" y="3948545"/>
            <a:chExt cx="5278582" cy="25769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t="25152" r="9091" b="21515"/>
            <a:stretch/>
          </p:blipFill>
          <p:spPr>
            <a:xfrm>
              <a:off x="346364" y="3948545"/>
              <a:ext cx="3726874" cy="18288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2" name="Rounded Rectangle 11"/>
            <p:cNvSpPr/>
            <p:nvPr/>
          </p:nvSpPr>
          <p:spPr>
            <a:xfrm>
              <a:off x="-152400" y="5915891"/>
              <a:ext cx="5278582" cy="6096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নাক ও কান (তরুনাস্থি)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98473" y="4155929"/>
            <a:ext cx="3505200" cy="2485091"/>
            <a:chOff x="5306291" y="4155929"/>
            <a:chExt cx="2798618" cy="24850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64" t="17474" r="32045" b="22323"/>
            <a:stretch/>
          </p:blipFill>
          <p:spPr>
            <a:xfrm>
              <a:off x="5452628" y="4155929"/>
              <a:ext cx="2230583" cy="17876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3" name="Rounded Rectangle 12"/>
            <p:cNvSpPr/>
            <p:nvPr/>
          </p:nvSpPr>
          <p:spPr>
            <a:xfrm>
              <a:off x="5306291" y="6040581"/>
              <a:ext cx="2798618" cy="6004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মেদ বা চর্বি   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Half Frame 13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2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0" y="1295400"/>
            <a:ext cx="3276600" cy="9144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572000"/>
            <a:ext cx="8153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যোজক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অংগের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685800" cy="1066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05800" y="-228600"/>
            <a:ext cx="609600" cy="1066800"/>
          </a:xfrm>
          <a:prstGeom prst="halfFrame">
            <a:avLst>
              <a:gd name="adj1" fmla="val 30989"/>
              <a:gd name="adj2" fmla="val 33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14300" y="5981700"/>
            <a:ext cx="9906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477250" y="5867400"/>
            <a:ext cx="685800" cy="990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 rot="10800000" flipV="1">
            <a:off x="2005898" y="110837"/>
            <a:ext cx="3657600" cy="1905000"/>
          </a:xfrm>
          <a:prstGeom prst="irregularSeal1">
            <a:avLst/>
          </a:prstGeom>
          <a:gradFill>
            <a:gsLst>
              <a:gs pos="0">
                <a:schemeClr val="accent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88" y="2172566"/>
            <a:ext cx="2754457" cy="16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1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7772" y="159758"/>
            <a:ext cx="8153400" cy="6788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যোজক কলার কাজ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1247" y="2343149"/>
            <a:ext cx="8091054" cy="8451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হাড় দেহের কাঠামো গঠন, ভার বহন ও দৃঢ়তা দান করে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t="14243" r="36136" b="16666"/>
          <a:stretch/>
        </p:blipFill>
        <p:spPr>
          <a:xfrm>
            <a:off x="3685308" y="900544"/>
            <a:ext cx="1828801" cy="1524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r="64546"/>
          <a:stretch/>
        </p:blipFill>
        <p:spPr>
          <a:xfrm>
            <a:off x="3546765" y="3200401"/>
            <a:ext cx="1427018" cy="2382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Rounded Rectangle 19"/>
          <p:cNvSpPr/>
          <p:nvPr/>
        </p:nvSpPr>
        <p:spPr>
          <a:xfrm>
            <a:off x="540330" y="5770417"/>
            <a:ext cx="7980217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মানব কংকাল  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75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473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 Rahman</dc:creator>
  <cp:lastModifiedBy>Ataur Rahman</cp:lastModifiedBy>
  <cp:revision>93</cp:revision>
  <dcterms:created xsi:type="dcterms:W3CDTF">2020-02-15T12:22:36Z</dcterms:created>
  <dcterms:modified xsi:type="dcterms:W3CDTF">2020-02-17T16:55:00Z</dcterms:modified>
</cp:coreProperties>
</file>