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69" r:id="rId3"/>
    <p:sldId id="257" r:id="rId4"/>
    <p:sldId id="270" r:id="rId5"/>
    <p:sldId id="279" r:id="rId6"/>
    <p:sldId id="272" r:id="rId7"/>
    <p:sldId id="273" r:id="rId8"/>
    <p:sldId id="280" r:id="rId9"/>
    <p:sldId id="274" r:id="rId10"/>
    <p:sldId id="275" r:id="rId11"/>
    <p:sldId id="271" r:id="rId12"/>
    <p:sldId id="283" r:id="rId13"/>
    <p:sldId id="276" r:id="rId14"/>
    <p:sldId id="277" r:id="rId15"/>
    <p:sldId id="278" r:id="rId16"/>
    <p:sldId id="281"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8" d="100"/>
          <a:sy n="88" d="100"/>
        </p:scale>
        <p:origin x="77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8C435-6A59-43E8-A513-7F059559335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19620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8C435-6A59-43E8-A513-7F059559335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152756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8C435-6A59-43E8-A513-7F059559335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186919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8C435-6A59-43E8-A513-7F059559335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240065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C8C435-6A59-43E8-A513-7F059559335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382023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8C435-6A59-43E8-A513-7F059559335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340702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8C435-6A59-43E8-A513-7F0595593356}"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146959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8C435-6A59-43E8-A513-7F0595593356}"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37948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8C435-6A59-43E8-A513-7F0595593356}"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109916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1C8C435-6A59-43E8-A513-7F059559335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315911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1C8C435-6A59-43E8-A513-7F059559335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14D5F-64D8-4377-96DA-277A745FF343}" type="slidenum">
              <a:rPr lang="en-US" smtClean="0"/>
              <a:t>‹#›</a:t>
            </a:fld>
            <a:endParaRPr lang="en-US"/>
          </a:p>
        </p:txBody>
      </p:sp>
    </p:spTree>
    <p:extLst>
      <p:ext uri="{BB962C8B-B14F-4D97-AF65-F5344CB8AC3E}">
        <p14:creationId xmlns:p14="http://schemas.microsoft.com/office/powerpoint/2010/main" val="277859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1C8C435-6A59-43E8-A513-7F0595593356}" type="datetimeFigureOut">
              <a:rPr lang="en-US" smtClean="0"/>
              <a:t>2/16/2020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614D5F-64D8-4377-96DA-277A745FF343}" type="slidenum">
              <a:rPr lang="en-US" smtClean="0"/>
              <a:t>‹#›</a:t>
            </a:fld>
            <a:endParaRPr lang="en-US"/>
          </a:p>
        </p:txBody>
      </p:sp>
    </p:spTree>
    <p:extLst>
      <p:ext uri="{BB962C8B-B14F-4D97-AF65-F5344CB8AC3E}">
        <p14:creationId xmlns:p14="http://schemas.microsoft.com/office/powerpoint/2010/main" val="744987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0nQYs-k-7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f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81000"/>
            <a:ext cx="6096000" cy="6096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838200" y="685800"/>
            <a:ext cx="533400" cy="5632311"/>
          </a:xfrm>
          <a:prstGeom prst="rect">
            <a:avLst/>
          </a:prstGeom>
          <a:noFill/>
        </p:spPr>
        <p:txBody>
          <a:bodyPr wrap="square" rtlCol="0">
            <a:spAutoFit/>
          </a:bodyPr>
          <a:lstStyle/>
          <a:p>
            <a:r>
              <a:rPr lang="en-US" sz="4000" dirty="0" err="1" smtClean="0">
                <a:solidFill>
                  <a:srgbClr val="00B050"/>
                </a:solidFill>
                <a:latin typeface="NikoshBAN" panose="02000000000000000000" pitchFamily="2" charset="0"/>
                <a:cs typeface="NikoshBAN" panose="02000000000000000000" pitchFamily="2" charset="0"/>
              </a:rPr>
              <a:t>আজকের</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7030A0"/>
                </a:solidFill>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r>
              <a:rPr lang="en-US" sz="4000" dirty="0" err="1" smtClean="0">
                <a:solidFill>
                  <a:srgbClr val="800000"/>
                </a:solidFill>
                <a:latin typeface="NikoshBAN" panose="02000000000000000000" pitchFamily="2" charset="0"/>
                <a:cs typeface="NikoshBAN" panose="02000000000000000000" pitchFamily="2" charset="0"/>
              </a:rPr>
              <a:t>স্বাগত</a:t>
            </a:r>
            <a:endParaRPr lang="en-US" sz="4000" dirty="0">
              <a:solidFill>
                <a:srgbClr val="8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9142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852142" y="78509"/>
            <a:ext cx="3439716" cy="797791"/>
          </a:xfrm>
          <a:prstGeom prst="double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যৌতু</a:t>
            </a:r>
            <a:r>
              <a:rPr lang="bn-IN" sz="3200" dirty="0" smtClean="0">
                <a:solidFill>
                  <a:schemeClr val="tx1"/>
                </a:solidFill>
                <a:latin typeface="NikoshBAN" panose="02000000000000000000" pitchFamily="2" charset="0"/>
                <a:cs typeface="NikoshBAN" panose="02000000000000000000" pitchFamily="2" charset="0"/>
              </a:rPr>
              <a:t>ক প্রথার কারণ কী?  </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04800" y="4092476"/>
            <a:ext cx="85344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প্রথার প্রধান কারণ হচ্ছে অর্থলোভ। অনেক সময় অর্থের লালসায় ছেলের পরিবার ছেলেকে তাড়াতাড়ি বিয়ে দিয়ে থাকে। এছাড়াও আমাদের দেশে দারিদ্র্য বা আর্থিক দূরবস্থাও যৌতুক প্রথা বৃদ্ধির অন্যতম কারণ। দরিদ্রতার চাপে বা অভাবে পরে অনেকে যৌতুক নিয়ে থাকে।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শিক্ষা-দীক্ষায়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অনগ্রসর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নারীর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অজ্ঞতা ও অর্থনৈতিক পরনির্ভরশীলতা যৌতুক প্রথা সৃষ্টির অন্যতম কারণ। এছাড়া অধিকারহীনতা ও অশিক্ষা</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সামাজিক প্রতিপত্তি ও প্রতিষ্ঠা লাভের মোহ</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উচ্চবিলাসী জীবনযাপনের বাসনা ইত্যাদি যৌতুক প্রথার অন্যতম কারণ।</a:t>
            </a:r>
            <a:endParaRPr lang="en-US" sz="2000" dirty="0">
              <a:effectLst/>
              <a:latin typeface="NikoshBAN" panose="02000000000000000000" pitchFamily="2" charset="0"/>
              <a:ea typeface="Times New Roman" panose="02020603050405020304" pitchFamily="18"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91" y="1355492"/>
            <a:ext cx="4023360" cy="24291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48200" y="1369320"/>
            <a:ext cx="4023360" cy="24406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126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800"/>
                                        <p:tgtEl>
                                          <p:spTgt spid="4"/>
                                        </p:tgtEl>
                                      </p:cBhvr>
                                    </p:animEffect>
                                    <p:anim calcmode="lin" valueType="num">
                                      <p:cBhvr>
                                        <p:cTn id="8" dur="1800" fill="hold"/>
                                        <p:tgtEl>
                                          <p:spTgt spid="4"/>
                                        </p:tgtEl>
                                        <p:attrNameLst>
                                          <p:attrName>ppt_x</p:attrName>
                                        </p:attrNameLst>
                                      </p:cBhvr>
                                      <p:tavLst>
                                        <p:tav tm="0">
                                          <p:val>
                                            <p:strVal val="#ppt_x"/>
                                          </p:val>
                                        </p:tav>
                                        <p:tav tm="100000">
                                          <p:val>
                                            <p:strVal val="#ppt_x"/>
                                          </p:val>
                                        </p:tav>
                                      </p:tavLst>
                                    </p:anim>
                                    <p:anim calcmode="lin" valueType="num">
                                      <p:cBhvr>
                                        <p:cTn id="9" dur="18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72348"/>
            <a:ext cx="86868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যৌতুকের কারণে প্রতিনিয়ত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স্বামী ও শ্বশুরবাড়ির আবদার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মেটানোর জন্য অনেক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দরিদ্র মেয়ের বাবাই নিঃস্ব ও অসহায়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হয়ে পড়ছে।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যৌতুকের চাহিদা মেটাতে না পেরে অনেক নারীকেই স্বামীগৃহ ত্যাগ করে পিতৃগৃহে ফিরে আসতে হয়। কখনো কখনো তালাকও প্রদান করা হয়। এভাবে প্রতিনিয়ত অত্যাচার ও নির্যাতন সহ্য করতে না পেরে অনেক নারীই আত্মহননের পথ বেছে নেয়। </a:t>
            </a:r>
            <a:r>
              <a:rPr lang="bn-IN" sz="2400" dirty="0" smtClean="0">
                <a:latin typeface="NikoshBAN" panose="02000000000000000000" pitchFamily="2" charset="0"/>
                <a:cs typeface="NikoshBAN" panose="02000000000000000000" pitchFamily="2" charset="0"/>
              </a:rPr>
              <a:t>জন </a:t>
            </a:r>
            <a:r>
              <a:rPr lang="bn-IN" sz="2400" dirty="0">
                <a:latin typeface="NikoshBAN" panose="02000000000000000000" pitchFamily="2" charset="0"/>
                <a:cs typeface="NikoshBAN" panose="02000000000000000000" pitchFamily="2" charset="0"/>
              </a:rPr>
              <a:t>অস্টিন যৌতুক প্রথার দ্বারা নারী নির্যাতন সম্পর্কে বলেছেন</a:t>
            </a:r>
            <a:r>
              <a:rPr lang="en-US"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Dowry </a:t>
            </a:r>
            <a:r>
              <a:rPr lang="en-US" sz="2400" dirty="0">
                <a:latin typeface="NikoshBAN" panose="02000000000000000000" pitchFamily="2" charset="0"/>
                <a:cs typeface="NikoshBAN" panose="02000000000000000000" pitchFamily="2" charset="0"/>
              </a:rPr>
              <a:t>system paves the way to women </a:t>
            </a:r>
            <a:r>
              <a:rPr lang="en-US" sz="2400" dirty="0" smtClean="0">
                <a:latin typeface="NikoshBAN" panose="02000000000000000000" pitchFamily="2" charset="0"/>
                <a:cs typeface="NikoshBAN" panose="02000000000000000000" pitchFamily="2" charset="0"/>
              </a:rPr>
              <a:t>oppression</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এছাড়া শারীরিকভাবে অমানবিক নির্যাতনের দ্বারা হত্যা করে আত্মহত্যা বলে দাবি করে স্বামী ও শ্বশুরবাড়ির লোকেরা। এছাড়াও শারীরিক ও মানসিক নির্যাতন</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এসিড দগ্ধ করা কখনো পুড়িয়ে বা বিষ খাইয়ে মেরে ফেলা</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শ্বাসরোধ করে বা গলায় দড়ি আটকিয়ে মেরে ফেলা প্রভৃতি নৃশংসতা হয়ে থাকে যৌতুকের কারণে</a:t>
            </a:r>
            <a:r>
              <a:rPr lang="bn-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76300"/>
            <a:ext cx="3962400" cy="213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876300"/>
            <a:ext cx="3962400" cy="2185654"/>
          </a:xfrm>
          <a:prstGeom prst="rect">
            <a:avLst/>
          </a:prstGeom>
        </p:spPr>
      </p:pic>
      <p:sp>
        <p:nvSpPr>
          <p:cNvPr id="7" name="Double Wave 6"/>
          <p:cNvSpPr/>
          <p:nvPr/>
        </p:nvSpPr>
        <p:spPr>
          <a:xfrm>
            <a:off x="2852142" y="78509"/>
            <a:ext cx="3439716" cy="797791"/>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যৌতু</a:t>
            </a:r>
            <a:r>
              <a:rPr lang="bn-IN" sz="3200" dirty="0" smtClean="0">
                <a:solidFill>
                  <a:schemeClr val="tx1"/>
                </a:solidFill>
                <a:latin typeface="NikoshBAN" panose="02000000000000000000" pitchFamily="2" charset="0"/>
                <a:cs typeface="NikoshBAN" panose="02000000000000000000" pitchFamily="2" charset="0"/>
              </a:rPr>
              <a:t>ক প্রথার কুফল কী?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12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p:cNvPr>
          <p:cNvSpPr/>
          <p:nvPr/>
        </p:nvSpPr>
        <p:spPr>
          <a:xfrm>
            <a:off x="2286000" y="3105835"/>
            <a:ext cx="4572000" cy="646331"/>
          </a:xfrm>
          <a:prstGeom prst="rect">
            <a:avLst/>
          </a:prstGeom>
        </p:spPr>
        <p:txBody>
          <a:bodyPr>
            <a:spAutoFit/>
          </a:bodyPr>
          <a:lstStyle/>
          <a:p>
            <a:r>
              <a:rPr lang="en-US" dirty="0"/>
              <a:t>https://www.youtube.com/watch?v=-0nQYs-k-7E</a:t>
            </a:r>
          </a:p>
        </p:txBody>
      </p:sp>
      <p:sp>
        <p:nvSpPr>
          <p:cNvPr id="3" name="Rectangle 2"/>
          <p:cNvSpPr/>
          <p:nvPr/>
        </p:nvSpPr>
        <p:spPr>
          <a:xfrm>
            <a:off x="2286000" y="3105835"/>
            <a:ext cx="4572000" cy="646331"/>
          </a:xfrm>
          <a:prstGeom prst="rect">
            <a:avLst/>
          </a:prstGeom>
        </p:spPr>
        <p:txBody>
          <a:bodyPr>
            <a:spAutoFit/>
          </a:bodyPr>
          <a:lstStyle/>
          <a:p>
            <a:r>
              <a:rPr lang="en-US" dirty="0">
                <a:hlinkClick r:id="rId2"/>
              </a:rPr>
              <a:t>https://www.youtube.com/watch?v=-0nQYs-k-7E</a:t>
            </a:r>
            <a:endParaRPr lang="en-US" dirty="0"/>
          </a:p>
        </p:txBody>
      </p:sp>
      <p:sp>
        <p:nvSpPr>
          <p:cNvPr id="4" name="Rounded Rectangle 3"/>
          <p:cNvSpPr/>
          <p:nvPr/>
        </p:nvSpPr>
        <p:spPr>
          <a:xfrm>
            <a:off x="2971800" y="609600"/>
            <a:ext cx="3200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যৌতুকের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নির্মমতা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814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3289280"/>
            <a:ext cx="8915400"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সমাজ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থেকে যৌতুক প্রথার মূল উৎপাটনের জন্য দলমত নির্বিশেষে সকল শ্রেণি</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পেশা ও ধর্মের মানুষকে এগিয়ে আসতে হবে।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প্রথারোধে বর্তমান তরুণ সমাজ অগ্রণী ভূমিকা পালন করতে পারে। তরুণরাই পারে স্বশিক্ষিত ও বাস্তব জ্ঞানসম্পন্ন হয়ে যৌতুক প্রথার বিরুদ্ধে আন্দোলন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গড়ে তুলতে।যৌতুক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দেয়া ও নেয়াকে ঘৃণ্য অপরাধ হিসেবে সকলকে বিবেচনা করতে হবে</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।বাংলাদেশে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নারীর অধিকার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প্রতিষ্ঠার জন্য সরকার নারী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নির্যাতন বন্ধে বিভিন্ন আইন প্রণীত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করেছে।যেমন: </a:t>
            </a:r>
            <a:r>
              <a:rPr lang="bn-IN" sz="2400" dirty="0" smtClean="0">
                <a:latin typeface="NikoshBAN" panose="02000000000000000000" pitchFamily="2" charset="0"/>
                <a:cs typeface="NikoshBAN" panose="02000000000000000000" pitchFamily="2" charset="0"/>
              </a:rPr>
              <a:t>নারী </a:t>
            </a:r>
            <a:r>
              <a:rPr lang="bn-IN" sz="2400" dirty="0">
                <a:latin typeface="NikoshBAN" panose="02000000000000000000" pitchFamily="2" charset="0"/>
                <a:cs typeface="NikoshBAN" panose="02000000000000000000" pitchFamily="2" charset="0"/>
              </a:rPr>
              <a:t>ও শিশু নির্যাতন আইন ২০০০-এ বলা হয়েছে যৌতুকের কারণে কোনো নারীর মৃত্যু হলে এর শাস্তি হবে মৃত্যুদন্ড। মৃত্যু ঘটানোর চেষ্টা করা হলে যাবজ্জীবন কারাদন্ড দেয়া হবে। </a:t>
            </a:r>
            <a:r>
              <a:rPr lang="bn-IN" sz="2400" dirty="0" smtClean="0">
                <a:latin typeface="NikoshBAN" panose="02000000000000000000" pitchFamily="2" charset="0"/>
                <a:cs typeface="NikoshBAN" panose="02000000000000000000" pitchFamily="2" charset="0"/>
              </a:rPr>
              <a:t>আহত </a:t>
            </a:r>
            <a:r>
              <a:rPr lang="bn-IN" sz="2400" dirty="0">
                <a:latin typeface="NikoshBAN" panose="02000000000000000000" pitchFamily="2" charset="0"/>
                <a:cs typeface="NikoshBAN" panose="02000000000000000000" pitchFamily="2" charset="0"/>
              </a:rPr>
              <a:t>করার চেষ্টা করা হলে অনধিক ১৪ বছরের এবং সর্বনিম্ন ৫ বছরের সশ্রম কারাদন্ড প্রদান করা হবে এবং সকল ক্ষেত্রে আর্থিক </a:t>
            </a:r>
            <a:r>
              <a:rPr lang="bn-IN" sz="2400" dirty="0" smtClean="0">
                <a:latin typeface="NikoshBAN" panose="02000000000000000000" pitchFamily="2" charset="0"/>
                <a:cs typeface="NikoshBAN" panose="02000000000000000000" pitchFamily="2" charset="0"/>
              </a:rPr>
              <a:t>দণ্ডের </a:t>
            </a:r>
            <a:r>
              <a:rPr lang="bn-IN" sz="2400" dirty="0">
                <a:latin typeface="NikoshBAN" panose="02000000000000000000" pitchFamily="2" charset="0"/>
                <a:cs typeface="NikoshBAN" panose="02000000000000000000" pitchFamily="2" charset="0"/>
              </a:rPr>
              <a:t>বিধান করা হয়েছে</a:t>
            </a:r>
            <a:r>
              <a:rPr lang="bn-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3" name="Double Wave 2"/>
          <p:cNvSpPr/>
          <p:nvPr/>
        </p:nvSpPr>
        <p:spPr>
          <a:xfrm>
            <a:off x="1333500" y="78509"/>
            <a:ext cx="6477000" cy="797791"/>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যৌতু</a:t>
            </a:r>
            <a:r>
              <a:rPr lang="bn-IN" sz="3200" dirty="0" smtClean="0">
                <a:solidFill>
                  <a:schemeClr val="tx1"/>
                </a:solidFill>
                <a:latin typeface="NikoshBAN" panose="02000000000000000000" pitchFamily="2" charset="0"/>
                <a:cs typeface="NikoshBAN" panose="02000000000000000000" pitchFamily="2" charset="0"/>
              </a:rPr>
              <a:t>ক প্রথারোধে কী কী পদক্ষেপ গ্রহণ করা যায়?   </a:t>
            </a:r>
            <a:endParaRPr lang="en-US" sz="32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32873"/>
            <a:ext cx="3810000" cy="2160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449" b="32000"/>
          <a:stretch/>
        </p:blipFill>
        <p:spPr>
          <a:xfrm>
            <a:off x="4724400" y="932873"/>
            <a:ext cx="3810000" cy="215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9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959"/>
          <a:stretch/>
        </p:blipFill>
        <p:spPr>
          <a:xfrm>
            <a:off x="4800600" y="1175327"/>
            <a:ext cx="3962400" cy="2415309"/>
          </a:xfrm>
          <a:prstGeom prst="rect">
            <a:avLst/>
          </a:prstGeom>
          <a:ln>
            <a:solidFill>
              <a:schemeClr val="accent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68400"/>
            <a:ext cx="3962400" cy="2438400"/>
          </a:xfrm>
          <a:prstGeom prst="rect">
            <a:avLst/>
          </a:prstGeom>
          <a:ln>
            <a:solidFill>
              <a:schemeClr val="accent1"/>
            </a:solidFill>
          </a:ln>
          <a:effectLst>
            <a:outerShdw blurRad="292100" dist="139700" dir="2700000" algn="tl" rotWithShape="0">
              <a:srgbClr val="333333">
                <a:alpha val="65000"/>
              </a:srgbClr>
            </a:outerShdw>
          </a:effectLst>
        </p:spPr>
      </p:pic>
      <p:sp>
        <p:nvSpPr>
          <p:cNvPr id="6" name="TextBox 5"/>
          <p:cNvSpPr txBox="1"/>
          <p:nvPr/>
        </p:nvSpPr>
        <p:spPr>
          <a:xfrm>
            <a:off x="762000" y="4648200"/>
            <a:ext cx="7620000" cy="954107"/>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যৌতুক প্রতিরোধে আমাদের সবাইকে সচেষ্ট হতে হবে এবং আইনের সুষ্ঠু ও যথাযথ প্রয়োগ নিশ্চিত করতে হবে।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60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100" fill="hold"/>
                                        <p:tgtEl>
                                          <p:spTgt spid="6"/>
                                        </p:tgtEl>
                                        <p:attrNameLst>
                                          <p:attrName>ppt_x</p:attrName>
                                        </p:attrNameLst>
                                      </p:cBhvr>
                                      <p:tavLst>
                                        <p:tav tm="0">
                                          <p:val>
                                            <p:strVal val="0-#ppt_w/2"/>
                                          </p:val>
                                        </p:tav>
                                        <p:tav tm="100000">
                                          <p:val>
                                            <p:strVal val="#ppt_x"/>
                                          </p:val>
                                        </p:tav>
                                      </p:tavLst>
                                    </p:anim>
                                    <p:anim calcmode="lin" valueType="num">
                                      <p:cBhvr additive="base">
                                        <p:cTn id="22" dur="11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4267200"/>
            <a:ext cx="7848600" cy="1815882"/>
          </a:xfrm>
          <a:prstGeom prst="rect">
            <a:avLst/>
          </a:prstGeom>
        </p:spPr>
        <p:txBody>
          <a:bodyPr wrap="square">
            <a:spAutoFit/>
          </a:bodyPr>
          <a:lstStyle/>
          <a:p>
            <a:pPr algn="just"/>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সমাজের সকলকে উপলব্ধি করতে হবে নারীরা আমাদেরই মা</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বোন,স্ত্রী বা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সন্তান</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।তাদের যোগ্য সম্মান প্রদান করতে হবে।তাহলেই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সমাজ</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পরিবার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ও রাষ্ট্রে নারীদের সঠিক মর্যাদা ও অধিকার প্রতিষ্ঠার মাধ্যমে মর্যাদাশীল জাতি হিসেবে বিশ্বের দরবারে মাথা উঁচু করে দাঁড়ানো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সম্ভব।  </a:t>
            </a:r>
            <a:endParaRPr lang="en-US" sz="2400" dirty="0">
              <a:effectLst/>
              <a:latin typeface="NikoshBAN" panose="02000000000000000000" pitchFamily="2" charset="0"/>
              <a:ea typeface="Times New Roman" panose="02020603050405020304" pitchFamily="18"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362354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16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0573" y="497602"/>
            <a:ext cx="2542855" cy="523220"/>
          </a:xfrm>
          <a:prstGeom prst="rect">
            <a:avLst/>
          </a:prstGeom>
          <a:solidFill>
            <a:schemeClr val="accent1">
              <a:lumMod val="40000"/>
              <a:lumOff val="60000"/>
            </a:schemeClr>
          </a:solidFill>
          <a:ln w="28575">
            <a:solidFill>
              <a:schemeClr val="accent6">
                <a:lumMod val="50000"/>
              </a:schemeClr>
            </a:solidFill>
          </a:ln>
        </p:spPr>
        <p:txBody>
          <a:bodyPr wrap="square" rtlCol="0">
            <a:spAutoFit/>
          </a:bodyPr>
          <a:lstStyle/>
          <a:p>
            <a:r>
              <a:rPr lang="bn-IN" sz="2800" dirty="0">
                <a:latin typeface="NikoshBAN" panose="02000000000000000000" pitchFamily="2" charset="0"/>
                <a:cs typeface="NikoshBAN" panose="02000000000000000000" pitchFamily="2" charset="0"/>
              </a:rPr>
              <a:t>       দলগত কাজ</a:t>
            </a:r>
          </a:p>
        </p:txBody>
      </p:sp>
      <p:grpSp>
        <p:nvGrpSpPr>
          <p:cNvPr id="7" name="Group 6"/>
          <p:cNvGrpSpPr/>
          <p:nvPr/>
        </p:nvGrpSpPr>
        <p:grpSpPr>
          <a:xfrm>
            <a:off x="700179" y="3811659"/>
            <a:ext cx="2400500" cy="2890365"/>
            <a:chOff x="666596" y="2539324"/>
            <a:chExt cx="2456596" cy="3220871"/>
          </a:xfrm>
          <a:solidFill>
            <a:schemeClr val="accent2">
              <a:lumMod val="60000"/>
              <a:lumOff val="40000"/>
            </a:schemeClr>
          </a:solidFill>
          <a:scene3d>
            <a:camera prst="orthographicFront">
              <a:rot lat="0" lon="0" rev="0"/>
            </a:camera>
            <a:lightRig rig="contrasting" dir="t">
              <a:rot lat="0" lon="0" rev="7800000"/>
            </a:lightRig>
          </a:scene3d>
        </p:grpSpPr>
        <p:sp>
          <p:nvSpPr>
            <p:cNvPr id="3" name="Rounded Rectangle 2"/>
            <p:cNvSpPr/>
            <p:nvPr/>
          </p:nvSpPr>
          <p:spPr>
            <a:xfrm>
              <a:off x="666596" y="2539324"/>
              <a:ext cx="2456596" cy="3220871"/>
            </a:xfrm>
            <a:prstGeom prst="roundRect">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anose="02000000000000000000" pitchFamily="2" charset="0"/>
                <a:cs typeface="NikoshBAN" panose="02000000000000000000" pitchFamily="2" charset="0"/>
              </a:endParaRPr>
            </a:p>
          </p:txBody>
        </p:sp>
        <p:sp>
          <p:nvSpPr>
            <p:cNvPr id="4" name="TextBox 3"/>
            <p:cNvSpPr txBox="1"/>
            <p:nvPr/>
          </p:nvSpPr>
          <p:spPr>
            <a:xfrm>
              <a:off x="1446663" y="2784143"/>
              <a:ext cx="1364774" cy="514455"/>
            </a:xfrm>
            <a:prstGeom prst="rect">
              <a:avLst/>
            </a:prstGeom>
            <a:grpFill/>
            <a:ln>
              <a:noFill/>
            </a:ln>
            <a:effectLst/>
            <a:sp3d>
              <a:bevelT w="139700" h="139700"/>
            </a:sp3d>
          </p:spPr>
          <p:txBody>
            <a:bodyPr wrap="square" rtlCol="0">
              <a:spAutoFit/>
            </a:bodyPr>
            <a:lstStyle/>
            <a:p>
              <a:r>
                <a:rPr lang="bn-IN" sz="2400" b="1" u="sng" dirty="0">
                  <a:latin typeface="NikoshBAN" panose="02000000000000000000" pitchFamily="2" charset="0"/>
                  <a:cs typeface="NikoshBAN" panose="02000000000000000000" pitchFamily="2" charset="0"/>
                </a:rPr>
                <a:t>দল -ক</a:t>
              </a:r>
              <a:endParaRPr lang="en-US" sz="2400" b="1" u="sng" dirty="0">
                <a:latin typeface="NikoshBAN" panose="02000000000000000000" pitchFamily="2" charset="0"/>
                <a:cs typeface="NikoshBAN" panose="02000000000000000000" pitchFamily="2" charset="0"/>
              </a:endParaRPr>
            </a:p>
          </p:txBody>
        </p:sp>
        <p:sp>
          <p:nvSpPr>
            <p:cNvPr id="6" name="TextBox 5"/>
            <p:cNvSpPr txBox="1"/>
            <p:nvPr/>
          </p:nvSpPr>
          <p:spPr>
            <a:xfrm>
              <a:off x="777343" y="3226431"/>
              <a:ext cx="2219444" cy="1749147"/>
            </a:xfrm>
            <a:prstGeom prst="rect">
              <a:avLst/>
            </a:prstGeom>
            <a:grpFill/>
            <a:ln>
              <a:noFill/>
            </a:ln>
            <a:effectLst/>
            <a:sp3d>
              <a:bevelT w="139700" h="139700"/>
            </a:sp3d>
          </p:spPr>
          <p:txBody>
            <a:bodyPr wrap="square" rtlCol="0">
              <a:spAutoFit/>
            </a:bodyPr>
            <a:lstStyle/>
            <a:p>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যৌতুক প্রথার কি কি কারণ আছে বলে তোমরা মনে কর?</a:t>
              </a:r>
              <a:endParaRPr lang="en-US" sz="2400" dirty="0">
                <a:latin typeface="NikoshBAN" panose="02000000000000000000" pitchFamily="2" charset="0"/>
                <a:cs typeface="NikoshBAN" panose="02000000000000000000" pitchFamily="2" charset="0"/>
              </a:endParaRPr>
            </a:p>
          </p:txBody>
        </p:sp>
      </p:grpSp>
      <p:grpSp>
        <p:nvGrpSpPr>
          <p:cNvPr id="8" name="Group 7"/>
          <p:cNvGrpSpPr/>
          <p:nvPr/>
        </p:nvGrpSpPr>
        <p:grpSpPr>
          <a:xfrm>
            <a:off x="3291545" y="3806424"/>
            <a:ext cx="2400500" cy="2890365"/>
            <a:chOff x="764274" y="2602318"/>
            <a:chExt cx="2456597" cy="3220871"/>
          </a:xfrm>
          <a:solidFill>
            <a:schemeClr val="accent5">
              <a:lumMod val="40000"/>
              <a:lumOff val="60000"/>
            </a:schemeClr>
          </a:solidFill>
          <a:scene3d>
            <a:camera prst="orthographicFront">
              <a:rot lat="0" lon="0" rev="0"/>
            </a:camera>
            <a:lightRig rig="contrasting" dir="t">
              <a:rot lat="0" lon="0" rev="7800000"/>
            </a:lightRig>
          </a:scene3d>
        </p:grpSpPr>
        <p:sp>
          <p:nvSpPr>
            <p:cNvPr id="9" name="Rounded Rectangle 8"/>
            <p:cNvSpPr/>
            <p:nvPr/>
          </p:nvSpPr>
          <p:spPr>
            <a:xfrm>
              <a:off x="764274" y="2602318"/>
              <a:ext cx="2456597" cy="3220871"/>
            </a:xfrm>
            <a:prstGeom prst="roundRect">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anose="02000000000000000000" pitchFamily="2" charset="0"/>
                <a:cs typeface="NikoshBAN" panose="02000000000000000000" pitchFamily="2" charset="0"/>
              </a:endParaRPr>
            </a:p>
          </p:txBody>
        </p:sp>
        <p:sp>
          <p:nvSpPr>
            <p:cNvPr id="10" name="TextBox 9"/>
            <p:cNvSpPr txBox="1"/>
            <p:nvPr/>
          </p:nvSpPr>
          <p:spPr>
            <a:xfrm>
              <a:off x="1446663" y="2784143"/>
              <a:ext cx="1364774" cy="514455"/>
            </a:xfrm>
            <a:prstGeom prst="rect">
              <a:avLst/>
            </a:prstGeom>
            <a:grpFill/>
            <a:ln>
              <a:noFill/>
            </a:ln>
            <a:effectLst/>
            <a:sp3d>
              <a:bevelT w="139700" h="139700"/>
            </a:sp3d>
          </p:spPr>
          <p:txBody>
            <a:bodyPr wrap="square" rtlCol="0">
              <a:spAutoFit/>
            </a:bodyPr>
            <a:lstStyle/>
            <a:p>
              <a:r>
                <a:rPr lang="bn-IN" sz="2400" b="1" u="sng" dirty="0">
                  <a:latin typeface="NikoshBAN" panose="02000000000000000000" pitchFamily="2" charset="0"/>
                  <a:cs typeface="NikoshBAN" panose="02000000000000000000" pitchFamily="2" charset="0"/>
                </a:rPr>
                <a:t>দল -খ</a:t>
              </a:r>
              <a:endParaRPr lang="en-US" sz="2400" b="1" u="sng" dirty="0">
                <a:latin typeface="NikoshBAN" panose="02000000000000000000" pitchFamily="2" charset="0"/>
                <a:cs typeface="NikoshBAN" panose="02000000000000000000" pitchFamily="2" charset="0"/>
              </a:endParaRPr>
            </a:p>
          </p:txBody>
        </p:sp>
        <p:sp>
          <p:nvSpPr>
            <p:cNvPr id="11" name="TextBox 10"/>
            <p:cNvSpPr txBox="1"/>
            <p:nvPr/>
          </p:nvSpPr>
          <p:spPr>
            <a:xfrm>
              <a:off x="1003971" y="3298127"/>
              <a:ext cx="2045165" cy="1749147"/>
            </a:xfrm>
            <a:prstGeom prst="rect">
              <a:avLst/>
            </a:prstGeom>
            <a:grpFill/>
            <a:ln>
              <a:noFill/>
            </a:ln>
            <a:effectLst/>
            <a:sp3d>
              <a:bevelT w="139700" h="139700"/>
            </a:sp3d>
          </p:spPr>
          <p:txBody>
            <a:bodyPr wrap="square" rtlCol="0">
              <a:spAutoFit/>
            </a:bodyPr>
            <a:lstStyle/>
            <a:p>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যৌতুক প্রথার কুফল সম্পর্কে মতামত দাও।</a:t>
              </a:r>
              <a:endParaRPr lang="en-US" sz="2400" dirty="0">
                <a:latin typeface="NikoshBAN" panose="02000000000000000000" pitchFamily="2" charset="0"/>
                <a:cs typeface="NikoshBAN" panose="02000000000000000000" pitchFamily="2" charset="0"/>
              </a:endParaRPr>
            </a:p>
          </p:txBody>
        </p:sp>
      </p:grpSp>
      <p:sp>
        <p:nvSpPr>
          <p:cNvPr id="12" name="Round Same Side Corner Rectangle 11"/>
          <p:cNvSpPr/>
          <p:nvPr/>
        </p:nvSpPr>
        <p:spPr>
          <a:xfrm flipV="1">
            <a:off x="609600" y="4436092"/>
            <a:ext cx="2573870" cy="2342131"/>
          </a:xfrm>
          <a:prstGeom prst="round2Same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anose="02000000000000000000" pitchFamily="2" charset="0"/>
              <a:cs typeface="NikoshBAN" panose="02000000000000000000" pitchFamily="2" charset="0"/>
            </a:endParaRPr>
          </a:p>
        </p:txBody>
      </p:sp>
      <p:sp>
        <p:nvSpPr>
          <p:cNvPr id="13" name="Round Same Side Corner Rectangle 12"/>
          <p:cNvSpPr/>
          <p:nvPr/>
        </p:nvSpPr>
        <p:spPr>
          <a:xfrm flipV="1">
            <a:off x="3233127" y="4439669"/>
            <a:ext cx="2573870" cy="2342131"/>
          </a:xfrm>
          <a:prstGeom prst="round2Same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anose="02000000000000000000" pitchFamily="2" charset="0"/>
              <a:cs typeface="NikoshBAN" panose="02000000000000000000" pitchFamily="2" charset="0"/>
            </a:endParaRPr>
          </a:p>
        </p:txBody>
      </p:sp>
      <p:grpSp>
        <p:nvGrpSpPr>
          <p:cNvPr id="14" name="Group 13"/>
          <p:cNvGrpSpPr/>
          <p:nvPr/>
        </p:nvGrpSpPr>
        <p:grpSpPr>
          <a:xfrm>
            <a:off x="5969966" y="3811659"/>
            <a:ext cx="2400500" cy="2890365"/>
            <a:chOff x="764274" y="3747620"/>
            <a:chExt cx="2456597" cy="3220871"/>
          </a:xfrm>
          <a:solidFill>
            <a:schemeClr val="accent6">
              <a:lumMod val="40000"/>
              <a:lumOff val="60000"/>
            </a:schemeClr>
          </a:solidFill>
          <a:scene3d>
            <a:camera prst="orthographicFront">
              <a:rot lat="0" lon="0" rev="0"/>
            </a:camera>
            <a:lightRig rig="contrasting" dir="t">
              <a:rot lat="0" lon="0" rev="7800000"/>
            </a:lightRig>
          </a:scene3d>
        </p:grpSpPr>
        <p:sp>
          <p:nvSpPr>
            <p:cNvPr id="15" name="Rounded Rectangle 14"/>
            <p:cNvSpPr/>
            <p:nvPr/>
          </p:nvSpPr>
          <p:spPr>
            <a:xfrm>
              <a:off x="764274" y="3747620"/>
              <a:ext cx="2456597" cy="3220871"/>
            </a:xfrm>
            <a:prstGeom prst="roundRect">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anose="02000000000000000000" pitchFamily="2" charset="0"/>
                <a:cs typeface="NikoshBAN" panose="02000000000000000000" pitchFamily="2" charset="0"/>
              </a:endParaRPr>
            </a:p>
          </p:txBody>
        </p:sp>
        <p:sp>
          <p:nvSpPr>
            <p:cNvPr id="16" name="TextBox 15"/>
            <p:cNvSpPr txBox="1"/>
            <p:nvPr/>
          </p:nvSpPr>
          <p:spPr>
            <a:xfrm>
              <a:off x="1460887" y="3969048"/>
              <a:ext cx="1036331" cy="514455"/>
            </a:xfrm>
            <a:prstGeom prst="rect">
              <a:avLst/>
            </a:prstGeom>
            <a:grpFill/>
            <a:ln>
              <a:noFill/>
            </a:ln>
            <a:effectLst/>
            <a:sp3d>
              <a:bevelT w="139700" h="139700"/>
            </a:sp3d>
          </p:spPr>
          <p:txBody>
            <a:bodyPr wrap="square" rtlCol="0">
              <a:spAutoFit/>
            </a:bodyPr>
            <a:lstStyle/>
            <a:p>
              <a:r>
                <a:rPr lang="bn-IN" sz="2400" b="1" u="sng" dirty="0">
                  <a:latin typeface="NikoshBAN" panose="02000000000000000000" pitchFamily="2" charset="0"/>
                  <a:cs typeface="NikoshBAN" panose="02000000000000000000" pitchFamily="2" charset="0"/>
                </a:rPr>
                <a:t>দল -গ</a:t>
              </a:r>
              <a:endParaRPr lang="en-US" sz="2400" b="1" u="sng" dirty="0">
                <a:latin typeface="NikoshBAN" panose="02000000000000000000" pitchFamily="2" charset="0"/>
                <a:cs typeface="NikoshBAN" panose="02000000000000000000" pitchFamily="2" charset="0"/>
              </a:endParaRPr>
            </a:p>
          </p:txBody>
        </p:sp>
        <p:sp>
          <p:nvSpPr>
            <p:cNvPr id="17" name="TextBox 16"/>
            <p:cNvSpPr txBox="1"/>
            <p:nvPr/>
          </p:nvSpPr>
          <p:spPr>
            <a:xfrm>
              <a:off x="960334" y="4508092"/>
              <a:ext cx="2088802" cy="1749147"/>
            </a:xfrm>
            <a:prstGeom prst="rect">
              <a:avLst/>
            </a:prstGeom>
            <a:grpFill/>
            <a:ln>
              <a:noFill/>
            </a:ln>
            <a:effectLst/>
            <a:sp3d>
              <a:bevelT w="139700" h="139700"/>
            </a:sp3d>
          </p:spPr>
          <p:txBody>
            <a:bodyPr wrap="square" rtlCol="0">
              <a:spAutoFit/>
            </a:bodyPr>
            <a:lstStyle/>
            <a:p>
              <a:r>
                <a:rPr lang="bn-IN" sz="2400" dirty="0" smtClean="0">
                  <a:latin typeface="NikoshBAN" panose="02000000000000000000" pitchFamily="2" charset="0"/>
                  <a:cs typeface="NikoshBAN" panose="02000000000000000000" pitchFamily="2" charset="0"/>
                </a:rPr>
                <a:t>যৌতুক প্রথা প্রতিরোধে কি কি পদক্ষেপ গ্রহণ করা যেতে পারে?  </a:t>
              </a:r>
              <a:endParaRPr lang="en-US" sz="2400" dirty="0">
                <a:latin typeface="NikoshBAN" panose="02000000000000000000" pitchFamily="2" charset="0"/>
                <a:cs typeface="NikoshBAN" panose="02000000000000000000" pitchFamily="2" charset="0"/>
              </a:endParaRPr>
            </a:p>
          </p:txBody>
        </p:sp>
      </p:grpSp>
      <p:sp>
        <p:nvSpPr>
          <p:cNvPr id="18" name="Round Same Side Corner Rectangle 17"/>
          <p:cNvSpPr/>
          <p:nvPr/>
        </p:nvSpPr>
        <p:spPr>
          <a:xfrm flipV="1">
            <a:off x="5883197" y="4436092"/>
            <a:ext cx="2573870" cy="2342131"/>
          </a:xfrm>
          <a:prstGeom prst="round2Same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1997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58000">
                                      <p:stCondLst>
                                        <p:cond delay="0"/>
                                      </p:stCondLst>
                                      <p:childTnLst>
                                        <p:animMotion origin="layout" path="M -2.5E-6 4.81481E-6 L 0.00365 -0.31505 " pathEditMode="relative" rAng="0" ptsTypes="AA" p14:bounceEnd="58000">
                                          <p:cBhvr>
                                            <p:cTn id="6" dur="2000" fill="hold"/>
                                            <p:tgtEl>
                                              <p:spTgt spid="7"/>
                                            </p:tgtEl>
                                            <p:attrNameLst>
                                              <p:attrName>ppt_x</p:attrName>
                                              <p:attrName>ppt_y</p:attrName>
                                            </p:attrNameLst>
                                          </p:cBhvr>
                                          <p:rCtr x="174" y="-15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fill="hold" nodeType="clickEffect" p14:presetBounceEnd="58000">
                                      <p:stCondLst>
                                        <p:cond delay="0"/>
                                      </p:stCondLst>
                                      <p:childTnLst>
                                        <p:animMotion origin="layout" path="M 4.16667E-6 -7.40741E-7 L 0.00052 -0.31065 " pathEditMode="relative" rAng="0" ptsTypes="AA" p14:bounceEnd="58000">
                                          <p:cBhvr>
                                            <p:cTn id="10" dur="2000" fill="hold"/>
                                            <p:tgtEl>
                                              <p:spTgt spid="8"/>
                                            </p:tgtEl>
                                            <p:attrNameLst>
                                              <p:attrName>ppt_x</p:attrName>
                                              <p:attrName>ppt_y</p:attrName>
                                            </p:attrNameLst>
                                          </p:cBhvr>
                                          <p:rCtr x="17" y="-1553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14:presetBounceEnd="58000">
                                      <p:stCondLst>
                                        <p:cond delay="0"/>
                                      </p:stCondLst>
                                      <p:childTnLst>
                                        <p:animMotion origin="layout" path="M -1.38889E-6 4.81481E-6 L -0.00087 -0.30024 " pathEditMode="relative" rAng="0" ptsTypes="AA" p14:bounceEnd="58000">
                                          <p:cBhvr>
                                            <p:cTn id="14" dur="2000" fill="hold"/>
                                            <p:tgtEl>
                                              <p:spTgt spid="14"/>
                                            </p:tgtEl>
                                            <p:attrNameLst>
                                              <p:attrName>ppt_x</p:attrName>
                                              <p:attrName>ppt_y</p:attrName>
                                            </p:attrNameLst>
                                          </p:cBhvr>
                                          <p:rCtr x="-52" y="-15023"/>
                                        </p:animMotion>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2.5E-6 4.81481E-6 L 0.00365 -0.31505 " pathEditMode="relative" rAng="0" ptsTypes="AA">
                                          <p:cBhvr>
                                            <p:cTn id="6" dur="2000" fill="hold"/>
                                            <p:tgtEl>
                                              <p:spTgt spid="7"/>
                                            </p:tgtEl>
                                            <p:attrNameLst>
                                              <p:attrName>ppt_x</p:attrName>
                                              <p:attrName>ppt_y</p:attrName>
                                            </p:attrNameLst>
                                          </p:cBhvr>
                                          <p:rCtr x="174" y="-15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fill="hold" nodeType="clickEffect">
                                      <p:stCondLst>
                                        <p:cond delay="0"/>
                                      </p:stCondLst>
                                      <p:childTnLst>
                                        <p:animMotion origin="layout" path="M 4.16667E-6 -7.40741E-7 L 0.00052 -0.31065 " pathEditMode="relative" rAng="0" ptsTypes="AA">
                                          <p:cBhvr>
                                            <p:cTn id="10" dur="2000" fill="hold"/>
                                            <p:tgtEl>
                                              <p:spTgt spid="8"/>
                                            </p:tgtEl>
                                            <p:attrNameLst>
                                              <p:attrName>ppt_x</p:attrName>
                                              <p:attrName>ppt_y</p:attrName>
                                            </p:attrNameLst>
                                          </p:cBhvr>
                                          <p:rCtr x="17" y="-1553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stCondLst>
                                        <p:cond delay="0"/>
                                      </p:stCondLst>
                                      <p:childTnLst>
                                        <p:animMotion origin="layout" path="M -1.38889E-6 4.81481E-6 L -0.00087 -0.30024 " pathEditMode="relative" rAng="0" ptsTypes="AA">
                                          <p:cBhvr>
                                            <p:cTn id="14" dur="2000" fill="hold"/>
                                            <p:tgtEl>
                                              <p:spTgt spid="14"/>
                                            </p:tgtEl>
                                            <p:attrNameLst>
                                              <p:attrName>ppt_x</p:attrName>
                                              <p:attrName>ppt_y</p:attrName>
                                            </p:attrNameLst>
                                          </p:cBhvr>
                                          <p:rCtr x="-52" y="-15023"/>
                                        </p:animMotion>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52400"/>
            <a:ext cx="6629400" cy="37314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1828800" y="4419600"/>
            <a:ext cx="54864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200" dirty="0" smtClean="0">
                <a:latin typeface="NikoshBAN" panose="02000000000000000000" pitchFamily="2" charset="0"/>
                <a:cs typeface="NikoshBAN" panose="02000000000000000000" pitchFamily="2" charset="0"/>
              </a:rPr>
              <a:t>আসো, সবাই যৌতুককে না বলি,</a:t>
            </a:r>
          </a:p>
          <a:p>
            <a:pPr algn="ctr"/>
            <a:r>
              <a:rPr lang="bn-IN" sz="3200" dirty="0" smtClean="0">
                <a:latin typeface="NikoshBAN" panose="02000000000000000000" pitchFamily="2" charset="0"/>
                <a:cs typeface="NikoshBAN" panose="02000000000000000000" pitchFamily="2" charset="0"/>
              </a:rPr>
              <a:t>নারীকে তার সম্মান দেই, </a:t>
            </a:r>
          </a:p>
          <a:p>
            <a:pPr algn="ctr"/>
            <a:r>
              <a:rPr lang="bn-IN" sz="3200" dirty="0" smtClean="0">
                <a:latin typeface="NikoshBAN" panose="02000000000000000000" pitchFamily="2" charset="0"/>
                <a:cs typeface="NikoshBAN" panose="02000000000000000000" pitchFamily="2" charset="0"/>
              </a:rPr>
              <a:t>সুখী সমৃদ্ধ দেশ গড়ি</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53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87009" y="1904541"/>
            <a:ext cx="521876" cy="3048919"/>
          </a:xfrm>
          <a:prstGeom prst="rect">
            <a:avLst/>
          </a:prstGeom>
          <a:noFill/>
        </p:spPr>
        <p:style>
          <a:lnRef idx="2">
            <a:schemeClr val="accent2"/>
          </a:lnRef>
          <a:fillRef idx="1">
            <a:schemeClr val="lt1"/>
          </a:fillRef>
          <a:effectRef idx="0">
            <a:schemeClr val="accent2"/>
          </a:effectRef>
          <a:fontRef idx="minor">
            <a:schemeClr val="dk1"/>
          </a:fontRef>
        </p:style>
        <p:txBody>
          <a:bodyPr/>
          <a:lstStyle/>
          <a:p>
            <a:pPr algn="ctr">
              <a:spcBef>
                <a:spcPct val="0"/>
              </a:spcBef>
              <a:defRPr/>
            </a:pPr>
            <a:r>
              <a:rPr lang="bn-IN" sz="4950" b="1" dirty="0">
                <a:solidFill>
                  <a:schemeClr val="accent2"/>
                </a:solidFill>
                <a:latin typeface="NikoshBAN" pitchFamily="2" charset="0"/>
                <a:cs typeface="NikoshBAN" pitchFamily="2" charset="0"/>
              </a:rPr>
              <a:t>পরিচি</a:t>
            </a:r>
            <a:r>
              <a:rPr lang="bn-BD" sz="4950" b="1" dirty="0">
                <a:solidFill>
                  <a:schemeClr val="accent2"/>
                </a:solidFill>
                <a:latin typeface="NikoshBAN" pitchFamily="2" charset="0"/>
                <a:cs typeface="NikoshBAN" pitchFamily="2" charset="0"/>
              </a:rPr>
              <a:t>তি</a:t>
            </a:r>
            <a:endParaRPr lang="en-US" sz="4950" b="1" dirty="0">
              <a:solidFill>
                <a:schemeClr val="accent2"/>
              </a:solidFill>
              <a:latin typeface="NikoshBAN" pitchFamily="2" charset="0"/>
              <a:cs typeface="NikoshBAN" pitchFamily="2" charset="0"/>
            </a:endParaRPr>
          </a:p>
        </p:txBody>
      </p:sp>
      <p:sp>
        <p:nvSpPr>
          <p:cNvPr id="3" name="Content Placeholder 2"/>
          <p:cNvSpPr txBox="1">
            <a:spLocks/>
          </p:cNvSpPr>
          <p:nvPr/>
        </p:nvSpPr>
        <p:spPr>
          <a:xfrm>
            <a:off x="866811" y="1699342"/>
            <a:ext cx="3373159" cy="3445802"/>
          </a:xfrm>
          <a:prstGeom prst="rect">
            <a:avLst/>
          </a:prstGeom>
          <a:noFill/>
          <a:ln w="19050"/>
        </p:spPr>
        <p:style>
          <a:lnRef idx="2">
            <a:schemeClr val="accent1"/>
          </a:lnRef>
          <a:fillRef idx="1">
            <a:schemeClr val="lt1"/>
          </a:fillRef>
          <a:effectRef idx="0">
            <a:schemeClr val="accent1"/>
          </a:effectRef>
          <a:fontRef idx="minor">
            <a:schemeClr val="dk1"/>
          </a:fontRef>
        </p:style>
        <p:txBody>
          <a:bodyPr>
            <a:normAutofit/>
          </a:bodyPr>
          <a:lstStyle/>
          <a:p>
            <a:pPr marL="257175" indent="-257175">
              <a:spcBef>
                <a:spcPct val="20000"/>
              </a:spcBef>
              <a:buFont typeface="Arial" pitchFamily="34" charset="0"/>
              <a:buChar char="•"/>
              <a:defRPr/>
            </a:pPr>
            <a:r>
              <a:rPr lang="bn-IN" sz="2400" b="1" dirty="0">
                <a:solidFill>
                  <a:srgbClr val="0070C0"/>
                </a:solidFill>
                <a:latin typeface="NikoshBAN" pitchFamily="2" charset="0"/>
                <a:cs typeface="NikoshBAN" pitchFamily="2" charset="0"/>
              </a:rPr>
              <a:t>ত,ন,ম, জাকিয়া বারিরা</a:t>
            </a:r>
          </a:p>
          <a:p>
            <a:pPr>
              <a:spcBef>
                <a:spcPct val="20000"/>
              </a:spcBef>
              <a:defRPr/>
            </a:pPr>
            <a:r>
              <a:rPr lang="bn-IN" sz="2400" b="1" dirty="0">
                <a:solidFill>
                  <a:srgbClr val="0070C0"/>
                </a:solidFill>
                <a:latin typeface="NikoshBAN" pitchFamily="2" charset="0"/>
                <a:cs typeface="NikoshBAN" pitchFamily="2" charset="0"/>
              </a:rPr>
              <a:t>    সহকারী শিক্ষক (বাংলা)</a:t>
            </a:r>
          </a:p>
          <a:p>
            <a:pPr marL="257175" indent="-257175">
              <a:spcBef>
                <a:spcPct val="20000"/>
              </a:spcBef>
              <a:buFont typeface="Arial" pitchFamily="34" charset="0"/>
              <a:buChar char="•"/>
              <a:defRPr/>
            </a:pPr>
            <a:r>
              <a:rPr lang="bn-IN" sz="2400" b="1" dirty="0">
                <a:solidFill>
                  <a:srgbClr val="0070C0"/>
                </a:solidFill>
                <a:latin typeface="NikoshBAN" pitchFamily="2" charset="0"/>
                <a:cs typeface="NikoshBAN" pitchFamily="2" charset="0"/>
              </a:rPr>
              <a:t>রায়ের বাজার উচ্চ বিদ্যালয়,</a:t>
            </a:r>
          </a:p>
          <a:p>
            <a:pPr>
              <a:spcBef>
                <a:spcPct val="20000"/>
              </a:spcBef>
              <a:defRPr/>
            </a:pPr>
            <a:r>
              <a:rPr lang="bn-IN" sz="2400" b="1" dirty="0">
                <a:solidFill>
                  <a:srgbClr val="0070C0"/>
                </a:solidFill>
                <a:latin typeface="NikoshBAN" pitchFamily="2" charset="0"/>
                <a:cs typeface="NikoshBAN" pitchFamily="2" charset="0"/>
              </a:rPr>
              <a:t>    ঢাকা-১২০৯</a:t>
            </a:r>
          </a:p>
          <a:p>
            <a:pPr marL="257175" indent="-257175">
              <a:spcBef>
                <a:spcPct val="20000"/>
              </a:spcBef>
              <a:buFont typeface="Arial" pitchFamily="34" charset="0"/>
              <a:buChar char="•"/>
              <a:defRPr/>
            </a:pPr>
            <a:r>
              <a:rPr lang="bn-IN" sz="2400" b="1" dirty="0">
                <a:solidFill>
                  <a:srgbClr val="0070C0"/>
                </a:solidFill>
                <a:latin typeface="NikoshBAN" pitchFamily="2" charset="0"/>
                <a:cs typeface="NikoshBAN" pitchFamily="2" charset="0"/>
              </a:rPr>
              <a:t>মোবাইলঃ ০১৭১৬৮৭৯৬৯৩</a:t>
            </a:r>
          </a:p>
          <a:p>
            <a:pPr marL="257175" indent="-257175">
              <a:spcBef>
                <a:spcPct val="20000"/>
              </a:spcBef>
              <a:buFont typeface="Arial" pitchFamily="34" charset="0"/>
              <a:buChar char="•"/>
              <a:defRPr/>
            </a:pPr>
            <a:r>
              <a:rPr lang="bn-IN" sz="2400" b="1" dirty="0">
                <a:solidFill>
                  <a:srgbClr val="0070C0"/>
                </a:solidFill>
                <a:latin typeface="NikoshBAN" pitchFamily="2" charset="0"/>
                <a:cs typeface="NikoshBAN" pitchFamily="2" charset="0"/>
              </a:rPr>
              <a:t>ইমেইলঃ</a:t>
            </a:r>
            <a:r>
              <a:rPr lang="en-US" sz="2100" b="1" dirty="0">
                <a:solidFill>
                  <a:srgbClr val="0070C0"/>
                </a:solidFill>
                <a:latin typeface="NikoshBAN" pitchFamily="2" charset="0"/>
                <a:cs typeface="NikoshBAN" pitchFamily="2" charset="0"/>
              </a:rPr>
              <a:t>jbarira</a:t>
            </a:r>
            <a:r>
              <a:rPr lang="en-US" sz="2100" b="1" dirty="0">
                <a:solidFill>
                  <a:srgbClr val="0070C0"/>
                </a:solidFill>
                <a:cs typeface="NikoshBAN" pitchFamily="2" charset="0"/>
              </a:rPr>
              <a:t>1983</a:t>
            </a:r>
            <a:r>
              <a:rPr lang="en-US" sz="2100" b="1" dirty="0">
                <a:solidFill>
                  <a:srgbClr val="0070C0"/>
                </a:solidFill>
                <a:latin typeface="NikoshBAN" pitchFamily="2" charset="0"/>
                <a:cs typeface="NikoshBAN" pitchFamily="2" charset="0"/>
              </a:rPr>
              <a:t>@</a:t>
            </a:r>
          </a:p>
          <a:p>
            <a:pPr>
              <a:spcBef>
                <a:spcPct val="20000"/>
              </a:spcBef>
              <a:defRPr/>
            </a:pPr>
            <a:r>
              <a:rPr lang="en-US" sz="2100" b="1" dirty="0">
                <a:solidFill>
                  <a:srgbClr val="0070C0"/>
                </a:solidFill>
                <a:latin typeface="NikoshBAN" pitchFamily="2" charset="0"/>
                <a:cs typeface="NikoshBAN" pitchFamily="2" charset="0"/>
              </a:rPr>
              <a:t>                 gmail.com</a:t>
            </a:r>
            <a:endParaRPr lang="bn-IN" sz="2100" b="1" dirty="0">
              <a:solidFill>
                <a:srgbClr val="0070C0"/>
              </a:solidFill>
              <a:latin typeface="NikoshBAN" pitchFamily="2" charset="0"/>
              <a:cs typeface="NikoshBAN" pitchFamily="2" charset="0"/>
            </a:endParaRPr>
          </a:p>
        </p:txBody>
      </p:sp>
      <p:sp>
        <p:nvSpPr>
          <p:cNvPr id="4" name="Content Placeholder 3"/>
          <p:cNvSpPr txBox="1">
            <a:spLocks/>
          </p:cNvSpPr>
          <p:nvPr/>
        </p:nvSpPr>
        <p:spPr>
          <a:xfrm>
            <a:off x="5029696" y="1699342"/>
            <a:ext cx="3373159" cy="3445802"/>
          </a:xfrm>
          <a:prstGeom prst="rect">
            <a:avLst/>
          </a:prstGeom>
          <a:noFill/>
        </p:spPr>
        <p:style>
          <a:lnRef idx="2">
            <a:schemeClr val="accent6"/>
          </a:lnRef>
          <a:fillRef idx="1">
            <a:schemeClr val="lt1"/>
          </a:fillRef>
          <a:effectRef idx="0">
            <a:schemeClr val="accent6"/>
          </a:effectRef>
          <a:fontRef idx="minor">
            <a:schemeClr val="dk1"/>
          </a:fontRef>
        </p:style>
        <p:txBody>
          <a:bodyPr>
            <a:noAutofit/>
          </a:bodyPr>
          <a:lstStyle/>
          <a:p>
            <a:pPr marL="257175" indent="-257175">
              <a:spcBef>
                <a:spcPct val="20000"/>
              </a:spcBef>
              <a:buFont typeface="Arial" pitchFamily="34" charset="0"/>
              <a:buChar char="•"/>
              <a:defRPr/>
            </a:pPr>
            <a:endParaRPr lang="bn-IN" sz="2400" dirty="0">
              <a:solidFill>
                <a:srgbClr val="FF0066"/>
              </a:solidFill>
              <a:latin typeface="NikoshBAN" pitchFamily="2" charset="0"/>
              <a:cs typeface="NikoshBAN" pitchFamily="2" charset="0"/>
            </a:endParaRPr>
          </a:p>
          <a:p>
            <a:pPr marL="257175" indent="-257175">
              <a:spcBef>
                <a:spcPct val="20000"/>
              </a:spcBef>
              <a:buFont typeface="Arial" pitchFamily="34" charset="0"/>
              <a:buChar char="•"/>
              <a:defRPr/>
            </a:pPr>
            <a:endParaRPr lang="bn-IN" sz="2400" dirty="0">
              <a:solidFill>
                <a:srgbClr val="FF0066"/>
              </a:solidFill>
              <a:latin typeface="NikoshBAN" pitchFamily="2" charset="0"/>
              <a:cs typeface="NikoshBAN" pitchFamily="2" charset="0"/>
            </a:endParaRPr>
          </a:p>
          <a:p>
            <a:pPr marL="257175" indent="-257175">
              <a:spcBef>
                <a:spcPct val="20000"/>
              </a:spcBef>
              <a:buFont typeface="Arial" pitchFamily="34" charset="0"/>
              <a:buChar char="•"/>
              <a:defRPr/>
            </a:pPr>
            <a:endParaRPr lang="bn-IN" sz="2400" dirty="0">
              <a:solidFill>
                <a:srgbClr val="FF0066"/>
              </a:solidFill>
              <a:latin typeface="NikoshBAN" pitchFamily="2" charset="0"/>
              <a:cs typeface="NikoshBAN" pitchFamily="2" charset="0"/>
            </a:endParaRPr>
          </a:p>
          <a:p>
            <a:pPr marL="342900" indent="-342900">
              <a:spcBef>
                <a:spcPct val="20000"/>
              </a:spcBef>
              <a:buFont typeface="Arial" panose="020B0604020202020204" pitchFamily="34" charset="0"/>
              <a:buChar char="•"/>
              <a:defRPr/>
            </a:pPr>
            <a:endParaRPr lang="bn-IN" sz="2400" dirty="0">
              <a:solidFill>
                <a:srgbClr val="FF0066"/>
              </a:solidFill>
              <a:latin typeface="NikoshBAN" pitchFamily="2" charset="0"/>
              <a:cs typeface="NikoshBAN" pitchFamily="2" charset="0"/>
            </a:endParaRPr>
          </a:p>
          <a:p>
            <a:pPr>
              <a:spcBef>
                <a:spcPct val="20000"/>
              </a:spcBef>
              <a:defRPr/>
            </a:pPr>
            <a:r>
              <a:rPr lang="bn-IN" sz="2400" dirty="0">
                <a:solidFill>
                  <a:srgbClr val="FF0066"/>
                </a:solidFill>
                <a:latin typeface="NikoshBAN" pitchFamily="2" charset="0"/>
                <a:cs typeface="NikoshBAN" pitchFamily="2" charset="0"/>
              </a:rPr>
              <a:t>  শ্রেণি:  </a:t>
            </a:r>
            <a:r>
              <a:rPr lang="en-US" sz="2400" dirty="0" err="1">
                <a:solidFill>
                  <a:srgbClr val="FF0066"/>
                </a:solidFill>
                <a:latin typeface="NikoshBAN" pitchFamily="2" charset="0"/>
                <a:cs typeface="NikoshBAN" pitchFamily="2" charset="0"/>
              </a:rPr>
              <a:t>নবম-দশম</a:t>
            </a:r>
            <a:endParaRPr lang="bn-IN" sz="2400" dirty="0">
              <a:solidFill>
                <a:srgbClr val="FF0066"/>
              </a:solidFill>
              <a:latin typeface="NikoshBAN" pitchFamily="2" charset="0"/>
              <a:cs typeface="NikoshBAN" pitchFamily="2" charset="0"/>
            </a:endParaRPr>
          </a:p>
          <a:p>
            <a:pPr>
              <a:spcBef>
                <a:spcPct val="20000"/>
              </a:spcBef>
              <a:defRPr/>
            </a:pPr>
            <a:r>
              <a:rPr lang="bn-IN" sz="2400" dirty="0">
                <a:solidFill>
                  <a:srgbClr val="FF0066"/>
                </a:solidFill>
                <a:latin typeface="NikoshBAN" pitchFamily="2" charset="0"/>
                <a:cs typeface="NikoshBAN" pitchFamily="2" charset="0"/>
              </a:rPr>
              <a:t>  বিষয়:  বাংলা</a:t>
            </a:r>
            <a:r>
              <a:rPr lang="en-US" sz="2400" dirty="0">
                <a:solidFill>
                  <a:srgbClr val="FF0066"/>
                </a:solidFill>
                <a:latin typeface="NikoshBAN" pitchFamily="2" charset="0"/>
                <a:cs typeface="NikoshBAN" pitchFamily="2" charset="0"/>
              </a:rPr>
              <a:t>(</a:t>
            </a:r>
            <a:r>
              <a:rPr lang="bn-IN" sz="2400" dirty="0">
                <a:solidFill>
                  <a:srgbClr val="FF0066"/>
                </a:solidFill>
                <a:latin typeface="NikoshBAN" pitchFamily="2" charset="0"/>
                <a:cs typeface="NikoshBAN" pitchFamily="2" charset="0"/>
              </a:rPr>
              <a:t>রচনা সম্ভার)</a:t>
            </a:r>
          </a:p>
          <a:p>
            <a:pPr>
              <a:spcBef>
                <a:spcPct val="20000"/>
              </a:spcBef>
              <a:defRPr/>
            </a:pPr>
            <a:r>
              <a:rPr lang="bn-IN" sz="2400" dirty="0">
                <a:solidFill>
                  <a:srgbClr val="FF0066"/>
                </a:solidFill>
                <a:latin typeface="NikoshBAN" pitchFamily="2" charset="0"/>
                <a:cs typeface="NikoshBAN" pitchFamily="2" charset="0"/>
              </a:rPr>
              <a:t>  সময়: ৫০ মিনিট</a:t>
            </a:r>
          </a:p>
          <a:p>
            <a:pPr>
              <a:spcBef>
                <a:spcPct val="20000"/>
              </a:spcBef>
              <a:defRPr/>
            </a:pPr>
            <a:r>
              <a:rPr lang="bn-IN" sz="2400" dirty="0">
                <a:solidFill>
                  <a:srgbClr val="FF0066"/>
                </a:solidFill>
                <a:latin typeface="NikoshBAN" pitchFamily="2" charset="0"/>
                <a:cs typeface="NikoshBAN" pitchFamily="2" charset="0"/>
              </a:rPr>
              <a:t>  তারিখ:</a:t>
            </a:r>
          </a:p>
          <a:p>
            <a:pPr>
              <a:spcBef>
                <a:spcPct val="20000"/>
              </a:spcBef>
              <a:defRPr/>
            </a:pPr>
            <a:endParaRPr lang="en-US" sz="2400" dirty="0">
              <a:solidFill>
                <a:srgbClr val="FF0066"/>
              </a:solidFill>
              <a:latin typeface="NikoshBAN" pitchFamily="2" charset="0"/>
              <a:cs typeface="NikoshBAN" pitchFamily="2" charset="0"/>
            </a:endParaRPr>
          </a:p>
        </p:txBody>
      </p:sp>
    </p:spTree>
    <p:extLst>
      <p:ext uri="{BB962C8B-B14F-4D97-AF65-F5344CB8AC3E}">
        <p14:creationId xmlns:p14="http://schemas.microsoft.com/office/powerpoint/2010/main" val="4252140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2400"/>
            <a:ext cx="4267200" cy="3063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4225308" cy="3063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429000"/>
            <a:ext cx="4225308" cy="3063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947" y="3429000"/>
            <a:ext cx="4225308" cy="3063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710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3)">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857500" y="2476500"/>
            <a:ext cx="3429000" cy="1905000"/>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যৌতুক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প্রথা</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9444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95600" y="304800"/>
            <a:ext cx="3352800" cy="8382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শিখনফল</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409700" y="1874729"/>
            <a:ext cx="6324600" cy="3108543"/>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এই পাঠ শেষে শিক্ষার্থীরা...</a:t>
            </a:r>
          </a:p>
          <a:p>
            <a:pPr marL="457200" indent="-45720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যৌতুক কী তা বলতে পারবে,</a:t>
            </a:r>
          </a:p>
          <a:p>
            <a:pPr marL="514350" indent="-51435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সমাজে যৌতুকের প্রভাব কতটুকু তা ব্যাখ্যা করতে পারবে,</a:t>
            </a:r>
          </a:p>
          <a:p>
            <a:pPr marL="457200" indent="-45720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যৌতুক প্রথার কারণ নির্ণয় করতে পারবে,</a:t>
            </a:r>
          </a:p>
          <a:p>
            <a:pPr marL="457200" indent="-45720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যৌতুক প্রতিরোধে কি কি পদক্ষেপ গ্রহণ করতে হবে তা বিশ্লেষণ করতে পারবে।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608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3495675" y="228600"/>
            <a:ext cx="2152650" cy="1181100"/>
          </a:xfrm>
          <a:prstGeom prst="double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যৌতুক</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কী?</a:t>
            </a:r>
            <a:endParaRPr lang="en-US" sz="36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643063"/>
            <a:ext cx="5257800" cy="3571875"/>
          </a:xfrm>
          <a:prstGeom prst="rect">
            <a:avLst/>
          </a:prstGeom>
          <a:ln w="88900" cap="sq" cmpd="thickThin">
            <a:solidFill>
              <a:srgbClr val="000000"/>
            </a:solidFill>
            <a:prstDash val="solid"/>
            <a:miter lim="800000"/>
          </a:ln>
          <a:effectLst>
            <a:innerShdw blurRad="76200">
              <a:srgbClr val="000000"/>
            </a:innerShdw>
          </a:effectLst>
        </p:spPr>
      </p:pic>
      <p:sp>
        <p:nvSpPr>
          <p:cNvPr id="4" name="Rounded Rectangle 3"/>
          <p:cNvSpPr/>
          <p:nvPr/>
        </p:nvSpPr>
        <p:spPr>
          <a:xfrm>
            <a:off x="76200" y="342900"/>
            <a:ext cx="3343275" cy="617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endParaRPr>
          </a:p>
          <a:p>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বিয়ের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সময়</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আগে</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 কন্যাপক্ষ বরপক্ষকে যে সকল অর্থ</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সম্পদ</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অলংকার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আসবাবপত্র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বিনোদনমূলক সামগ্রী দিয়ে থাকে তাকেই যৌতুক বলা হয়</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।ধনী-দরিদ্র নির্বিশেষে সব শ্রেণির মানুষ এ প্রথার শিকার হলেও দরিদ্র পরিবারেই এই ক্ষতিকর প্রভাবটা বেশি দেখা যায়।তবে বর্তমানে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ধনী পরিবারগুলোতে বিয়ের উপটোকন হিসেবে বাড়ি-গাড়ি ও জায়গা জমিও আদান-প্রদান হয়ে থাকে</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যৌতুকের ইংরেজি প্রতিশব্দ হচ্ছে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en-US"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Dowry”</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endParaRPr lang="en-US" sz="2400" dirty="0">
              <a:latin typeface="NikoshBAN" panose="02000000000000000000" pitchFamily="2" charset="0"/>
              <a:ea typeface="Times New Roman" panose="02020603050405020304" pitchFamily="18" charset="0"/>
              <a:cs typeface="NikoshBAN" panose="02000000000000000000" pitchFamily="2" charset="0"/>
            </a:endParaRPr>
          </a:p>
          <a:p>
            <a:endParaRPr lang="en-US" sz="2400" dirty="0"/>
          </a:p>
        </p:txBody>
      </p:sp>
    </p:spTree>
    <p:extLst>
      <p:ext uri="{BB962C8B-B14F-4D97-AF65-F5344CB8AC3E}">
        <p14:creationId xmlns:p14="http://schemas.microsoft.com/office/powerpoint/2010/main" val="18080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95300" y="4038600"/>
            <a:ext cx="8153400" cy="259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একটি সামাজিক ব্যাধি। এর বিষক্রিয়ায় আমাদের গোটা সমাজ আক্রান্ত। বর্তমানে যৌতুক প্রথার ভয়াবহতা বাড়লেও এর প্রচলন প্রাচীনকাল থেকেই। নারীজীবনে এ প্রথা অভিশাপস্বরূপ। প্রতিনিয়ত অসংখ্য নারী অত্যাচারিত ও নিপীড়িত হচ্ছে যৌতুকের কারণে। পুরুষ শাসিত সমাজে নারীর সুখের সংসার ভেঙে যাচ্ছে যৌতুকের অভিশাপে। যৌতুকের করাল গ্রাসে নারীর সামাজিক ও মানবিক মর্যাদা লাঞ্ছিত হচ্ছে। যৌতুক প্রথা কেবল নারীকে মর্যাদাহীনই করে না বরং গোটা নারী জাতির উন্নয়ন বাধাগ্রস্ত করে সমগ্র দেশের উন্নয়নের গতিকে মন্থর করেছে।</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6800"/>
            <a:ext cx="3886200" cy="2743200"/>
          </a:xfrm>
          <a:prstGeom prst="rect">
            <a:avLst/>
          </a:prstGeom>
          <a:ln>
            <a:noFill/>
          </a:ln>
          <a:effectLst>
            <a:softEdge rad="112500"/>
          </a:effectLst>
        </p:spPr>
      </p:pic>
      <p:sp>
        <p:nvSpPr>
          <p:cNvPr id="6" name="Double Wave 5"/>
          <p:cNvSpPr/>
          <p:nvPr/>
        </p:nvSpPr>
        <p:spPr>
          <a:xfrm>
            <a:off x="2874169" y="78509"/>
            <a:ext cx="3395663" cy="797791"/>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যৌতু</a:t>
            </a:r>
            <a:r>
              <a:rPr lang="bn-IN" sz="3200" dirty="0" smtClean="0">
                <a:solidFill>
                  <a:schemeClr val="tx1"/>
                </a:solidFill>
                <a:latin typeface="NikoshBAN" panose="02000000000000000000" pitchFamily="2" charset="0"/>
                <a:cs typeface="NikoshBAN" panose="02000000000000000000" pitchFamily="2" charset="0"/>
              </a:rPr>
              <a:t>কের প্রভাব কেমন?</a:t>
            </a:r>
            <a:endParaRPr lang="en-US" sz="32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732" r="10339" b="16241"/>
          <a:stretch/>
        </p:blipFill>
        <p:spPr>
          <a:xfrm>
            <a:off x="4724400" y="1066800"/>
            <a:ext cx="3886200" cy="2743200"/>
          </a:xfrm>
          <a:prstGeom prst="rect">
            <a:avLst/>
          </a:prstGeom>
          <a:ln>
            <a:noFill/>
          </a:ln>
          <a:effectLst>
            <a:softEdge rad="112500"/>
          </a:effectLst>
        </p:spPr>
      </p:pic>
    </p:spTree>
    <p:extLst>
      <p:ext uri="{BB962C8B-B14F-4D97-AF65-F5344CB8AC3E}">
        <p14:creationId xmlns:p14="http://schemas.microsoft.com/office/powerpoint/2010/main" val="32707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13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8500" y="762000"/>
            <a:ext cx="2667000" cy="457200"/>
          </a:xfrm>
          <a:prstGeom prst="roundRect">
            <a:avLst/>
          </a:prstGeom>
          <a:ln w="381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মূল্যায়ন</a:t>
            </a:r>
            <a:endParaRPr lang="en-US" sz="2800" dirty="0">
              <a:latin typeface="NikoshBAN" panose="02000000000000000000" pitchFamily="2" charset="0"/>
              <a:cs typeface="NikoshBAN" panose="02000000000000000000" pitchFamily="2" charset="0"/>
            </a:endParaRPr>
          </a:p>
        </p:txBody>
      </p:sp>
      <p:sp>
        <p:nvSpPr>
          <p:cNvPr id="3" name="Rounded Rectangle 2"/>
          <p:cNvSpPr/>
          <p:nvPr/>
        </p:nvSpPr>
        <p:spPr>
          <a:xfrm>
            <a:off x="990600" y="1600200"/>
            <a:ext cx="43053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১। যৌতুকের ইংরেজি প্রতিশব্দ কী? </a:t>
            </a:r>
            <a:endParaRPr lang="en-US" sz="2800" dirty="0">
              <a:latin typeface="NikoshBAN" panose="02000000000000000000" pitchFamily="2" charset="0"/>
              <a:cs typeface="NikoshBAN" panose="02000000000000000000" pitchFamily="2" charset="0"/>
            </a:endParaRPr>
          </a:p>
        </p:txBody>
      </p:sp>
      <p:sp>
        <p:nvSpPr>
          <p:cNvPr id="4" name="Rounded Rectangle 3"/>
          <p:cNvSpPr/>
          <p:nvPr/>
        </p:nvSpPr>
        <p:spPr>
          <a:xfrm>
            <a:off x="5905500" y="1600200"/>
            <a:ext cx="22860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উ:  </a:t>
            </a:r>
            <a:r>
              <a:rPr lang="en-US" sz="2800" dirty="0" smtClean="0">
                <a:latin typeface="NikoshBAN" panose="02000000000000000000" pitchFamily="2" charset="0"/>
                <a:cs typeface="NikoshBAN" panose="02000000000000000000" pitchFamily="2" charset="0"/>
              </a:rPr>
              <a:t>Dowry</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ounded Rectangle 4"/>
          <p:cNvSpPr/>
          <p:nvPr/>
        </p:nvSpPr>
        <p:spPr>
          <a:xfrm>
            <a:off x="947882" y="2394527"/>
            <a:ext cx="43053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Rounded Rectangle 5"/>
          <p:cNvSpPr/>
          <p:nvPr/>
        </p:nvSpPr>
        <p:spPr>
          <a:xfrm>
            <a:off x="5905500" y="2376055"/>
            <a:ext cx="22860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উ: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কন্যাপক্ষ</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7" name="Rounded Rectangle 6"/>
          <p:cNvSpPr/>
          <p:nvPr/>
        </p:nvSpPr>
        <p:spPr>
          <a:xfrm>
            <a:off x="947882" y="3151909"/>
            <a:ext cx="4305300" cy="88669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endParaRPr>
          </a:p>
          <a:p>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৩। </a:t>
            </a:r>
            <a:r>
              <a:rPr lang="en-US" sz="2800" dirty="0" err="1"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কোন</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পরিবারে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এই ক্ষতিকর প্রভাবটা বেশি দেখা যায়</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pPr algn="ctr"/>
            <a:endParaRPr lang="en-US" sz="2800" dirty="0">
              <a:latin typeface="NikoshBAN" panose="02000000000000000000" pitchFamily="2" charset="0"/>
              <a:cs typeface="NikoshBAN" panose="02000000000000000000" pitchFamily="2" charset="0"/>
            </a:endParaRPr>
          </a:p>
        </p:txBody>
      </p:sp>
      <p:sp>
        <p:nvSpPr>
          <p:cNvPr id="8" name="Rounded Rectangle 7"/>
          <p:cNvSpPr/>
          <p:nvPr/>
        </p:nvSpPr>
        <p:spPr>
          <a:xfrm>
            <a:off x="5905500" y="3366655"/>
            <a:ext cx="22860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উ:</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দরিদ্র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পরিবারে</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Rounded Rectangle 8"/>
          <p:cNvSpPr/>
          <p:nvPr/>
        </p:nvSpPr>
        <p:spPr>
          <a:xfrm>
            <a:off x="990600" y="4338783"/>
            <a:ext cx="43053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NikoshBAN" panose="02000000000000000000" pitchFamily="2" charset="0"/>
                <a:cs typeface="NikoshBAN" panose="02000000000000000000" pitchFamily="2" charset="0"/>
              </a:rPr>
              <a:t>৪।</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যৌতুক </a:t>
            </a:r>
            <a:r>
              <a:rPr lang="en-US" sz="2800" dirty="0" err="1"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কী</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ধরনের</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ব্যাধি</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0" name="Rounded Rectangle 9"/>
          <p:cNvSpPr/>
          <p:nvPr/>
        </p:nvSpPr>
        <p:spPr>
          <a:xfrm>
            <a:off x="5905500" y="4338783"/>
            <a:ext cx="22860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উ:</a:t>
            </a:r>
            <a:r>
              <a:rPr lang="en-US" sz="2800" dirty="0" smtClean="0">
                <a:latin typeface="NikoshBAN" panose="02000000000000000000" pitchFamily="2" charset="0"/>
                <a:cs typeface="NikoshBAN" panose="02000000000000000000" pitchFamily="2" charset="0"/>
              </a:rPr>
              <a:t>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সামাজিক </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1" name="Rounded Rectangle 10"/>
          <p:cNvSpPr/>
          <p:nvPr/>
        </p:nvSpPr>
        <p:spPr>
          <a:xfrm>
            <a:off x="990600" y="5105400"/>
            <a:ext cx="4262582" cy="7620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NikoshBAN" panose="02000000000000000000" pitchFamily="2" charset="0"/>
                <a:cs typeface="NikoshBAN" panose="02000000000000000000" pitchFamily="2" charset="0"/>
              </a:rPr>
              <a:t>৫।যৌতুকের </a:t>
            </a:r>
            <a:r>
              <a:rPr lang="en-US" sz="2800" dirty="0" err="1" smtClean="0">
                <a:latin typeface="NikoshBAN" panose="02000000000000000000" pitchFamily="2" charset="0"/>
                <a:cs typeface="NikoshBAN" panose="02000000000000000000" pitchFamily="2" charset="0"/>
              </a:rPr>
              <a:t>ফলে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উন্নয়ন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হচ্ছে</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2" name="Rounded Rectangle 11"/>
          <p:cNvSpPr/>
          <p:nvPr/>
        </p:nvSpPr>
        <p:spPr>
          <a:xfrm>
            <a:off x="5905500" y="5140036"/>
            <a:ext cx="2286000" cy="4572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উ:</a:t>
            </a:r>
            <a:r>
              <a:rPr lang="en-US" sz="2800" dirty="0" smtClean="0">
                <a:latin typeface="NikoshBAN" panose="02000000000000000000" pitchFamily="2" charset="0"/>
                <a:cs typeface="NikoshBAN" panose="02000000000000000000" pitchFamily="2" charset="0"/>
              </a:rPr>
              <a:t> </a:t>
            </a:r>
            <a:r>
              <a:rPr lang="en-US" sz="2800" dirty="0" err="1" smtClean="0">
                <a:solidFill>
                  <a:srgbClr val="222222"/>
                </a:solidFill>
                <a:latin typeface="NikoshBAN" panose="02000000000000000000" pitchFamily="2" charset="0"/>
                <a:cs typeface="NikoshBAN" panose="02000000000000000000" pitchFamily="2" charset="0"/>
              </a:rPr>
              <a:t>বাধাগ্রস্ত</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16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1621"/>
            <a:ext cx="5029200" cy="5262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যৌতুক প্রথার উৎপত্তি ও বিকাশ সম্পর্কে স্পষ্ট করে কিছু জানা যায় না। তবে প্রাচীনকাল থেকেই সমাজে এ প্রথা বিভিন্ন সময়ে বিভিন্নভাবে বিস্তার লাভ করেছে। প্রাচীন যুগের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রামায়ণ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ও মহাভারতের বিভিন্ন পৌরাণিক চরিত্রের বিয়েতে যৌতুক আদান-প্রদানের ঘটনার উল্লেখ পাওয়া যায়। রাজা বল্লাল সেনের সময় প্রচলিত কৌলীণ্য প্রথার ফলে কন্যার পিতাকে বিপুল পরিমাণ অর্থ দানের চুক্তিতে কন্যা অরক্ষণীয়া হওয়ার আগেই কুলীন পাত্রে পাত্রস্থ করতে হত। এছাড়া একটু নিচু বংশের মেয়েকে উঁচু বংশে বিয়ে দিতে হলে মেয়ের বাবাকে পাত্র পক্ষকে প্রচুর অর্থ সম্পদ দেয়াটা ছিল তখনকার দিনের নিত্য-নৈমিত্তিক ঘটনা। এছাড়াও মধ্যযুগে মঙ্গলকাব্যসহ অন্যান্য কাব্যে যৌতুক প্রথার ব্যাপক প্রচলন সম্পর্কে জানা যায়।</a:t>
            </a:r>
            <a:endParaRPr lang="en-US" sz="2000"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3" name="Double Wave 2"/>
          <p:cNvSpPr/>
          <p:nvPr/>
        </p:nvSpPr>
        <p:spPr>
          <a:xfrm>
            <a:off x="2122884" y="78509"/>
            <a:ext cx="4898232" cy="797791"/>
          </a:xfrm>
          <a:prstGeom prst="doubleWav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যৌতু</a:t>
            </a:r>
            <a:r>
              <a:rPr lang="bn-IN" sz="3200" dirty="0" smtClean="0">
                <a:solidFill>
                  <a:schemeClr val="tx1"/>
                </a:solidFill>
                <a:latin typeface="NikoshBAN" panose="02000000000000000000" pitchFamily="2" charset="0"/>
                <a:cs typeface="NikoshBAN" panose="02000000000000000000" pitchFamily="2" charset="0"/>
              </a:rPr>
              <a:t>ক প্রথার উৎপত্তি কোথা থেকে? </a:t>
            </a:r>
            <a:endParaRPr lang="en-US" sz="32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990600"/>
            <a:ext cx="1905000" cy="3962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250" b="12500"/>
          <a:stretch/>
        </p:blipFill>
        <p:spPr>
          <a:xfrm>
            <a:off x="5257800" y="1524000"/>
            <a:ext cx="1961451" cy="3962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44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TotalTime>
  <Words>899</Words>
  <Application>Microsoft Office PowerPoint</Application>
  <PresentationFormat>On-screen Show (4:3)</PresentationFormat>
  <Paragraphs>66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Jakia Barira</cp:lastModifiedBy>
  <cp:revision>134</cp:revision>
  <dcterms:created xsi:type="dcterms:W3CDTF">2019-08-01T19:28:46Z</dcterms:created>
  <dcterms:modified xsi:type="dcterms:W3CDTF">2020-02-17T02:29:48Z</dcterms:modified>
</cp:coreProperties>
</file>