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E2941-F108-45F8-A302-8C7CFED0F94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54B2-3E0C-4083-8000-C82C7C89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4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bi-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43197" y="380997"/>
            <a:ext cx="3886205" cy="83058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533400" y="457200"/>
            <a:ext cx="8077200" cy="1905000"/>
          </a:xfrm>
          <a:prstGeom prst="flowChartTerminator">
            <a:avLst/>
          </a:prstGeom>
          <a:solidFill>
            <a:srgbClr val="FF0000"/>
          </a:solidFill>
          <a:ln w="28575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7267" tIns="43633" rIns="87267" bIns="43633" rtlCol="0" anchor="ctr"/>
          <a:lstStyle/>
          <a:p>
            <a:pPr algn="ctr"/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ক্লাসে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সকলকে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স্বাগতম</a:t>
            </a:r>
            <a:endParaRPr lang="en-US" sz="52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1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15000" y="457200"/>
            <a:ext cx="3048000" cy="3581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  <a:effectLst>
            <a:glow rad="558800">
              <a:srgbClr val="FFFF00">
                <a:alpha val="74000"/>
              </a:srgbClr>
            </a:glow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3964" y="38100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 মানুষের রূপ ধরিয়া প্রথমে ধবলরোগীর নিকটে আসিলেন। তিনি তাহাকে বলিলেন, কী তুমি সবচেয়ে ভালোবাসো?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ধবলরোগী বলিল, আহা! আমার গায়ের রং যদি ভালো হয়। সকলে যে আমাকে বড় ঘৃণা করে।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স্বগীয় দূত তাহার গায়ে হাত বুলাইয়া দিলেন। তাহার রোগ সারিয়া গেল। তাহার গায়ের চামড়া ভালো হইল।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আল্লাহর দূত পুনরায় তাহাকে জিজ্ঞাসা করিলেন, এখন তুমি কী  চাও?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আমি উট চাই।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দূত তাহাকে একটি গাভিন উট দিয়া বলিলেন, এই লও। ইহাতে তোমার ভাগ্য খুলিবে।</a:t>
            </a:r>
          </a:p>
        </p:txBody>
      </p:sp>
      <p:sp>
        <p:nvSpPr>
          <p:cNvPr id="7" name="Oval 6"/>
          <p:cNvSpPr/>
          <p:nvPr/>
        </p:nvSpPr>
        <p:spPr>
          <a:xfrm>
            <a:off x="346364" y="152400"/>
            <a:ext cx="3844636" cy="3657600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1000"/>
                      </a14:imgEffect>
                    </a14:imgLayer>
                  </a14:imgProps>
                </a:ext>
              </a:extLst>
            </a:blip>
            <a:srcRect/>
            <a:stretch>
              <a:fillRect l="-20000" r="-37000"/>
            </a:stretch>
          </a:blipFill>
          <a:effectLst>
            <a:glow rad="533400">
              <a:schemeClr val="accent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15000" y="457200"/>
            <a:ext cx="3048000" cy="3581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  <a:effectLst>
            <a:glow rad="558800">
              <a:srgbClr val="FFFF00">
                <a:alpha val="74000"/>
              </a:srgbClr>
            </a:glow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6364" y="381000"/>
            <a:ext cx="3844636" cy="3657600"/>
          </a:xfrm>
          <a:prstGeom prst="ellipse">
            <a:avLst/>
          </a:prstGeom>
          <a:blipFill dpi="0" rotWithShape="1">
            <a:blip r:embed="rId3"/>
            <a:srcRect/>
            <a:stretch>
              <a:fillRect l="-6000" t="2000" r="-24000" b="-1000"/>
            </a:stretch>
          </a:blipFill>
          <a:effectLst>
            <a:glow rad="533400">
              <a:schemeClr val="accent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42672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সেই ফেরেশতা টাকওয়ালার কাছে গিয়া বলিলেন, কী তুমি সবেচেয়ে ভালোবাসো?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আহা! আমার এই রোগ যদি সারিয়া যায়।যদি আমার মাথায় চুল ওঠে!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দূত তাহার মাথায় হাত বুলাইয়া দিলেন। তাহার টাক সারিয়া গেল। তাহার মাথায় চুল গজাইল। দূত পুনরায় বলিলেন, এখন তুমি কী চাও?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গাভী।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তাহাকে একটি গাভিন গাভী দিয়া বলিলেন, এই লও। ইহাতে তোমার ভাগ্য খুলিবে।</a:t>
            </a:r>
          </a:p>
        </p:txBody>
      </p:sp>
    </p:spTree>
    <p:extLst>
      <p:ext uri="{BB962C8B-B14F-4D97-AF65-F5344CB8AC3E}">
        <p14:creationId xmlns:p14="http://schemas.microsoft.com/office/powerpoint/2010/main" val="52078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15000" y="457200"/>
            <a:ext cx="3048000" cy="3581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  <a:effectLst>
            <a:glow rad="558800">
              <a:srgbClr val="FFFF00">
                <a:alpha val="74000"/>
              </a:srgbClr>
            </a:glow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6364" y="381000"/>
            <a:ext cx="3844636" cy="3657600"/>
          </a:xfrm>
          <a:prstGeom prst="ellipse">
            <a:avLst/>
          </a:prstGeom>
          <a:blipFill dpi="0" rotWithShape="1">
            <a:blip r:embed="rId3"/>
            <a:srcRect/>
            <a:stretch>
              <a:fillRect l="-4000" t="2000" r="-1000" b="2000"/>
            </a:stretch>
          </a:blipFill>
          <a:effectLst>
            <a:glow rad="533400">
              <a:schemeClr val="accent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691" y="4397276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স্বর্গীয় দূত অন্ধের কাছে গেলেন। গিয়া বলিলেন, কী তুমি সবচেয়ে ভালোবাসো?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আল্লাহ আমার চোখ ভালো করিয়া দিন। আমি যেন লোকের মুখ দেখিতে পাই।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স্বর্গীয় দূত তাহার চোখে হাত বুলাইয়া ‍দিলেন। তাহার চোখ ভালো হইয়া গেল।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তিনি তাহাকে বলিলেন, এখন  তুমি কী চাও?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আমি ছাগল চাই।</a:t>
            </a:r>
          </a:p>
          <a:p>
            <a:r>
              <a:rPr lang="as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স্বর্গীয় দূত তাহাকে একটি গাভিন ছাগল দিয়া বলিলেন, এই লও। ইহাতে তোমার ভাগ্য খুলিবে।</a:t>
            </a:r>
          </a:p>
        </p:txBody>
      </p:sp>
    </p:spTree>
    <p:extLst>
      <p:ext uri="{BB962C8B-B14F-4D97-AF65-F5344CB8AC3E}">
        <p14:creationId xmlns:p14="http://schemas.microsoft.com/office/powerpoint/2010/main" val="15660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7391400" cy="40091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1288" y="3776642"/>
            <a:ext cx="2190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4410" y="1066800"/>
            <a:ext cx="6543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85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305800" cy="6526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02712">
            <a:off x="2946512" y="1070807"/>
            <a:ext cx="3065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350" y="6088651"/>
            <a:ext cx="834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951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99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 descr="bab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09" y="1428750"/>
            <a:ext cx="4087091" cy="49014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45838" y="572920"/>
            <a:ext cx="5400663" cy="1181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sz="5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66854" y="4191000"/>
            <a:ext cx="3810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7" tIns="43633" rIns="87267" bIns="43633" rtlCol="0" anchor="ctr"/>
          <a:lstStyle/>
          <a:p>
            <a:pPr algn="ctr" fontAlgn="base"/>
            <a:r>
              <a:rPr lang="bn-I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সততার </a:t>
            </a:r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পুরস্কার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42932" y="228602"/>
            <a:ext cx="7020861" cy="1338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r>
              <a:rPr lang="bn-IN" sz="63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পরিচিতি</a:t>
            </a:r>
            <a:endParaRPr lang="en-US" sz="63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0" y="1428750"/>
            <a:ext cx="4495800" cy="48196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মোছাঃ তানজিলা খাতুন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হৈমবালা বালিকা উচ্চ বিদ্যালয়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 সড়ক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সিরাজগঞ্জ।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0"/>
            <a:ext cx="5448300" cy="569932"/>
          </a:xfrm>
          <a:prstGeom prst="rect">
            <a:avLst/>
          </a:prstGeom>
        </p:spPr>
        <p:txBody>
          <a:bodyPr wrap="square" lIns="107221" tIns="53610" rIns="107221" bIns="53610">
            <a:spAutoFit/>
          </a:bodyPr>
          <a:lstStyle/>
          <a:p>
            <a:pPr algn="ctr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6019800"/>
            <a:ext cx="3374571" cy="5689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7278" tIns="43639" rIns="87278" bIns="43639" rtlCol="0" anchor="ctr"/>
          <a:lstStyle/>
          <a:p>
            <a:pPr algn="ctr"/>
            <a:r>
              <a:rPr lang="bn-IN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কিসের চিত্র লক্ষ করছ?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4965"/>
            <a:ext cx="2563586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78115"/>
            <a:ext cx="2667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96577"/>
            <a:ext cx="2590800" cy="157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68" y="2448098"/>
            <a:ext cx="2396835" cy="143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38" y="2448099"/>
            <a:ext cx="2300962" cy="143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48099"/>
            <a:ext cx="2466975" cy="143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4176266"/>
            <a:ext cx="2133600" cy="1422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34" y="4158672"/>
            <a:ext cx="1746366" cy="1459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8" y="4158672"/>
            <a:ext cx="2029692" cy="1457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091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26" y="67236"/>
            <a:ext cx="2715846" cy="125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4404CEC-E2D0-4442-8F62-0EE6F1FBA484}"/>
              </a:ext>
            </a:extLst>
          </p:cNvPr>
          <p:cNvSpPr/>
          <p:nvPr/>
        </p:nvSpPr>
        <p:spPr>
          <a:xfrm>
            <a:off x="381000" y="1143000"/>
            <a:ext cx="8458200" cy="2197101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731" tIns="36366" rIns="72731" bIns="36366">
            <a:spAutoFit/>
          </a:bodyPr>
          <a:lstStyle/>
          <a:p>
            <a:pPr algn="ctr" fontAlgn="base"/>
            <a:r>
              <a:rPr lang="bn-IN" sz="1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সততার পুরস্কার</a:t>
            </a:r>
            <a:endParaRPr lang="en-US" sz="13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917170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21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43000"/>
            <a:ext cx="8763000" cy="4736257"/>
          </a:xfrm>
          <a:prstGeom prst="rect">
            <a:avLst/>
          </a:prstGeom>
        </p:spPr>
        <p:txBody>
          <a:bodyPr wrap="square" lIns="72731" tIns="36366" rIns="72731" bIns="36366">
            <a:spAutoFit/>
          </a:bodyPr>
          <a:lstStyle/>
          <a:p>
            <a:pPr algn="ctr">
              <a:spcAft>
                <a:spcPts val="954"/>
              </a:spcAft>
              <a:buClr>
                <a:schemeClr val="accent3"/>
              </a:buClr>
              <a:defRPr/>
            </a:pPr>
            <a:r>
              <a:rPr lang="bn-BD" sz="8000" b="1" u="sng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>
              <a:spcAft>
                <a:spcPts val="954"/>
              </a:spcAft>
              <a:buClr>
                <a:schemeClr val="accent3"/>
              </a:buClr>
              <a:defRPr/>
            </a:pPr>
            <a:r>
              <a:rPr lang="bn-BD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623888" indent="-623888" algn="just"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১।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lvl="0" indent="-628650" algn="just">
              <a:defRPr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২।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lvl="0">
              <a:spcAft>
                <a:spcPts val="954"/>
              </a:spcAft>
              <a:buClr>
                <a:schemeClr val="accent3"/>
              </a:buClr>
              <a:defRPr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৩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spcAft>
                <a:spcPts val="954"/>
              </a:spcAft>
              <a:buClr>
                <a:schemeClr val="accent3"/>
              </a:buCl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4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গল্পের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 বলতে পারবে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46801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19567966">
            <a:off x="-23618" y="837721"/>
            <a:ext cx="3323931" cy="65377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2286000"/>
            <a:ext cx="1986052" cy="20574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60325">
            <a:solidFill>
              <a:schemeClr val="accent6">
                <a:lumMod val="75000"/>
              </a:schemeClr>
            </a:solidFill>
          </a:ln>
          <a:effectLst>
            <a:glow rad="304800">
              <a:schemeClr val="accent6">
                <a:lumMod val="75000"/>
                <a:alpha val="40000"/>
              </a:schemeClr>
            </a:glow>
            <a:outerShdw blurRad="76200" dir="5400000" sx="108000" sy="108000" algn="ctr" rotWithShape="0">
              <a:srgbClr val="FFC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152400" y="2552700"/>
            <a:ext cx="2895600" cy="15621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FFC000"/>
            </a:solidFill>
          </a:ln>
          <a:effectLst>
            <a:glow rad="190500">
              <a:schemeClr val="accent6">
                <a:lumMod val="75000"/>
                <a:alpha val="69000"/>
              </a:schemeClr>
            </a:glow>
            <a:outerShdw blurRad="50800" dist="50800" dir="5400000" sx="1000" sy="1000" algn="ctr" rotWithShape="0">
              <a:srgbClr val="000000"/>
            </a:outerShdw>
            <a:reflection stA="94000" endPos="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১৮৮৫ 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সালের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 জুলাই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পশ্চিমবঙ্গের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চবিবশ 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পরগনা জেলার পেয়ারা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গ্রামে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31389" y="304800"/>
            <a:ext cx="1602611" cy="1705416"/>
            <a:chOff x="3629890" y="351984"/>
            <a:chExt cx="1602611" cy="1705416"/>
          </a:xfrm>
        </p:grpSpPr>
        <p:sp>
          <p:nvSpPr>
            <p:cNvPr id="7" name="Pentagon 6"/>
            <p:cNvSpPr/>
            <p:nvPr/>
          </p:nvSpPr>
          <p:spPr>
            <a:xfrm rot="5400000">
              <a:off x="3569318" y="423642"/>
              <a:ext cx="1705416" cy="1562100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 w="50800">
              <a:solidFill>
                <a:srgbClr val="FFC000"/>
              </a:solidFill>
            </a:ln>
            <a:effectLst>
              <a:glow rad="190500">
                <a:schemeClr val="accent6">
                  <a:lumMod val="75000"/>
                  <a:alpha val="69000"/>
                </a:schemeClr>
              </a:glow>
              <a:outerShdw blurRad="50800" dist="50800" dir="5400000" sx="1000" sy="1000" algn="ctr" rotWithShape="0">
                <a:srgbClr val="000000"/>
              </a:outerShdw>
              <a:reflection stA="9400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29890" y="459058"/>
              <a:ext cx="1602611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পিতা: 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মফিজউদ্দীন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আহমদ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Pentagon 10"/>
          <p:cNvSpPr/>
          <p:nvPr/>
        </p:nvSpPr>
        <p:spPr>
          <a:xfrm rot="10800000">
            <a:off x="5715000" y="1193729"/>
            <a:ext cx="3276600" cy="391167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FFC000"/>
            </a:solidFill>
          </a:ln>
          <a:effectLst>
            <a:glow rad="190500">
              <a:schemeClr val="accent6">
                <a:lumMod val="75000"/>
                <a:alpha val="69000"/>
              </a:schemeClr>
            </a:glow>
            <a:outerShdw blurRad="50800" dist="50800" dir="5400000" sx="1000" sy="1000" algn="ctr" rotWithShape="0">
              <a:srgbClr val="000000"/>
            </a:outerShdw>
            <a:reflection stA="9400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3200" y="1944231"/>
            <a:ext cx="2438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উল্লেখযোগ্য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গ্রন্থগুলি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just"/>
            <a:r>
              <a:rPr lang="en-US" sz="1400" dirty="0" err="1" smtClean="0">
                <a:solidFill>
                  <a:schemeClr val="bg1"/>
                </a:solidFill>
              </a:rPr>
              <a:t>সিন্দবাদ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সওদাগরের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গল্প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ভাষা</a:t>
            </a:r>
            <a:r>
              <a:rPr lang="en-US" sz="1400" dirty="0">
                <a:solidFill>
                  <a:schemeClr val="bg1"/>
                </a:solidFill>
              </a:rPr>
              <a:t> ও </a:t>
            </a:r>
            <a:r>
              <a:rPr lang="en-US" sz="1400" dirty="0" err="1" smtClean="0">
                <a:solidFill>
                  <a:schemeClr val="bg1"/>
                </a:solidFill>
              </a:rPr>
              <a:t>সাহিত্য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বাঙ্গালা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ব্যাকরণ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দীওয়ান-ই-হাফিজ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শিকওয়াহ</a:t>
            </a:r>
            <a:r>
              <a:rPr lang="en-US" sz="1400" dirty="0">
                <a:solidFill>
                  <a:schemeClr val="bg1"/>
                </a:solidFill>
              </a:rPr>
              <a:t> ও </a:t>
            </a:r>
            <a:r>
              <a:rPr lang="en-US" sz="1400" dirty="0" err="1" smtClean="0">
                <a:solidFill>
                  <a:schemeClr val="bg1"/>
                </a:solidFill>
              </a:rPr>
              <a:t>জওয়াব-ই-শিকওয়াহ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রুবাইয়াত-ই-উমর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খয়্যাম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পদ্মাবতী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বাংলা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সাহিত্যের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কথা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বিদ্যাপতি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শতক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সাহিত্যের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ইতিহাস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বাঙ্গালা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ভাষার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ইতিবৃত্ত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কুরআন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শরীফ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অমরকাব্য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সেকালের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রূপকথা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95600" y="4648200"/>
            <a:ext cx="3229267" cy="2010217"/>
            <a:chOff x="3323933" y="4695381"/>
            <a:chExt cx="3229267" cy="2010217"/>
          </a:xfrm>
        </p:grpSpPr>
        <p:sp>
          <p:nvSpPr>
            <p:cNvPr id="15" name="Pentagon 14"/>
            <p:cNvSpPr/>
            <p:nvPr/>
          </p:nvSpPr>
          <p:spPr>
            <a:xfrm rot="16200000">
              <a:off x="3933458" y="4085856"/>
              <a:ext cx="2010217" cy="3229267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 w="50800">
              <a:solidFill>
                <a:srgbClr val="FFC000"/>
              </a:solidFill>
            </a:ln>
            <a:effectLst>
              <a:glow rad="190500">
                <a:schemeClr val="accent6">
                  <a:lumMod val="75000"/>
                  <a:alpha val="69000"/>
                </a:schemeClr>
              </a:glow>
              <a:outerShdw blurRad="50800" dist="50800" dir="5400000" sx="1000" sy="1000" algn="ctr" rotWithShape="0">
                <a:srgbClr val="000000"/>
              </a:outerShdw>
              <a:reflection stA="9400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28866" y="5076381"/>
              <a:ext cx="28194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মৃত্যু</a:t>
              </a:r>
              <a:r>
                <a:rPr lang="as-I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endPara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as-I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s-I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১৯৬৯</a:t>
              </a:r>
              <a:r>
                <a:rPr lang="as-I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 সালের ১৩ জুলাই </a:t>
              </a:r>
              <a:endPara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s-I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ডক্টর </a:t>
              </a:r>
              <a:r>
                <a:rPr lang="as-I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মুহম্মদ শহীদুল্লাহ 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s-I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ঢাকায়</a:t>
              </a:r>
              <a:r>
                <a:rPr lang="as-I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 মৃত্যুবরণ করেন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163216" y="4277380"/>
            <a:ext cx="2720617" cy="523220"/>
          </a:xfrm>
          <a:prstGeom prst="rect">
            <a:avLst/>
          </a:prstGeom>
          <a:effectLst>
            <a:glow rad="876300">
              <a:schemeClr val="tx1">
                <a:lumMod val="50000"/>
                <a:lumOff val="50000"/>
              </a:schemeClr>
            </a:glow>
            <a:softEdge rad="723900"/>
          </a:effectLst>
        </p:spPr>
        <p:txBody>
          <a:bodyPr wrap="none">
            <a:spAutoFit/>
          </a:bodyPr>
          <a:lstStyle/>
          <a:p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ডক্টর মুহম্মদ শহীদুল্লাহ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368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5791200" cy="198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3" y="938134"/>
            <a:ext cx="5292436" cy="21860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4800" y="304800"/>
            <a:ext cx="3124200" cy="32004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0325">
            <a:solidFill>
              <a:schemeClr val="accent6">
                <a:lumMod val="75000"/>
              </a:schemeClr>
            </a:solidFill>
          </a:ln>
          <a:effectLst>
            <a:glow rad="304800">
              <a:schemeClr val="accent6">
                <a:lumMod val="75000"/>
                <a:alpha val="40000"/>
              </a:schemeClr>
            </a:glow>
            <a:outerShdw blurRad="76200" dir="5400000" sx="108000" sy="108000" algn="ctr" rotWithShape="0">
              <a:srgbClr val="FFC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0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50" tIns="44675" rIns="89350" bIns="44675"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50" tIns="44675" rIns="89350" bIns="44675"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654" y="775854"/>
            <a:ext cx="7148946" cy="1358120"/>
            <a:chOff x="471055" y="2725403"/>
            <a:chExt cx="7148945" cy="1358120"/>
          </a:xfrm>
        </p:grpSpPr>
        <p:sp>
          <p:nvSpPr>
            <p:cNvPr id="8" name="TextBox 7"/>
            <p:cNvSpPr txBox="1"/>
            <p:nvPr/>
          </p:nvSpPr>
          <p:spPr>
            <a:xfrm>
              <a:off x="471055" y="2725403"/>
              <a:ext cx="3110345" cy="5693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ক.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1965</a:t>
              </a:r>
              <a:endParaRPr lang="en-US" sz="31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587" y="3514136"/>
              <a:ext cx="3079813" cy="5693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গ.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1875</a:t>
              </a:r>
              <a:endParaRPr lang="en-US" sz="31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55633" y="3514135"/>
              <a:ext cx="3064367" cy="5693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en-US" sz="3100" b="1" dirty="0"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1986</a:t>
              </a:r>
              <a:endParaRPr lang="en-US" sz="31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55634" y="2739258"/>
              <a:ext cx="3064366" cy="56938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খ.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1885</a:t>
              </a:r>
              <a:endParaRPr lang="bn-BD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231989"/>
            <a:ext cx="7450016" cy="5672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350" tIns="44675" rIns="89350" bIns="44675" rtlCol="0">
            <a:spAutoFit/>
          </a:bodyPr>
          <a:lstStyle/>
          <a:p>
            <a:r>
              <a:rPr lang="bn-BD" sz="31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মুহম্মদ শহীদুল্লাহ কত সালে জন্মগ্রহণ করেন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400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38578" y="666601"/>
            <a:ext cx="935819" cy="694029"/>
            <a:chOff x="560470" y="3456079"/>
            <a:chExt cx="935819" cy="69403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28602" y="2135509"/>
            <a:ext cx="7300064" cy="39799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350" tIns="44675" rIns="89350" bIns="44675" rtlCol="0">
            <a:spAutoFit/>
          </a:bodyPr>
          <a:lstStyle/>
          <a:p>
            <a:r>
              <a:rPr lang="bn-IN" sz="2000" dirty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২।  </a:t>
            </a:r>
            <a:r>
              <a:rPr lang="bn-IN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মুহম্মদ শহীদুল্লাহর অসাধারণ পাণ্ডিত্যের পরিচয় পাওয়া যায়</a:t>
            </a:r>
            <a:endParaRPr lang="en-US" sz="2000" dirty="0">
              <a:ln w="1905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9188" y="2720283"/>
            <a:ext cx="7148946" cy="1835173"/>
            <a:chOff x="471055" y="2725403"/>
            <a:chExt cx="7148945" cy="1835173"/>
          </a:xfrm>
        </p:grpSpPr>
        <p:sp>
          <p:nvSpPr>
            <p:cNvPr id="18" name="TextBox 17"/>
            <p:cNvSpPr txBox="1"/>
            <p:nvPr/>
          </p:nvSpPr>
          <p:spPr>
            <a:xfrm>
              <a:off x="471055" y="2725403"/>
              <a:ext cx="3110345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ক. </a:t>
              </a:r>
              <a:r>
                <a: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সাহিত্য </a:t>
              </a:r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রচনায়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1587" y="3514136"/>
              <a:ext cx="3079813" cy="10464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গ. </a:t>
              </a:r>
              <a:r>
                <a:rPr lang="bn-IN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বাংলা ভাষা ও সাহিত্যের ইতিহাস রচনায়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3100" b="1" dirty="0">
                <a:latin typeface="SolaimanLipi" pitchFamily="2" charset="0"/>
                <a:cs typeface="SolaimanLipi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55633" y="3514135"/>
              <a:ext cx="3064367" cy="87716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bn-I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গল্প-উপন্যাস রচনায়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3100" b="1" dirty="0">
                <a:latin typeface="SolaimanLipi" pitchFamily="2" charset="0"/>
                <a:cs typeface="SolaimanLipi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55634" y="2739258"/>
              <a:ext cx="3064366" cy="56938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খ. </a:t>
              </a:r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ব্যাকরণ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9719" y="3345785"/>
            <a:ext cx="935819" cy="694029"/>
            <a:chOff x="560470" y="3456079"/>
            <a:chExt cx="935819" cy="69403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7678616" y="914146"/>
            <a:ext cx="1312984" cy="4399094"/>
          </a:xfrm>
          <a:prstGeom prst="rect">
            <a:avLst/>
          </a:prstGeom>
          <a:ln>
            <a:noFill/>
          </a:ln>
        </p:spPr>
        <p:txBody>
          <a:bodyPr wrap="square" lIns="89350" tIns="44675" rIns="89350" bIns="44675">
            <a:spAutoFit/>
          </a:bodyPr>
          <a:lstStyle/>
          <a:p>
            <a:pPr lvl="0" algn="ctr"/>
            <a:r>
              <a:rPr lang="bn-BD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মূ</a:t>
            </a:r>
            <a:endParaRPr lang="en-US" sz="7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ল্যা</a:t>
            </a:r>
            <a:endParaRPr lang="en-US" sz="7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য়</a:t>
            </a:r>
            <a:endParaRPr lang="en-US" sz="7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ণ</a:t>
            </a:r>
            <a:endParaRPr lang="en-US" sz="7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1" y="4114801"/>
            <a:ext cx="7223864" cy="45955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350" tIns="44675" rIns="89350" bIns="44675" rtlCol="0">
            <a:spAutoFit/>
          </a:bodyPr>
          <a:lstStyle/>
          <a:p>
            <a:r>
              <a:rPr lang="bn-IN" sz="24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৩। 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মুহম্মদ শহীদুল্লাহ কত খ্রিস্টাব্দে ইন্তেকাল করেন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79719" y="4699574"/>
            <a:ext cx="7148946" cy="1358120"/>
            <a:chOff x="471055" y="2725403"/>
            <a:chExt cx="7148945" cy="1358120"/>
          </a:xfrm>
        </p:grpSpPr>
        <p:sp>
          <p:nvSpPr>
            <p:cNvPr id="27" name="TextBox 26"/>
            <p:cNvSpPr txBox="1"/>
            <p:nvPr/>
          </p:nvSpPr>
          <p:spPr>
            <a:xfrm>
              <a:off x="471055" y="2725403"/>
              <a:ext cx="3110345" cy="56938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100" b="1" dirty="0">
                  <a:latin typeface="SolaimanLipi" pitchFamily="2" charset="0"/>
                  <a:cs typeface="SolaimanLipi" pitchFamily="2" charset="0"/>
                </a:rPr>
                <a:t>ক</a:t>
              </a:r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.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1949</a:t>
              </a:r>
              <a:endParaRPr lang="en-US" sz="31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1587" y="3514136"/>
              <a:ext cx="3079813" cy="56938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গ.</a:t>
              </a:r>
              <a:r>
                <a:rPr lang="bn-IN" sz="3100" b="1" dirty="0"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1969</a:t>
              </a:r>
              <a:endParaRPr lang="en-US" sz="31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55633" y="3514135"/>
              <a:ext cx="3064367" cy="56938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en-US" sz="3100" b="1" dirty="0"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1979</a:t>
              </a:r>
              <a:endParaRPr lang="en-US" sz="31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55634" y="2739258"/>
              <a:ext cx="3064366" cy="56938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100" b="1" dirty="0">
                  <a:latin typeface="SolaimanLipi" pitchFamily="2" charset="0"/>
                  <a:cs typeface="SolaimanLipi" pitchFamily="2" charset="0"/>
                </a:rPr>
                <a:t>খ.  </a:t>
              </a:r>
              <a:r>
                <a:rPr lang="en-US" sz="3100" b="1" dirty="0" smtClean="0">
                  <a:latin typeface="NikoshBAN" pitchFamily="2" charset="0"/>
                  <a:cs typeface="NikoshBAN" pitchFamily="2" charset="0"/>
                </a:rPr>
                <a:t>1959</a:t>
              </a:r>
              <a:endParaRPr lang="bn-BD" sz="3100" b="1" dirty="0">
                <a:latin typeface="SolaimanLipi" pitchFamily="2" charset="0"/>
                <a:cs typeface="SolaimanLipi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5781" y="5282816"/>
            <a:ext cx="935819" cy="694029"/>
            <a:chOff x="560470" y="3456079"/>
            <a:chExt cx="935819" cy="694030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32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0" y="1654409"/>
            <a:ext cx="8894401" cy="5051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626320" y="1654409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46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455</Words>
  <Application>Microsoft Office PowerPoint</Application>
  <PresentationFormat>On-screen Show (4:3)</PresentationFormat>
  <Paragraphs>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SolaimanLipi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64</cp:revision>
  <dcterms:created xsi:type="dcterms:W3CDTF">2006-08-16T00:00:00Z</dcterms:created>
  <dcterms:modified xsi:type="dcterms:W3CDTF">2020-02-17T15:33:12Z</dcterms:modified>
</cp:coreProperties>
</file>