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27"/>
  </p:notesMasterIdLst>
  <p:sldIdLst>
    <p:sldId id="282" r:id="rId2"/>
    <p:sldId id="256" r:id="rId3"/>
    <p:sldId id="299" r:id="rId4"/>
    <p:sldId id="359" r:id="rId5"/>
    <p:sldId id="274" r:id="rId6"/>
    <p:sldId id="269" r:id="rId7"/>
    <p:sldId id="342" r:id="rId8"/>
    <p:sldId id="343" r:id="rId9"/>
    <p:sldId id="328" r:id="rId10"/>
    <p:sldId id="350" r:id="rId11"/>
    <p:sldId id="361" r:id="rId12"/>
    <p:sldId id="352" r:id="rId13"/>
    <p:sldId id="360" r:id="rId14"/>
    <p:sldId id="325" r:id="rId15"/>
    <p:sldId id="355" r:id="rId16"/>
    <p:sldId id="346" r:id="rId17"/>
    <p:sldId id="348" r:id="rId18"/>
    <p:sldId id="349" r:id="rId19"/>
    <p:sldId id="357" r:id="rId20"/>
    <p:sldId id="276" r:id="rId21"/>
    <p:sldId id="298" r:id="rId22"/>
    <p:sldId id="334" r:id="rId23"/>
    <p:sldId id="270" r:id="rId24"/>
    <p:sldId id="271" r:id="rId25"/>
    <p:sldId id="27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0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BC"/>
    <a:srgbClr val="00CCFF"/>
    <a:srgbClr val="3333FF"/>
    <a:srgbClr val="CCFFFF"/>
    <a:srgbClr val="C2FFA3"/>
    <a:srgbClr val="CCFF66"/>
    <a:srgbClr val="99FF66"/>
    <a:srgbClr val="CCFF33"/>
    <a:srgbClr val="B3F1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56" autoAdjust="0"/>
    <p:restoredTop sz="94660"/>
  </p:normalViewPr>
  <p:slideViewPr>
    <p:cSldViewPr snapToGrid="0" showGuides="1">
      <p:cViewPr>
        <p:scale>
          <a:sx n="68" d="100"/>
          <a:sy n="68" d="100"/>
        </p:scale>
        <p:origin x="-1326" y="-114"/>
      </p:cViewPr>
      <p:guideLst>
        <p:guide orient="horz" pos="2205"/>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025913-E6C3-4E51-A8A3-10C72388182A}" type="datetimeFigureOut">
              <a:rPr lang="en-US" smtClean="0"/>
              <a:t>2/17/2020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F0D7C1-5CD7-4D25-8C5E-40F3B236840F}" type="slidenum">
              <a:rPr lang="en-US" smtClean="0"/>
              <a:t>‹#›</a:t>
            </a:fld>
            <a:endParaRPr lang="en-US"/>
          </a:p>
        </p:txBody>
      </p:sp>
    </p:spTree>
    <p:extLst>
      <p:ext uri="{BB962C8B-B14F-4D97-AF65-F5344CB8AC3E}">
        <p14:creationId xmlns:p14="http://schemas.microsoft.com/office/powerpoint/2010/main" val="3512558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8F0D7C1-5CD7-4D25-8C5E-40F3B236840F}" type="slidenum">
              <a:rPr lang="en-US" smtClean="0"/>
              <a:t>2</a:t>
            </a:fld>
            <a:endParaRPr lang="en-US"/>
          </a:p>
        </p:txBody>
      </p:sp>
    </p:spTree>
    <p:extLst>
      <p:ext uri="{BB962C8B-B14F-4D97-AF65-F5344CB8AC3E}">
        <p14:creationId xmlns:p14="http://schemas.microsoft.com/office/powerpoint/2010/main" val="293751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8F0D7C1-5CD7-4D25-8C5E-40F3B236840F}" type="slidenum">
              <a:rPr lang="en-US" smtClean="0"/>
              <a:t>6</a:t>
            </a:fld>
            <a:endParaRPr lang="en-US"/>
          </a:p>
        </p:txBody>
      </p:sp>
    </p:spTree>
    <p:extLst>
      <p:ext uri="{BB962C8B-B14F-4D97-AF65-F5344CB8AC3E}">
        <p14:creationId xmlns:p14="http://schemas.microsoft.com/office/powerpoint/2010/main" val="2219358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F0D7C1-5CD7-4D25-8C5E-40F3B236840F}" type="slidenum">
              <a:rPr lang="en-US" smtClean="0"/>
              <a:t>20</a:t>
            </a:fld>
            <a:endParaRPr lang="en-US"/>
          </a:p>
        </p:txBody>
      </p:sp>
    </p:spTree>
    <p:extLst>
      <p:ext uri="{BB962C8B-B14F-4D97-AF65-F5344CB8AC3E}">
        <p14:creationId xmlns:p14="http://schemas.microsoft.com/office/powerpoint/2010/main" val="99688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8F0D7C1-5CD7-4D25-8C5E-40F3B236840F}" type="slidenum">
              <a:rPr lang="en-US" smtClean="0"/>
              <a:t>23</a:t>
            </a:fld>
            <a:endParaRPr lang="en-US"/>
          </a:p>
        </p:txBody>
      </p:sp>
    </p:spTree>
    <p:extLst>
      <p:ext uri="{BB962C8B-B14F-4D97-AF65-F5344CB8AC3E}">
        <p14:creationId xmlns:p14="http://schemas.microsoft.com/office/powerpoint/2010/main" val="2334720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F0D7C1-5CD7-4D25-8C5E-40F3B236840F}" type="slidenum">
              <a:rPr lang="en-US" smtClean="0"/>
              <a:t>24</a:t>
            </a:fld>
            <a:endParaRPr lang="en-US"/>
          </a:p>
        </p:txBody>
      </p:sp>
    </p:spTree>
    <p:extLst>
      <p:ext uri="{BB962C8B-B14F-4D97-AF65-F5344CB8AC3E}">
        <p14:creationId xmlns:p14="http://schemas.microsoft.com/office/powerpoint/2010/main" val="1072327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E8F0D7C1-5CD7-4D25-8C5E-40F3B236840F}" type="slidenum">
              <a:rPr lang="en-US" smtClean="0"/>
              <a:t>25</a:t>
            </a:fld>
            <a:endParaRPr lang="en-US"/>
          </a:p>
        </p:txBody>
      </p:sp>
    </p:spTree>
    <p:extLst>
      <p:ext uri="{BB962C8B-B14F-4D97-AF65-F5344CB8AC3E}">
        <p14:creationId xmlns:p14="http://schemas.microsoft.com/office/powerpoint/2010/main" val="388865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A23E5C-C145-4F31-BE6A-2D92A64C1C17}"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AC110-5E17-4960-947F-1C6F1985F8D5}" type="slidenum">
              <a:rPr lang="en-US" smtClean="0"/>
              <a:t>‹#›</a:t>
            </a:fld>
            <a:endParaRPr lang="en-US"/>
          </a:p>
        </p:txBody>
      </p:sp>
    </p:spTree>
    <p:extLst>
      <p:ext uri="{BB962C8B-B14F-4D97-AF65-F5344CB8AC3E}">
        <p14:creationId xmlns:p14="http://schemas.microsoft.com/office/powerpoint/2010/main" val="1088029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A23E5C-C145-4F31-BE6A-2D92A64C1C17}"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AC110-5E17-4960-947F-1C6F1985F8D5}" type="slidenum">
              <a:rPr lang="en-US" smtClean="0"/>
              <a:t>‹#›</a:t>
            </a:fld>
            <a:endParaRPr lang="en-US"/>
          </a:p>
        </p:txBody>
      </p:sp>
    </p:spTree>
    <p:extLst>
      <p:ext uri="{BB962C8B-B14F-4D97-AF65-F5344CB8AC3E}">
        <p14:creationId xmlns:p14="http://schemas.microsoft.com/office/powerpoint/2010/main" val="397556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A23E5C-C145-4F31-BE6A-2D92A64C1C17}"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AC110-5E17-4960-947F-1C6F1985F8D5}" type="slidenum">
              <a:rPr lang="en-US" smtClean="0"/>
              <a:t>‹#›</a:t>
            </a:fld>
            <a:endParaRPr lang="en-US"/>
          </a:p>
        </p:txBody>
      </p:sp>
    </p:spTree>
    <p:extLst>
      <p:ext uri="{BB962C8B-B14F-4D97-AF65-F5344CB8AC3E}">
        <p14:creationId xmlns:p14="http://schemas.microsoft.com/office/powerpoint/2010/main" val="1828559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A23E5C-C145-4F31-BE6A-2D92A64C1C17}"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AC110-5E17-4960-947F-1C6F1985F8D5}" type="slidenum">
              <a:rPr lang="en-US" smtClean="0"/>
              <a:t>‹#›</a:t>
            </a:fld>
            <a:endParaRPr lang="en-US"/>
          </a:p>
        </p:txBody>
      </p:sp>
    </p:spTree>
    <p:extLst>
      <p:ext uri="{BB962C8B-B14F-4D97-AF65-F5344CB8AC3E}">
        <p14:creationId xmlns:p14="http://schemas.microsoft.com/office/powerpoint/2010/main" val="2420185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A23E5C-C145-4F31-BE6A-2D92A64C1C17}"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AC110-5E17-4960-947F-1C6F1985F8D5}" type="slidenum">
              <a:rPr lang="en-US" smtClean="0"/>
              <a:t>‹#›</a:t>
            </a:fld>
            <a:endParaRPr lang="en-US"/>
          </a:p>
        </p:txBody>
      </p:sp>
    </p:spTree>
    <p:extLst>
      <p:ext uri="{BB962C8B-B14F-4D97-AF65-F5344CB8AC3E}">
        <p14:creationId xmlns:p14="http://schemas.microsoft.com/office/powerpoint/2010/main" val="3550382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A23E5C-C145-4F31-BE6A-2D92A64C1C17}"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AC110-5E17-4960-947F-1C6F1985F8D5}" type="slidenum">
              <a:rPr lang="en-US" smtClean="0"/>
              <a:t>‹#›</a:t>
            </a:fld>
            <a:endParaRPr lang="en-US"/>
          </a:p>
        </p:txBody>
      </p:sp>
    </p:spTree>
    <p:extLst>
      <p:ext uri="{BB962C8B-B14F-4D97-AF65-F5344CB8AC3E}">
        <p14:creationId xmlns:p14="http://schemas.microsoft.com/office/powerpoint/2010/main" val="332767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A23E5C-C145-4F31-BE6A-2D92A64C1C17}" type="datetimeFigureOut">
              <a:rPr lang="en-US" smtClean="0"/>
              <a:t>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AC110-5E17-4960-947F-1C6F1985F8D5}" type="slidenum">
              <a:rPr lang="en-US" smtClean="0"/>
              <a:t>‹#›</a:t>
            </a:fld>
            <a:endParaRPr lang="en-US"/>
          </a:p>
        </p:txBody>
      </p:sp>
    </p:spTree>
    <p:extLst>
      <p:ext uri="{BB962C8B-B14F-4D97-AF65-F5344CB8AC3E}">
        <p14:creationId xmlns:p14="http://schemas.microsoft.com/office/powerpoint/2010/main" val="271009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A23E5C-C145-4F31-BE6A-2D92A64C1C17}" type="datetimeFigureOut">
              <a:rPr lang="en-US" smtClean="0"/>
              <a:t>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AC110-5E17-4960-947F-1C6F1985F8D5}" type="slidenum">
              <a:rPr lang="en-US" smtClean="0"/>
              <a:t>‹#›</a:t>
            </a:fld>
            <a:endParaRPr lang="en-US"/>
          </a:p>
        </p:txBody>
      </p:sp>
    </p:spTree>
    <p:extLst>
      <p:ext uri="{BB962C8B-B14F-4D97-AF65-F5344CB8AC3E}">
        <p14:creationId xmlns:p14="http://schemas.microsoft.com/office/powerpoint/2010/main" val="284646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23E5C-C145-4F31-BE6A-2D92A64C1C17}" type="datetimeFigureOut">
              <a:rPr lang="en-US" smtClean="0"/>
              <a:t>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AC110-5E17-4960-947F-1C6F1985F8D5}" type="slidenum">
              <a:rPr lang="en-US" smtClean="0"/>
              <a:t>‹#›</a:t>
            </a:fld>
            <a:endParaRPr lang="en-US"/>
          </a:p>
        </p:txBody>
      </p:sp>
    </p:spTree>
    <p:extLst>
      <p:ext uri="{BB962C8B-B14F-4D97-AF65-F5344CB8AC3E}">
        <p14:creationId xmlns:p14="http://schemas.microsoft.com/office/powerpoint/2010/main" val="687261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A23E5C-C145-4F31-BE6A-2D92A64C1C17}"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AC110-5E17-4960-947F-1C6F1985F8D5}" type="slidenum">
              <a:rPr lang="en-US" smtClean="0"/>
              <a:t>‹#›</a:t>
            </a:fld>
            <a:endParaRPr lang="en-US"/>
          </a:p>
        </p:txBody>
      </p:sp>
    </p:spTree>
    <p:extLst>
      <p:ext uri="{BB962C8B-B14F-4D97-AF65-F5344CB8AC3E}">
        <p14:creationId xmlns:p14="http://schemas.microsoft.com/office/powerpoint/2010/main" val="541416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A23E5C-C145-4F31-BE6A-2D92A64C1C17}"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AC110-5E17-4960-947F-1C6F1985F8D5}" type="slidenum">
              <a:rPr lang="en-US" smtClean="0"/>
              <a:t>‹#›</a:t>
            </a:fld>
            <a:endParaRPr lang="en-US"/>
          </a:p>
        </p:txBody>
      </p:sp>
    </p:spTree>
    <p:extLst>
      <p:ext uri="{BB962C8B-B14F-4D97-AF65-F5344CB8AC3E}">
        <p14:creationId xmlns:p14="http://schemas.microsoft.com/office/powerpoint/2010/main" val="411459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23E5C-C145-4F31-BE6A-2D92A64C1C17}" type="datetimeFigureOut">
              <a:rPr lang="en-US" smtClean="0"/>
              <a:t>2/17/2020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AC110-5E17-4960-947F-1C6F1985F8D5}" type="slidenum">
              <a:rPr lang="en-US" smtClean="0"/>
              <a:t>‹#›</a:t>
            </a:fld>
            <a:endParaRPr lang="en-US"/>
          </a:p>
        </p:txBody>
      </p:sp>
    </p:spTree>
    <p:extLst>
      <p:ext uri="{BB962C8B-B14F-4D97-AF65-F5344CB8AC3E}">
        <p14:creationId xmlns:p14="http://schemas.microsoft.com/office/powerpoint/2010/main" val="15270616"/>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875" y="274212"/>
            <a:ext cx="4374697" cy="29238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Calibri" panose="020F0502020204030204" pitchFamily="34" charset="0"/>
              <a:buNone/>
            </a:pPr>
            <a:r>
              <a:rPr lang="bn-IN" sz="2800" dirty="0" smtClean="0">
                <a:solidFill>
                  <a:srgbClr val="FF0000"/>
                </a:solidFill>
                <a:latin typeface="NikoshBAN" pitchFamily="2" charset="0"/>
                <a:cs typeface="NikoshBAN" pitchFamily="2" charset="0"/>
              </a:rPr>
              <a:t>   </a:t>
            </a:r>
            <a:endParaRPr lang="en-US" sz="2800" dirty="0" smtClean="0">
              <a:solidFill>
                <a:srgbClr val="FF0000"/>
              </a:solidFill>
              <a:latin typeface="NikoshBAN" pitchFamily="2" charset="0"/>
              <a:cs typeface="NikoshBAN" pitchFamily="2" charset="0"/>
            </a:endParaRPr>
          </a:p>
          <a:p>
            <a:pPr>
              <a:buFont typeface="Calibri" panose="020F0502020204030204" pitchFamily="34" charset="0"/>
              <a:buNone/>
            </a:pPr>
            <a:r>
              <a:rPr lang="bn-IN" sz="4400" dirty="0" smtClean="0">
                <a:solidFill>
                  <a:srgbClr val="FF0000"/>
                </a:solidFill>
                <a:latin typeface="NikoshBAN" pitchFamily="2" charset="0"/>
                <a:cs typeface="NikoshBAN" pitchFamily="2" charset="0"/>
              </a:rPr>
              <a:t> মলিনা বিশ্বাস </a:t>
            </a:r>
            <a:r>
              <a:rPr lang="en-US" sz="4400" dirty="0" smtClean="0">
                <a:solidFill>
                  <a:srgbClr val="FF0000"/>
                </a:solidFill>
                <a:latin typeface="NikoshBAN" pitchFamily="2" charset="0"/>
                <a:cs typeface="NikoshBAN" pitchFamily="2" charset="0"/>
              </a:rPr>
              <a:t>(</a:t>
            </a:r>
            <a:r>
              <a:rPr lang="bn-IN" sz="4400" dirty="0" smtClean="0">
                <a:solidFill>
                  <a:srgbClr val="FF0000"/>
                </a:solidFill>
                <a:latin typeface="NikoshBAN" pitchFamily="2" charset="0"/>
                <a:cs typeface="NikoshBAN" pitchFamily="2" charset="0"/>
              </a:rPr>
              <a:t>মলি) </a:t>
            </a:r>
          </a:p>
          <a:p>
            <a:pPr>
              <a:buFont typeface="Calibri" panose="020F0502020204030204" pitchFamily="34" charset="0"/>
              <a:buNone/>
            </a:pPr>
            <a:r>
              <a:rPr lang="bn-IN" sz="2800" dirty="0" smtClean="0">
                <a:latin typeface="NikoshBAN" pitchFamily="2" charset="0"/>
                <a:cs typeface="NikoshBAN" pitchFamily="2" charset="0"/>
              </a:rPr>
              <a:t>    </a:t>
            </a:r>
            <a:r>
              <a:rPr lang="bn-BD" sz="2800" dirty="0" smtClean="0">
                <a:latin typeface="NikoshBAN" pitchFamily="2" charset="0"/>
                <a:cs typeface="NikoshBAN" pitchFamily="2" charset="0"/>
              </a:rPr>
              <a:t>সহকারি শিক্ষক </a:t>
            </a:r>
            <a:r>
              <a:rPr lang="bn-IN" sz="2800" dirty="0" smtClean="0">
                <a:latin typeface="NikoshBAN" pitchFamily="2" charset="0"/>
                <a:cs typeface="NikoshBAN" pitchFamily="2" charset="0"/>
              </a:rPr>
              <a:t>(গণিত ও বিজ্ঞান ) </a:t>
            </a:r>
            <a:endParaRPr lang="bn-BD" sz="2800" dirty="0" smtClean="0">
              <a:latin typeface="NikoshBAN" pitchFamily="2" charset="0"/>
              <a:cs typeface="NikoshBAN" pitchFamily="2" charset="0"/>
            </a:endParaRPr>
          </a:p>
          <a:p>
            <a:pPr>
              <a:buFont typeface="Calibri" panose="020F0502020204030204" pitchFamily="34" charset="0"/>
              <a:buNone/>
            </a:pPr>
            <a:r>
              <a:rPr lang="bn-BD" sz="2800" dirty="0" smtClean="0">
                <a:latin typeface="NikoshBAN" pitchFamily="2" charset="0"/>
                <a:cs typeface="NikoshBAN" pitchFamily="2" charset="0"/>
              </a:rPr>
              <a:t>    বনগ্রাম মাধ্যমিক বিদ্যালয়           </a:t>
            </a:r>
          </a:p>
          <a:p>
            <a:pPr>
              <a:buFont typeface="Calibri" panose="020F0502020204030204" pitchFamily="34" charset="0"/>
              <a:buNone/>
            </a:pPr>
            <a:r>
              <a:rPr lang="bn-BD" sz="2800" dirty="0" smtClean="0">
                <a:latin typeface="NikoshBAN" pitchFamily="2" charset="0"/>
                <a:cs typeface="NikoshBAN" pitchFamily="2" charset="0"/>
              </a:rPr>
              <a:t>    খোকসা, কুষ্টিয়া ।</a:t>
            </a:r>
            <a:endParaRPr lang="en-US" sz="2800" dirty="0" smtClean="0">
              <a:latin typeface="NikoshBAN" pitchFamily="2" charset="0"/>
              <a:cs typeface="NikoshBAN" pitchFamily="2" charset="0"/>
            </a:endParaRPr>
          </a:p>
          <a:p>
            <a:pPr>
              <a:buFont typeface="Calibri" panose="020F0502020204030204" pitchFamily="34" charset="0"/>
              <a:buNone/>
            </a:pPr>
            <a:r>
              <a:rPr lang="bn-BD" sz="2800" dirty="0" smtClean="0">
                <a:latin typeface="Nikosh" pitchFamily="2" charset="0"/>
                <a:cs typeface="Nikosh" pitchFamily="2" charset="0"/>
              </a:rPr>
              <a:t>    মোবাইলঃ   ০১৭</a:t>
            </a:r>
            <a:r>
              <a:rPr lang="bn-IN" sz="2800" dirty="0" smtClean="0">
                <a:latin typeface="Nikosh" pitchFamily="2" charset="0"/>
                <a:cs typeface="Nikosh" pitchFamily="2" charset="0"/>
              </a:rPr>
              <a:t>৪৭৪৮৯৪৯২ </a:t>
            </a:r>
            <a:r>
              <a:rPr lang="bn-BD" sz="2800" dirty="0" smtClean="0">
                <a:latin typeface="Nikosh" pitchFamily="2" charset="0"/>
                <a:cs typeface="Nikosh" pitchFamily="2" charset="0"/>
              </a:rPr>
              <a:t> </a:t>
            </a:r>
            <a:endParaRPr lang="bn-BD" sz="2800" dirty="0">
              <a:latin typeface="Nikosh" pitchFamily="2" charset="0"/>
              <a:cs typeface="Nikosh" pitchFamily="2" charset="0"/>
            </a:endParaRPr>
          </a:p>
        </p:txBody>
      </p:sp>
      <p:sp>
        <p:nvSpPr>
          <p:cNvPr id="3" name="Rectangle 2"/>
          <p:cNvSpPr/>
          <p:nvPr/>
        </p:nvSpPr>
        <p:spPr>
          <a:xfrm>
            <a:off x="4639743" y="3563233"/>
            <a:ext cx="4293241" cy="267765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Calibri" panose="020F0502020204030204" pitchFamily="34" charset="0"/>
              <a:buNone/>
            </a:pPr>
            <a:r>
              <a:rPr lang="bn-BD" sz="2800" b="1" dirty="0" smtClean="0">
                <a:solidFill>
                  <a:srgbClr val="0070C0"/>
                </a:solidFill>
                <a:latin typeface="NikoshBAN" pitchFamily="2" charset="0"/>
                <a:cs typeface="NikoshBAN" pitchFamily="2" charset="0"/>
              </a:rPr>
              <a:t> </a:t>
            </a:r>
            <a:r>
              <a:rPr lang="bn-IN" sz="2800" b="1" dirty="0" smtClean="0">
                <a:solidFill>
                  <a:srgbClr val="0070C0"/>
                </a:solidFill>
                <a:latin typeface="NikoshBAN" pitchFamily="2" charset="0"/>
                <a:cs typeface="NikoshBAN" pitchFamily="2" charset="0"/>
              </a:rPr>
              <a:t>   </a:t>
            </a:r>
            <a:r>
              <a:rPr lang="bn-BD" sz="2800" dirty="0"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itchFamily="2" charset="0"/>
                <a:cs typeface="NikoshBAN" pitchFamily="2" charset="0"/>
              </a:rPr>
              <a:t>শ্রেণিঃ</a:t>
            </a:r>
            <a:r>
              <a:rPr lang="bn-BD" sz="2800" b="1" dirty="0"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itchFamily="2" charset="0"/>
                <a:cs typeface="NikoshBAN" pitchFamily="2" charset="0"/>
              </a:rPr>
              <a:t> </a:t>
            </a:r>
            <a:r>
              <a:rPr lang="bn-IN" sz="2800" dirty="0"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itchFamily="2" charset="0"/>
                <a:cs typeface="NikoshBAN" pitchFamily="2" charset="0"/>
              </a:rPr>
              <a:t>অষ্টম  </a:t>
            </a:r>
            <a:endParaRPr lang="bn-BD" sz="2800" dirty="0"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itchFamily="2" charset="0"/>
              <a:cs typeface="NikoshBAN" pitchFamily="2" charset="0"/>
            </a:endParaRPr>
          </a:p>
          <a:p>
            <a:pPr>
              <a:buFont typeface="Calibri" panose="020F0502020204030204" pitchFamily="34" charset="0"/>
              <a:buNone/>
            </a:pPr>
            <a:r>
              <a:rPr lang="bn-BD" sz="2800" dirty="0" smtClean="0">
                <a:latin typeface="NikoshBAN" pitchFamily="2" charset="0"/>
                <a:cs typeface="NikoshBAN" pitchFamily="2" charset="0"/>
              </a:rPr>
              <a:t>  </a:t>
            </a:r>
            <a:r>
              <a:rPr lang="bn-IN" sz="2800" dirty="0" smtClean="0">
                <a:latin typeface="NikoshBAN" pitchFamily="2" charset="0"/>
                <a:cs typeface="NikoshBAN" pitchFamily="2" charset="0"/>
              </a:rPr>
              <a:t>  </a:t>
            </a:r>
            <a:r>
              <a:rPr lang="bn-BD" sz="2800" dirty="0" smtClean="0">
                <a:latin typeface="NikoshBAN" pitchFamily="2" charset="0"/>
                <a:cs typeface="NikoshBAN" pitchFamily="2" charset="0"/>
              </a:rPr>
              <a:t>বিষয়ঃ </a:t>
            </a:r>
            <a:r>
              <a:rPr lang="bn-IN" sz="2800" dirty="0" smtClean="0">
                <a:latin typeface="NikoshBAN" pitchFamily="2" charset="0"/>
                <a:cs typeface="NikoshBAN" pitchFamily="2" charset="0"/>
              </a:rPr>
              <a:t>বিজ্ঞান   </a:t>
            </a:r>
          </a:p>
          <a:p>
            <a:pPr>
              <a:buFont typeface="Calibri" panose="020F0502020204030204" pitchFamily="34" charset="0"/>
              <a:buNone/>
            </a:pPr>
            <a:r>
              <a:rPr lang="en-US" sz="2800" b="1" dirty="0" smtClean="0">
                <a:latin typeface="NikoshBAN" pitchFamily="2" charset="0"/>
                <a:cs typeface="NikoshBAN" pitchFamily="2" charset="0"/>
              </a:rPr>
              <a:t>  </a:t>
            </a:r>
            <a:r>
              <a:rPr lang="bn-IN" sz="2800" b="1" dirty="0" smtClean="0">
                <a:latin typeface="NikoshBAN" pitchFamily="2" charset="0"/>
                <a:cs typeface="NikoshBAN" pitchFamily="2" charset="0"/>
              </a:rPr>
              <a:t> </a:t>
            </a:r>
            <a:r>
              <a:rPr lang="en-US" sz="2800" b="1" dirty="0">
                <a:latin typeface="NikoshBAN" pitchFamily="2" charset="0"/>
                <a:cs typeface="NikoshBAN" pitchFamily="2" charset="0"/>
              </a:rPr>
              <a:t> </a:t>
            </a:r>
            <a:r>
              <a:rPr lang="bn-IN" sz="2800" dirty="0" smtClean="0">
                <a:latin typeface="NikoshBAN" panose="02000000000000000000" pitchFamily="2" charset="0"/>
                <a:cs typeface="NikoshBAN" panose="02000000000000000000" pitchFamily="2" charset="0"/>
              </a:rPr>
              <a:t>অধ্যায়ঃ চতুর্থ </a:t>
            </a:r>
            <a:endParaRPr lang="en-US" sz="2800" b="1" dirty="0" smtClean="0">
              <a:latin typeface="NikoshBAN" panose="02000000000000000000" pitchFamily="2" charset="0"/>
              <a:cs typeface="NikoshBAN" panose="02000000000000000000" pitchFamily="2" charset="0"/>
            </a:endParaRPr>
          </a:p>
          <a:p>
            <a:r>
              <a:rPr lang="en-US" sz="2800" b="1"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পাঠঃ</a:t>
            </a:r>
            <a:r>
              <a:rPr lang="bn-IN" sz="2800" b="1"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পরাগায়ন   </a:t>
            </a:r>
            <a:endParaRPr lang="en-US" sz="2800" dirty="0">
              <a:latin typeface="NikoshBAN" pitchFamily="2" charset="0"/>
              <a:cs typeface="NikoshBAN" pitchFamily="2" charset="0"/>
            </a:endParaRPr>
          </a:p>
          <a:p>
            <a:pPr>
              <a:buFont typeface="Calibri" panose="020F0502020204030204" pitchFamily="34" charset="0"/>
              <a:buNone/>
            </a:pPr>
            <a:r>
              <a:rPr lang="bn-IN" sz="2800" dirty="0" smtClean="0">
                <a:latin typeface="NikoshBAN" pitchFamily="2" charset="0"/>
                <a:cs typeface="NikoshBAN" pitchFamily="2" charset="0"/>
              </a:rPr>
              <a:t>  </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তারিখঃ </a:t>
            </a:r>
            <a:r>
              <a:rPr lang="bn-IN" sz="2800" dirty="0" smtClean="0">
                <a:latin typeface="NikoshBAN" pitchFamily="2" charset="0"/>
                <a:cs typeface="NikoshBAN" pitchFamily="2" charset="0"/>
              </a:rPr>
              <a:t>১৭ </a:t>
            </a:r>
            <a:r>
              <a:rPr lang="bn-BD" sz="2800" dirty="0" smtClean="0">
                <a:latin typeface="NikoshBAN" pitchFamily="2" charset="0"/>
                <a:cs typeface="NikoshBAN" pitchFamily="2" charset="0"/>
              </a:rPr>
              <a:t>/</a:t>
            </a:r>
            <a:r>
              <a:rPr lang="en-US" sz="2800" dirty="0" smtClean="0">
                <a:latin typeface="NikoshBAN" pitchFamily="2" charset="0"/>
                <a:cs typeface="NikoshBAN" pitchFamily="2" charset="0"/>
              </a:rPr>
              <a:t> 0</a:t>
            </a:r>
            <a:r>
              <a:rPr lang="bn-IN" sz="2800" dirty="0" smtClean="0">
                <a:latin typeface="NikoshBAN" pitchFamily="2" charset="0"/>
                <a:cs typeface="NikoshBAN" pitchFamily="2" charset="0"/>
              </a:rPr>
              <a:t>২  </a:t>
            </a:r>
            <a:r>
              <a:rPr lang="bn-BD" sz="2800" dirty="0" smtClean="0">
                <a:latin typeface="NikoshBAN" pitchFamily="2" charset="0"/>
                <a:cs typeface="NikoshBAN" pitchFamily="2" charset="0"/>
              </a:rPr>
              <a:t>/২০</a:t>
            </a:r>
            <a:r>
              <a:rPr lang="en-US" sz="2800" dirty="0" smtClean="0">
                <a:latin typeface="NikoshBAN" pitchFamily="2" charset="0"/>
                <a:cs typeface="NikoshBAN" pitchFamily="2" charset="0"/>
              </a:rPr>
              <a:t>20</a:t>
            </a:r>
            <a:r>
              <a:rPr lang="bn-IN" sz="2800" dirty="0" smtClean="0">
                <a:latin typeface="NikoshBAN" pitchFamily="2" charset="0"/>
                <a:cs typeface="NikoshBAN" pitchFamily="2" charset="0"/>
              </a:rPr>
              <a:t> </a:t>
            </a:r>
            <a:r>
              <a:rPr lang="bn-BD" sz="2800" dirty="0" smtClean="0">
                <a:latin typeface="NikoshBAN" pitchFamily="2" charset="0"/>
                <a:cs typeface="NikoshBAN" pitchFamily="2" charset="0"/>
              </a:rPr>
              <a:t>ইং</a:t>
            </a:r>
            <a:r>
              <a:rPr lang="bn-IN" sz="2800" dirty="0" smtClean="0">
                <a:latin typeface="NikoshBAN" pitchFamily="2" charset="0"/>
                <a:cs typeface="NikoshBAN" pitchFamily="2" charset="0"/>
              </a:rPr>
              <a:t>      </a:t>
            </a:r>
            <a:endParaRPr lang="en-US" sz="2800" dirty="0" smtClean="0">
              <a:latin typeface="NikoshBAN" pitchFamily="2" charset="0"/>
              <a:cs typeface="NikoshBAN" pitchFamily="2" charset="0"/>
            </a:endParaRPr>
          </a:p>
          <a:p>
            <a:pPr>
              <a:buFont typeface="Calibri" panose="020F0502020204030204" pitchFamily="34" charset="0"/>
              <a:buNone/>
            </a:pPr>
            <a:r>
              <a:rPr lang="bn-IN" sz="2800" dirty="0" smtClean="0">
                <a:latin typeface="NikoshBAN" pitchFamily="2" charset="0"/>
                <a:cs typeface="NikoshBAN" pitchFamily="2" charset="0"/>
              </a:rPr>
              <a:t>   সময়ঃ  ৫</a:t>
            </a:r>
            <a:r>
              <a:rPr lang="en-US" sz="2800" dirty="0" smtClean="0">
                <a:latin typeface="NikoshBAN" pitchFamily="2" charset="0"/>
                <a:cs typeface="NikoshBAN" pitchFamily="2" charset="0"/>
              </a:rPr>
              <a:t>0</a:t>
            </a:r>
            <a:r>
              <a:rPr lang="bn-IN" sz="2800" dirty="0" smtClean="0">
                <a:latin typeface="NikoshBAN" pitchFamily="2" charset="0"/>
                <a:cs typeface="NikoshBAN" pitchFamily="2" charset="0"/>
              </a:rPr>
              <a:t> মিনিট  </a:t>
            </a:r>
            <a:r>
              <a:rPr lang="bn-BD" sz="2800" dirty="0" smtClean="0">
                <a:latin typeface="NikoshBAN" pitchFamily="2" charset="0"/>
                <a:cs typeface="NikoshBAN" pitchFamily="2" charset="0"/>
              </a:rPr>
              <a:t> </a:t>
            </a:r>
            <a:r>
              <a:rPr lang="bn-IN" sz="2800" dirty="0" smtClean="0">
                <a:latin typeface="NikoshBAN" pitchFamily="2" charset="0"/>
                <a:cs typeface="NikoshBAN" pitchFamily="2" charset="0"/>
              </a:rPr>
              <a:t>   </a:t>
            </a:r>
            <a:endParaRPr lang="en-US" sz="2800" dirty="0"/>
          </a:p>
        </p:txBody>
      </p:sp>
      <p:pic>
        <p:nvPicPr>
          <p:cNvPr id="6" name="Picture 2" descr="C:\Users\Tumpa\Desktop\Moli.jpg"/>
          <p:cNvPicPr>
            <a:picLocks noChangeAspect="1" noChangeArrowheads="1"/>
          </p:cNvPicPr>
          <p:nvPr/>
        </p:nvPicPr>
        <p:blipFill>
          <a:blip r:embed="rId2" cstate="print"/>
          <a:srcRect/>
          <a:stretch>
            <a:fillRect/>
          </a:stretch>
        </p:blipFill>
        <p:spPr bwMode="auto">
          <a:xfrm>
            <a:off x="6396776" y="274212"/>
            <a:ext cx="2155086" cy="20897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2887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circle(in)">
                                      <p:cBhvr>
                                        <p:cTn id="14" dur="20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circle(in)">
                                      <p:cBhvr>
                                        <p:cTn id="19" dur="2000"/>
                                        <p:tgtEl>
                                          <p:spTgt spid="2">
                                            <p:txEl>
                                              <p:pRg st="2" end="2"/>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circle(in)">
                                      <p:cBhvr>
                                        <p:cTn id="25" dur="2000"/>
                                        <p:tgtEl>
                                          <p:spTgt spid="2">
                                            <p:txEl>
                                              <p:pRg st="4" end="4"/>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circle(in)">
                                      <p:cBhvr>
                                        <p:cTn id="28" dur="20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80">
                                          <p:stCondLst>
                                            <p:cond delay="0"/>
                                          </p:stCondLst>
                                        </p:cTn>
                                        <p:tgtEl>
                                          <p:spTgt spid="2"/>
                                        </p:tgtEl>
                                      </p:cBhvr>
                                    </p:animEffect>
                                    <p:anim calcmode="lin" valueType="num">
                                      <p:cBhvr>
                                        <p:cTn id="3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9" dur="26">
                                          <p:stCondLst>
                                            <p:cond delay="650"/>
                                          </p:stCondLst>
                                        </p:cTn>
                                        <p:tgtEl>
                                          <p:spTgt spid="2"/>
                                        </p:tgtEl>
                                      </p:cBhvr>
                                      <p:to x="100000" y="60000"/>
                                    </p:animScale>
                                    <p:animScale>
                                      <p:cBhvr>
                                        <p:cTn id="40" dur="166" decel="50000">
                                          <p:stCondLst>
                                            <p:cond delay="676"/>
                                          </p:stCondLst>
                                        </p:cTn>
                                        <p:tgtEl>
                                          <p:spTgt spid="2"/>
                                        </p:tgtEl>
                                      </p:cBhvr>
                                      <p:to x="100000" y="100000"/>
                                    </p:animScale>
                                    <p:animScale>
                                      <p:cBhvr>
                                        <p:cTn id="41" dur="26">
                                          <p:stCondLst>
                                            <p:cond delay="1312"/>
                                          </p:stCondLst>
                                        </p:cTn>
                                        <p:tgtEl>
                                          <p:spTgt spid="2"/>
                                        </p:tgtEl>
                                      </p:cBhvr>
                                      <p:to x="100000" y="80000"/>
                                    </p:animScale>
                                    <p:animScale>
                                      <p:cBhvr>
                                        <p:cTn id="42" dur="166" decel="50000">
                                          <p:stCondLst>
                                            <p:cond delay="1338"/>
                                          </p:stCondLst>
                                        </p:cTn>
                                        <p:tgtEl>
                                          <p:spTgt spid="2"/>
                                        </p:tgtEl>
                                      </p:cBhvr>
                                      <p:to x="100000" y="100000"/>
                                    </p:animScale>
                                    <p:animScale>
                                      <p:cBhvr>
                                        <p:cTn id="43" dur="26">
                                          <p:stCondLst>
                                            <p:cond delay="1642"/>
                                          </p:stCondLst>
                                        </p:cTn>
                                        <p:tgtEl>
                                          <p:spTgt spid="2"/>
                                        </p:tgtEl>
                                      </p:cBhvr>
                                      <p:to x="100000" y="90000"/>
                                    </p:animScale>
                                    <p:animScale>
                                      <p:cBhvr>
                                        <p:cTn id="44" dur="166" decel="50000">
                                          <p:stCondLst>
                                            <p:cond delay="1668"/>
                                          </p:stCondLst>
                                        </p:cTn>
                                        <p:tgtEl>
                                          <p:spTgt spid="2"/>
                                        </p:tgtEl>
                                      </p:cBhvr>
                                      <p:to x="100000" y="100000"/>
                                    </p:animScale>
                                    <p:animScale>
                                      <p:cBhvr>
                                        <p:cTn id="45" dur="26">
                                          <p:stCondLst>
                                            <p:cond delay="1808"/>
                                          </p:stCondLst>
                                        </p:cTn>
                                        <p:tgtEl>
                                          <p:spTgt spid="2"/>
                                        </p:tgtEl>
                                      </p:cBhvr>
                                      <p:to x="100000" y="95000"/>
                                    </p:animScale>
                                    <p:animScale>
                                      <p:cBhvr>
                                        <p:cTn id="46" dur="166" decel="50000">
                                          <p:stCondLst>
                                            <p:cond delay="1834"/>
                                          </p:stCondLst>
                                        </p:cTn>
                                        <p:tgtEl>
                                          <p:spTgt spid="2"/>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down)">
                                      <p:cBhvr>
                                        <p:cTn id="51" dur="580">
                                          <p:stCondLst>
                                            <p:cond delay="0"/>
                                          </p:stCondLst>
                                        </p:cTn>
                                        <p:tgtEl>
                                          <p:spTgt spid="3"/>
                                        </p:tgtEl>
                                      </p:cBhvr>
                                    </p:animEffect>
                                    <p:anim calcmode="lin" valueType="num">
                                      <p:cBhvr>
                                        <p:cTn id="5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gtEl>
                                      </p:cBhvr>
                                      <p:to x="100000" y="60000"/>
                                    </p:animScale>
                                    <p:animScale>
                                      <p:cBhvr>
                                        <p:cTn id="58" dur="166" decel="50000">
                                          <p:stCondLst>
                                            <p:cond delay="676"/>
                                          </p:stCondLst>
                                        </p:cTn>
                                        <p:tgtEl>
                                          <p:spTgt spid="3"/>
                                        </p:tgtEl>
                                      </p:cBhvr>
                                      <p:to x="100000" y="100000"/>
                                    </p:animScale>
                                    <p:animScale>
                                      <p:cBhvr>
                                        <p:cTn id="59" dur="26">
                                          <p:stCondLst>
                                            <p:cond delay="1312"/>
                                          </p:stCondLst>
                                        </p:cTn>
                                        <p:tgtEl>
                                          <p:spTgt spid="3"/>
                                        </p:tgtEl>
                                      </p:cBhvr>
                                      <p:to x="100000" y="80000"/>
                                    </p:animScale>
                                    <p:animScale>
                                      <p:cBhvr>
                                        <p:cTn id="60" dur="166" decel="50000">
                                          <p:stCondLst>
                                            <p:cond delay="1338"/>
                                          </p:stCondLst>
                                        </p:cTn>
                                        <p:tgtEl>
                                          <p:spTgt spid="3"/>
                                        </p:tgtEl>
                                      </p:cBhvr>
                                      <p:to x="100000" y="100000"/>
                                    </p:animScale>
                                    <p:animScale>
                                      <p:cBhvr>
                                        <p:cTn id="61" dur="26">
                                          <p:stCondLst>
                                            <p:cond delay="1642"/>
                                          </p:stCondLst>
                                        </p:cTn>
                                        <p:tgtEl>
                                          <p:spTgt spid="3"/>
                                        </p:tgtEl>
                                      </p:cBhvr>
                                      <p:to x="100000" y="90000"/>
                                    </p:animScale>
                                    <p:animScale>
                                      <p:cBhvr>
                                        <p:cTn id="62" dur="166" decel="50000">
                                          <p:stCondLst>
                                            <p:cond delay="1668"/>
                                          </p:stCondLst>
                                        </p:cTn>
                                        <p:tgtEl>
                                          <p:spTgt spid="3"/>
                                        </p:tgtEl>
                                      </p:cBhvr>
                                      <p:to x="100000" y="100000"/>
                                    </p:animScale>
                                    <p:animScale>
                                      <p:cBhvr>
                                        <p:cTn id="63" dur="26">
                                          <p:stCondLst>
                                            <p:cond delay="1808"/>
                                          </p:stCondLst>
                                        </p:cTn>
                                        <p:tgtEl>
                                          <p:spTgt spid="3"/>
                                        </p:tgtEl>
                                      </p:cBhvr>
                                      <p:to x="100000" y="95000"/>
                                    </p:animScale>
                                    <p:animScale>
                                      <p:cBhvr>
                                        <p:cTn id="6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Tumpa\Desktop\det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18" y="225083"/>
            <a:ext cx="8525021" cy="5950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356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687554294"/>
              </p:ext>
            </p:extLst>
          </p:nvPr>
        </p:nvGraphicFramePr>
        <p:xfrm>
          <a:off x="3079750" y="3086100"/>
          <a:ext cx="1013948" cy="685800"/>
        </p:xfrm>
        <a:graphic>
          <a:graphicData uri="http://schemas.openxmlformats.org/presentationml/2006/ole">
            <mc:AlternateContent xmlns:mc="http://schemas.openxmlformats.org/markup-compatibility/2006">
              <mc:Choice xmlns:v="urn:schemas-microsoft-com:vml" Requires="v">
                <p:oleObj spid="_x0000_s15380" name="Packager Shell Object" showAsIcon="1" r:id="rId3" imgW="2985120" imgH="685800" progId="Package">
                  <p:embed/>
                </p:oleObj>
              </mc:Choice>
              <mc:Fallback>
                <p:oleObj name="Packager Shell Object" showAsIcon="1" r:id="rId3" imgW="2985120" imgH="685800" progId="Package">
                  <p:embed/>
                  <p:pic>
                    <p:nvPicPr>
                      <p:cNvPr id="0" name=""/>
                      <p:cNvPicPr/>
                      <p:nvPr/>
                    </p:nvPicPr>
                    <p:blipFill>
                      <a:blip r:embed="rId4"/>
                      <a:stretch>
                        <a:fillRect/>
                      </a:stretch>
                    </p:blipFill>
                    <p:spPr>
                      <a:xfrm>
                        <a:off x="3079750" y="3086100"/>
                        <a:ext cx="1013948" cy="685800"/>
                      </a:xfrm>
                      <a:prstGeom prst="rect">
                        <a:avLst/>
                      </a:prstGeom>
                    </p:spPr>
                  </p:pic>
                </p:oleObj>
              </mc:Fallback>
            </mc:AlternateContent>
          </a:graphicData>
        </a:graphic>
      </p:graphicFrame>
      <p:sp>
        <p:nvSpPr>
          <p:cNvPr id="3" name="Rectangle 2"/>
          <p:cNvSpPr/>
          <p:nvPr/>
        </p:nvSpPr>
        <p:spPr>
          <a:xfrm>
            <a:off x="2013151" y="725060"/>
            <a:ext cx="3836307" cy="584775"/>
          </a:xfrm>
          <a:prstGeom prst="rect">
            <a:avLst/>
          </a:prstGeom>
        </p:spPr>
        <p:txBody>
          <a:bodyPr wrap="none">
            <a:spAutoFit/>
          </a:bodyPr>
          <a:lstStyle/>
          <a:p>
            <a:r>
              <a:rPr lang="bn-IN" sz="3200" dirty="0" smtClean="0">
                <a:latin typeface="NikoshBAN" pitchFamily="2" charset="0"/>
                <a:cs typeface="NikoshBAN" pitchFamily="2" charset="0"/>
              </a:rPr>
              <a:t>নিচের ভিডিওটি   লক্ষ করঃ </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87209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umpa\Desktop\cs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1" y="1814732"/>
            <a:ext cx="8285870" cy="4442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042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Tumpa\Desktop\frt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7876"/>
            <a:ext cx="9242474" cy="65274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19506" y="21101"/>
            <a:ext cx="3084499" cy="707886"/>
          </a:xfrm>
          <a:prstGeom prst="rect">
            <a:avLst/>
          </a:prstGeom>
        </p:spPr>
        <p:txBody>
          <a:bodyPr wrap="none">
            <a:spAutoFit/>
          </a:bodyPr>
          <a:lstStyle/>
          <a:p>
            <a:r>
              <a:rPr lang="bn-IN" sz="4000" dirty="0" smtClean="0">
                <a:latin typeface="NikoshBAN" pitchFamily="2" charset="0"/>
                <a:cs typeface="NikoshBAN" pitchFamily="2" charset="0"/>
              </a:rPr>
              <a:t>পরাগায়নের মাধ্যম</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39018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wheel(1)">
                                      <p:cBhvr>
                                        <p:cTn id="12"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475" y="2545860"/>
            <a:ext cx="8947052" cy="1077218"/>
          </a:xfrm>
          <a:prstGeom prst="rect">
            <a:avLst/>
          </a:prstGeom>
        </p:spPr>
        <p:txBody>
          <a:bodyPr wrap="square">
            <a:spAutoFit/>
          </a:bodyPr>
          <a:lstStyle/>
          <a:p>
            <a:r>
              <a:rPr lang="bn-BD" sz="3200" dirty="0">
                <a:latin typeface="NikoshBAN" pitchFamily="2" charset="0"/>
                <a:cs typeface="NikoshBAN" pitchFamily="2" charset="0"/>
              </a:rPr>
              <a:t>পরাগায়নের মাধ্যমগুলোর সাহায্য পেতে ফুলের গঠনের কিছু পরিবর্তন লক্ষ করা যায়। </a:t>
            </a:r>
            <a:r>
              <a:rPr lang="bn-BD" sz="3200" dirty="0" smtClean="0">
                <a:latin typeface="NikoshBAN" pitchFamily="2" charset="0"/>
                <a:cs typeface="NikoshBAN" pitchFamily="2" charset="0"/>
              </a:rPr>
              <a:t>একে </a:t>
            </a:r>
            <a:r>
              <a:rPr lang="bn-BD" sz="3200" dirty="0">
                <a:latin typeface="NikoshBAN" pitchFamily="2" charset="0"/>
                <a:cs typeface="NikoshBAN" pitchFamily="2" charset="0"/>
              </a:rPr>
              <a:t>অভিযোজন বলে</a:t>
            </a:r>
            <a:r>
              <a:rPr lang="bn-BD"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5" name="Rectangle 4"/>
          <p:cNvSpPr/>
          <p:nvPr/>
        </p:nvSpPr>
        <p:spPr>
          <a:xfrm>
            <a:off x="3694998" y="1175226"/>
            <a:ext cx="1754006" cy="584775"/>
          </a:xfrm>
          <a:prstGeom prst="rect">
            <a:avLst/>
          </a:prstGeom>
        </p:spPr>
        <p:txBody>
          <a:bodyPr wrap="none">
            <a:spAutoFit/>
          </a:bodyPr>
          <a:lstStyle/>
          <a:p>
            <a:r>
              <a:rPr lang="bn-IN" sz="3200" dirty="0" smtClean="0">
                <a:latin typeface="NikoshBAN" pitchFamily="2" charset="0"/>
                <a:cs typeface="NikoshBAN" pitchFamily="2" charset="0"/>
              </a:rPr>
              <a:t>অভিযোজনঃ</a:t>
            </a:r>
            <a:endParaRPr lang="en-US" sz="3200" dirty="0">
              <a:latin typeface="NikoshBAN" pitchFamily="2" charset="0"/>
              <a:cs typeface="NikoshBAN" pitchFamily="2" charset="0"/>
            </a:endParaRPr>
          </a:p>
        </p:txBody>
      </p:sp>
      <p:pic>
        <p:nvPicPr>
          <p:cNvPr id="18434" name="Picture 2" descr="C:\Users\Tumpa\Desktop\5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480" y="3955804"/>
            <a:ext cx="3932579" cy="2248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34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8434"/>
                                        </p:tgtEl>
                                        <p:attrNameLst>
                                          <p:attrName>style.visibility</p:attrName>
                                        </p:attrNameLst>
                                      </p:cBhvr>
                                      <p:to>
                                        <p:strVal val="visible"/>
                                      </p:to>
                                    </p:set>
                                    <p:animEffect transition="in" filter="wheel(1)">
                                      <p:cBhvr>
                                        <p:cTn id="17"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umpa\Desktop\p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1829" y="1280159"/>
            <a:ext cx="3784208" cy="2757489"/>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Tumpa\Desktop\bvr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551" y="1523231"/>
            <a:ext cx="3474720" cy="2401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56935" y="506354"/>
            <a:ext cx="5050302" cy="646331"/>
          </a:xfrm>
          <a:prstGeom prst="rect">
            <a:avLst/>
          </a:prstGeom>
          <a:noFill/>
          <a:ln w="19050">
            <a:noFill/>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পতঙ্গপরাগী ফুলের অভিযোজনঃ </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112542" y="4318699"/>
            <a:ext cx="8525021" cy="1138773"/>
          </a:xfrm>
          <a:prstGeom prst="rect">
            <a:avLst/>
          </a:prstGeom>
          <a:noFill/>
          <a:ln w="19050">
            <a:noFill/>
          </a:ln>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ফুল বড় , রঙিন , মধুগ্রন্থিযুক্ত। পরাগরেণু ও গর্ভমন্ড আঠালো এবংসুগন্ধযুক্ত </a:t>
            </a:r>
            <a:r>
              <a:rPr lang="bn-IN"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pic>
        <p:nvPicPr>
          <p:cNvPr id="11297" name="Picture 33" descr="C:\Users\Tumpa\Desktop\vcx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1009" y="5059314"/>
            <a:ext cx="2905125"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94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wheel(1)">
                                      <p:cBhvr>
                                        <p:cTn id="14" dur="2000"/>
                                        <p:tgtEl>
                                          <p:spTgt spid="1126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wheel(1)">
                                      <p:cBhvr>
                                        <p:cTn id="19" dur="20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1297"/>
                                        </p:tgtEl>
                                        <p:attrNameLst>
                                          <p:attrName>style.visibility</p:attrName>
                                        </p:attrNameLst>
                                      </p:cBhvr>
                                      <p:to>
                                        <p:strVal val="visible"/>
                                      </p:to>
                                    </p:set>
                                    <p:animEffect transition="in" filter="wheel(1)">
                                      <p:cBhvr>
                                        <p:cTn id="31" dur="2000"/>
                                        <p:tgtEl>
                                          <p:spTgt spid="11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7447" y="536698"/>
            <a:ext cx="4051495" cy="584775"/>
          </a:xfrm>
          <a:prstGeom prst="rect">
            <a:avLst/>
          </a:prstGeom>
        </p:spPr>
        <p:txBody>
          <a:bodyPr wrap="square">
            <a:spAutoFit/>
          </a:bodyPr>
          <a:lstStyle/>
          <a:p>
            <a:r>
              <a:rPr lang="bn-IN" sz="3200" dirty="0" smtClean="0">
                <a:latin typeface="NikoshBAN" pitchFamily="2" charset="0"/>
                <a:cs typeface="NikoshBAN" pitchFamily="2" charset="0"/>
              </a:rPr>
              <a:t>বায়ুপরাগী ফুলের অভিযোজনঃ</a:t>
            </a:r>
            <a:endParaRPr lang="en-US" sz="3200" dirty="0">
              <a:latin typeface="NikoshBAN" pitchFamily="2" charset="0"/>
              <a:cs typeface="NikoshBAN" pitchFamily="2" charset="0"/>
            </a:endParaRPr>
          </a:p>
        </p:txBody>
      </p:sp>
      <p:pic>
        <p:nvPicPr>
          <p:cNvPr id="3074" name="Picture 2" descr="C:\Users\Tumpa\Desktop\g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016" y="1624819"/>
            <a:ext cx="3868617" cy="23493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2708" y="4666027"/>
            <a:ext cx="8328074" cy="1569660"/>
          </a:xfrm>
          <a:prstGeom prst="rect">
            <a:avLst/>
          </a:prstGeom>
        </p:spPr>
        <p:txBody>
          <a:bodyPr wrap="square">
            <a:spAutoFit/>
          </a:bodyPr>
          <a:lstStyle/>
          <a:p>
            <a:pPr algn="ctr"/>
            <a:r>
              <a:rPr lang="bn-IN" sz="3200" dirty="0">
                <a:latin typeface="NikoshBAN" panose="02000000000000000000" pitchFamily="2" charset="0"/>
                <a:cs typeface="NikoshBAN" panose="02000000000000000000" pitchFamily="2" charset="0"/>
              </a:rPr>
              <a:t>ফুল </a:t>
            </a:r>
            <a:r>
              <a:rPr lang="bn-IN" sz="3200" dirty="0" smtClean="0">
                <a:latin typeface="NikoshBAN" panose="02000000000000000000" pitchFamily="2" charset="0"/>
                <a:cs typeface="NikoshBAN" panose="02000000000000000000" pitchFamily="2" charset="0"/>
              </a:rPr>
              <a:t>বর্ণ,  গন্ধ ও মধুগ্রন্থিহীন । </a:t>
            </a:r>
            <a:r>
              <a:rPr lang="bn-IN" sz="3200" dirty="0">
                <a:latin typeface="NikoshBAN" panose="02000000000000000000" pitchFamily="2" charset="0"/>
                <a:cs typeface="NikoshBAN" panose="02000000000000000000" pitchFamily="2" charset="0"/>
              </a:rPr>
              <a:t>পরাগরেণু </a:t>
            </a:r>
            <a:r>
              <a:rPr lang="bn-IN" sz="3200" dirty="0" smtClean="0">
                <a:latin typeface="NikoshBAN" panose="02000000000000000000" pitchFamily="2" charset="0"/>
                <a:cs typeface="NikoshBAN" panose="02000000000000000000" pitchFamily="2" charset="0"/>
              </a:rPr>
              <a:t>হালকা , অসংখ্য ও আকারে ক্ষুদ্র। এদের গর্ভমন্ড আঠালো, শাখান্বিত , কখনো পালকের ন্যায়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7388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heel(1)">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3151" y="725060"/>
            <a:ext cx="4049507" cy="584775"/>
          </a:xfrm>
          <a:prstGeom prst="rect">
            <a:avLst/>
          </a:prstGeom>
        </p:spPr>
        <p:txBody>
          <a:bodyPr wrap="none">
            <a:spAutoFit/>
          </a:bodyPr>
          <a:lstStyle/>
          <a:p>
            <a:r>
              <a:rPr lang="bn-IN" sz="3200" dirty="0" smtClean="0">
                <a:latin typeface="NikoshBAN" pitchFamily="2" charset="0"/>
                <a:cs typeface="NikoshBAN" pitchFamily="2" charset="0"/>
              </a:rPr>
              <a:t>পানিপরাগী ফুলের অভিযোজনঃ</a:t>
            </a:r>
            <a:endParaRPr lang="en-US" sz="3200" dirty="0">
              <a:latin typeface="NikoshBAN" pitchFamily="2" charset="0"/>
              <a:cs typeface="NikoshBAN" pitchFamily="2" charset="0"/>
            </a:endParaRPr>
          </a:p>
        </p:txBody>
      </p:sp>
      <p:sp>
        <p:nvSpPr>
          <p:cNvPr id="3" name="TextBox 2"/>
          <p:cNvSpPr txBox="1"/>
          <p:nvPr/>
        </p:nvSpPr>
        <p:spPr>
          <a:xfrm>
            <a:off x="436099" y="4528248"/>
            <a:ext cx="7765365" cy="2062103"/>
          </a:xfrm>
          <a:prstGeom prst="rect">
            <a:avLst/>
          </a:prstGeom>
          <a:noFill/>
          <a:ln w="19050">
            <a:noFill/>
          </a:ln>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এরা আকারে ক্ষুদ্র, হালকা এবং অসংখ্য। এরা সহজেই পানিতে ভাসতে পারে। এসব ফুলে সুগন্ধ নেই। স্ত্রীফুলেরবৃন্ত লম্বা কিন্তু পুং ফুলের বৃন্ত ছোট।পরিণত পুং ফুল বৃন্ত থেকে খুলে পানিতে খুলে ভাসতে থাকে। </a:t>
            </a:r>
            <a:endParaRPr lang="en-US" sz="3200" dirty="0">
              <a:latin typeface="NikoshBAN" panose="02000000000000000000" pitchFamily="2" charset="0"/>
              <a:cs typeface="NikoshBAN" panose="02000000000000000000" pitchFamily="2" charset="0"/>
            </a:endParaRPr>
          </a:p>
        </p:txBody>
      </p:sp>
      <p:pic>
        <p:nvPicPr>
          <p:cNvPr id="12290" name="Picture 2" descr="C:\Users\Tumpa\Desktop\hg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268" y="2122536"/>
            <a:ext cx="3048000" cy="19711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cuments and Settings\Administrator\Desktop\New Folder\a16.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8" y="2122536"/>
            <a:ext cx="5082808" cy="240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32-Point Star 8"/>
          <p:cNvSpPr/>
          <p:nvPr/>
        </p:nvSpPr>
        <p:spPr>
          <a:xfrm flipH="1">
            <a:off x="4712160" y="3886218"/>
            <a:ext cx="77790" cy="45719"/>
          </a:xfrm>
          <a:prstGeom prst="star32">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7-Point Star 9"/>
          <p:cNvSpPr/>
          <p:nvPr/>
        </p:nvSpPr>
        <p:spPr>
          <a:xfrm>
            <a:off x="274638" y="3130476"/>
            <a:ext cx="45719" cy="102371"/>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85667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01112 -0.00185 C 0.00069 -0.03585 -0.00452 -0.07562 0.00347 -0.11147 C 0.00486 -0.11818 0.00642 -0.12488 0.00781 -0.13182 C 0.0092 -0.13691 0.00816 -0.14385 0.01197 -0.14755 C 0.01579 -0.15125 0.01406 -0.14871 0.0177 -0.15379 C 0.02239 -0.16674 0.02638 -0.16582 0.0368 -0.16906 C 0.04774 -0.17229 0.05816 -0.17391 0.06944 -0.17414 C 0.07395 -0.17507 0.07725 -0.17623 0.08142 -0.17831 C 0.08888 -0.18085 0.09739 -0.18155 0.10451 -0.18316 C 0.13194 -0.17669 0.12413 -0.18501 0.1177 -0.14362 C 0.11736 -0.14246 0.11701 -0.14084 0.11597 -0.13945 C 0.11458 -0.12697 0.11406 -0.11448 0.11093 -0.10291 C 0.11076 -0.10083 0.10833 -0.10176 0.10763 -0.10014 C 0.10503 -0.09806 0.10295 -0.09505 0.10138 -0.09204 C 0.09704 -0.08187 0.09965 -0.0895 0.09756 -0.06684 " pathEditMode="relative" rAng="423008" ptsTypes="ffffffffffffffA">
                                      <p:cBhvr>
                                        <p:cTn id="16" dur="2000" fill="hold"/>
                                        <p:tgtEl>
                                          <p:spTgt spid="10"/>
                                        </p:tgtEl>
                                        <p:attrNameLst>
                                          <p:attrName>ppt_x</p:attrName>
                                          <p:attrName>ppt_y</p:attrName>
                                        </p:attrNameLst>
                                      </p:cBhvr>
                                      <p:rCtr x="7170" y="-9112"/>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0.00157 0.01619 C 0.00869 -0.01804 0.01025 -0.07308 -0.00364 -0.105 C -0.0059 -0.11586 -0.01111 -0.12373 -0.0151 -0.13321 C -0.01579 -0.13483 -0.01579 -0.13714 -0.01649 -0.13922 C -0.01909 -0.14662 -0.02239 -0.15611 -0.02534 -0.16351 C -0.02777 -0.1753 -0.03524 -0.18848 -0.04201 -0.19542 C -0.04635 -0.20583 -0.04322 -0.20005 -0.05225 -0.20953 C -0.05347 -0.21115 -0.05468 -0.2123 -0.05607 -0.21369 C -0.05729 -0.21508 -0.05989 -0.21785 -0.05989 -0.21762 C -0.06475 -0.22965 -0.07447 -0.23104 -0.08298 -0.23381 C -0.0967 -0.23867 -0.10937 -0.24907 -0.12256 -0.25601 C -0.13159 -0.26064 -0.14444 -0.26087 -0.15329 -0.26203 C -0.23888 -0.26018 -0.22222 -0.26272 -0.2684 -0.25601 C -0.27968 -0.25023 -0.28142 -0.25139 -0.29774 -0.24977 C -0.30572 -0.24561 -0.31371 -0.23751 -0.32204 -0.23589 C -0.32708 -0.23474 -0.33229 -0.2345 -0.33732 -0.23381 C -0.35208 -0.22595 -0.36614 -0.21785 -0.37708 -0.19958 C -0.38003 -0.18524 -0.38142 -0.17484 -0.39097 -0.16929 C -0.39687 -0.16073 -0.4 -0.16027 -0.4 -0.14524 " pathEditMode="relative" rAng="0" ptsTypes="ffffffffffffffffffA">
                                      <p:cBhvr>
                                        <p:cTn id="20" dur="2000" fill="hold"/>
                                        <p:tgtEl>
                                          <p:spTgt spid="9"/>
                                        </p:tgtEl>
                                        <p:attrNameLst>
                                          <p:attrName>ppt_x</p:attrName>
                                          <p:attrName>ppt_y</p:attrName>
                                        </p:attrNameLst>
                                      </p:cBhvr>
                                      <p:rCtr x="-19653" y="-13945"/>
                                    </p:animMotion>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2290"/>
                                        </p:tgtEl>
                                        <p:attrNameLst>
                                          <p:attrName>style.visibility</p:attrName>
                                        </p:attrNameLst>
                                      </p:cBhvr>
                                      <p:to>
                                        <p:strVal val="visible"/>
                                      </p:to>
                                    </p:set>
                                    <p:animEffect transition="in" filter="wheel(1)">
                                      <p:cBhvr>
                                        <p:cTn id="25" dur="2000"/>
                                        <p:tgtEl>
                                          <p:spTgt spid="1229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8529" y="639553"/>
            <a:ext cx="4985660" cy="707886"/>
          </a:xfrm>
          <a:prstGeom prst="rect">
            <a:avLst/>
          </a:prstGeom>
        </p:spPr>
        <p:txBody>
          <a:bodyPr wrap="none">
            <a:spAutoFit/>
          </a:bodyPr>
          <a:lstStyle/>
          <a:p>
            <a:r>
              <a:rPr lang="bn-IN" sz="4000" dirty="0" smtClean="0">
                <a:latin typeface="NikoshBAN" pitchFamily="2" charset="0"/>
                <a:cs typeface="NikoshBAN" pitchFamily="2" charset="0"/>
              </a:rPr>
              <a:t>প্রাণিপরাগী ফুলের অভিযোজনঃ</a:t>
            </a:r>
            <a:endParaRPr lang="en-US" sz="4000" dirty="0">
              <a:latin typeface="NikoshBAN" pitchFamily="2" charset="0"/>
              <a:cs typeface="NikoshBAN" pitchFamily="2" charset="0"/>
            </a:endParaRPr>
          </a:p>
        </p:txBody>
      </p:sp>
      <p:sp>
        <p:nvSpPr>
          <p:cNvPr id="5" name="Rectangle 4"/>
          <p:cNvSpPr/>
          <p:nvPr/>
        </p:nvSpPr>
        <p:spPr>
          <a:xfrm>
            <a:off x="467974" y="3902295"/>
            <a:ext cx="8067632" cy="1569660"/>
          </a:xfrm>
          <a:prstGeom prst="rect">
            <a:avLst/>
          </a:prstGeom>
        </p:spPr>
        <p:txBody>
          <a:bodyPr wrap="square">
            <a:spAutoFit/>
          </a:bodyPr>
          <a:lstStyle/>
          <a:p>
            <a:r>
              <a:rPr lang="bn-IN" sz="3200" dirty="0" smtClean="0">
                <a:latin typeface="NikoshBAN" pitchFamily="2" charset="0"/>
                <a:cs typeface="NikoshBAN" pitchFamily="2" charset="0"/>
              </a:rPr>
              <a:t> এসব ফুল মোটামুটি বড় ধরনের হয়। ছোট হলে ফুলগুলো পুষ্পমঞ্জরিতে সজ্জিত থাকে। এদের রঙ আকর্ষণীয় হয়। এসব ফুলে গন্ধ থাকতে পারে বা নাও থাকতে পারে। </a:t>
            </a:r>
            <a:endParaRPr lang="en-US" sz="3200" dirty="0">
              <a:latin typeface="NikoshBAN" pitchFamily="2" charset="0"/>
              <a:cs typeface="NikoshBAN" pitchFamily="2" charset="0"/>
            </a:endParaRPr>
          </a:p>
        </p:txBody>
      </p:sp>
      <p:pic>
        <p:nvPicPr>
          <p:cNvPr id="2050" name="Picture 2" descr="C:\Users\Tumpa\Desktop\ba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635" y="1935185"/>
            <a:ext cx="2387767"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Users\Tumpa\Desktop\fs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986" y="1935185"/>
            <a:ext cx="2600325"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Tumpa\Desktop\kyw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4121" y="1935185"/>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Tumpa\Desktop\pir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2082" y="4963404"/>
            <a:ext cx="24765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66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2292"/>
                                        </p:tgtEl>
                                        <p:attrNameLst>
                                          <p:attrName>style.visibility</p:attrName>
                                        </p:attrNameLst>
                                      </p:cBhvr>
                                      <p:to>
                                        <p:strVal val="visible"/>
                                      </p:to>
                                    </p:set>
                                    <p:animEffect transition="in" filter="wheel(1)">
                                      <p:cBhvr>
                                        <p:cTn id="17"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4738" y="653620"/>
            <a:ext cx="7415813" cy="707886"/>
          </a:xfrm>
          <a:prstGeom prst="rect">
            <a:avLst/>
          </a:prstGeom>
        </p:spPr>
        <p:txBody>
          <a:bodyPr wrap="none">
            <a:spAutoFit/>
          </a:bodyPr>
          <a:lstStyle/>
          <a:p>
            <a:r>
              <a:rPr lang="bn-IN" sz="4000" dirty="0" smtClean="0">
                <a:latin typeface="NikoshBAN" pitchFamily="2" charset="0"/>
                <a:cs typeface="NikoshBAN" pitchFamily="2" charset="0"/>
              </a:rPr>
              <a:t>পতঙ্গপরাগীফুল  ও বায়ুপরাগী ফুলের পার্থক্য   </a:t>
            </a:r>
            <a:endParaRPr lang="en-US" sz="4000" dirty="0">
              <a:latin typeface="NikoshBAN" pitchFamily="2" charset="0"/>
              <a:cs typeface="NikoshBAN" pitchFamily="2" charset="0"/>
            </a:endParaRPr>
          </a:p>
        </p:txBody>
      </p:sp>
      <p:pic>
        <p:nvPicPr>
          <p:cNvPr id="6" name="Picture 2" descr="C:\Users\Tumpa\Desktop\p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2868"/>
            <a:ext cx="8961120" cy="462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1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92581" y="411125"/>
            <a:ext cx="2646219" cy="923330"/>
          </a:xfrm>
          <a:prstGeom prst="rect">
            <a:avLst/>
          </a:prstGeom>
          <a:noFill/>
        </p:spPr>
        <p:txBody>
          <a:bodyPr wrap="square" rtlCol="0">
            <a:spAutoFit/>
          </a:bodyPr>
          <a:lstStyle/>
          <a:p>
            <a:r>
              <a:rPr lang="bn-IN" sz="5400" dirty="0" smtClean="0">
                <a:latin typeface="NikoshBAN" pitchFamily="2" charset="0"/>
                <a:cs typeface="NikoshBAN" pitchFamily="2" charset="0"/>
              </a:rPr>
              <a:t>সু-স্বাগতম</a:t>
            </a:r>
            <a:endParaRPr lang="en-US" sz="5400" dirty="0">
              <a:latin typeface="NikoshBAN" pitchFamily="2" charset="0"/>
              <a:cs typeface="NikoshBAN" pitchFamily="2" charset="0"/>
            </a:endParaRPr>
          </a:p>
        </p:txBody>
      </p:sp>
      <p:pic>
        <p:nvPicPr>
          <p:cNvPr id="9218" name="Picture 2" descr="C:\Users\Tumpa\Desktop\r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628" y="1871003"/>
            <a:ext cx="5176910" cy="3812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8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wheel(1)">
                                      <p:cBhvr>
                                        <p:cTn id="14"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3350360" y="564396"/>
            <a:ext cx="2729133" cy="923330"/>
          </a:xfrm>
          <a:prstGeom prst="rect">
            <a:avLst/>
          </a:prstGeom>
          <a:noFill/>
          <a:ln w="19050">
            <a:noFill/>
          </a:ln>
        </p:spPr>
        <p:txBody>
          <a:bodyPr wrap="square" rtlCol="0">
            <a:spAutoFit/>
          </a:bodyPr>
          <a:lstStyle/>
          <a:p>
            <a:pPr algn="ctr"/>
            <a:r>
              <a:rPr lang="bn-IN" sz="5400" dirty="0" smtClean="0">
                <a:latin typeface="NikoshBAN" panose="02000000000000000000" pitchFamily="2" charset="0"/>
                <a:cs typeface="NikoshBAN" panose="02000000000000000000" pitchFamily="2" charset="0"/>
              </a:rPr>
              <a:t>দলীয় কাজ</a:t>
            </a:r>
            <a:r>
              <a:rPr lang="en-US" sz="5400" dirty="0" smtClean="0">
                <a:latin typeface="NikoshBAN" panose="02000000000000000000" pitchFamily="2" charset="0"/>
                <a:cs typeface="NikoshBAN" panose="02000000000000000000" pitchFamily="2" charset="0"/>
              </a:rPr>
              <a:t>  </a:t>
            </a:r>
            <a:endParaRPr lang="en-US" sz="5400" dirty="0">
              <a:latin typeface="NikoshBAN" panose="02000000000000000000" pitchFamily="2" charset="0"/>
              <a:cs typeface="NikoshBAN" panose="02000000000000000000" pitchFamily="2" charset="0"/>
            </a:endParaRPr>
          </a:p>
        </p:txBody>
      </p:sp>
      <p:sp>
        <p:nvSpPr>
          <p:cNvPr id="3" name="TextBox 2"/>
          <p:cNvSpPr txBox="1"/>
          <p:nvPr/>
        </p:nvSpPr>
        <p:spPr>
          <a:xfrm>
            <a:off x="541321" y="1963900"/>
            <a:ext cx="7744547" cy="584775"/>
          </a:xfrm>
          <a:prstGeom prst="rect">
            <a:avLst/>
          </a:prstGeom>
          <a:noFill/>
        </p:spPr>
        <p:txBody>
          <a:bodyPr wrap="square" rtlCol="0">
            <a:spAutoFit/>
          </a:bodyPr>
          <a:lstStyle/>
          <a:p>
            <a:r>
              <a:rPr lang="bn-IN" sz="3200" dirty="0" smtClean="0">
                <a:ln w="11430"/>
                <a:latin typeface="NikoshBAN" pitchFamily="2" charset="0"/>
                <a:cs typeface="NikoshBAN" pitchFamily="2" charset="0"/>
              </a:rPr>
              <a:t>প্রশ্নঃ</a:t>
            </a:r>
            <a:r>
              <a:rPr lang="bn-IN" sz="3200" dirty="0">
                <a:latin typeface="NikoshBAN" pitchFamily="2" charset="0"/>
                <a:cs typeface="NikoshBAN" pitchFamily="2" charset="0"/>
              </a:rPr>
              <a:t> </a:t>
            </a:r>
            <a:r>
              <a:rPr lang="bn-IN" sz="3200" dirty="0" smtClean="0">
                <a:latin typeface="NikoshBAN" pitchFamily="2" charset="0"/>
                <a:cs typeface="NikoshBAN" pitchFamily="2" charset="0"/>
              </a:rPr>
              <a:t>বায়ুপরাগী ফুলের অভিযোজন গত বৈশিষ্ট্য লিখ।</a:t>
            </a:r>
            <a:endParaRPr lang="en-US" sz="3200" dirty="0">
              <a:ln w="11430"/>
              <a:latin typeface="NikoshBAN" pitchFamily="2" charset="0"/>
              <a:cs typeface="NikoshBAN" pitchFamily="2" charset="0"/>
            </a:endParaRPr>
          </a:p>
        </p:txBody>
      </p:sp>
      <p:sp>
        <p:nvSpPr>
          <p:cNvPr id="15" name="TextBox 14"/>
          <p:cNvSpPr txBox="1"/>
          <p:nvPr/>
        </p:nvSpPr>
        <p:spPr>
          <a:xfrm>
            <a:off x="541321" y="3683960"/>
            <a:ext cx="7744547" cy="584775"/>
          </a:xfrm>
          <a:prstGeom prst="rect">
            <a:avLst/>
          </a:prstGeom>
          <a:noFill/>
        </p:spPr>
        <p:txBody>
          <a:bodyPr wrap="square" rtlCol="0">
            <a:spAutoFit/>
          </a:bodyPr>
          <a:lstStyle/>
          <a:p>
            <a:r>
              <a:rPr lang="bn-IN" sz="3200" dirty="0" smtClean="0">
                <a:ln w="11430"/>
                <a:latin typeface="NikoshBAN" pitchFamily="2" charset="0"/>
                <a:cs typeface="NikoshBAN" pitchFamily="2" charset="0"/>
              </a:rPr>
              <a:t>প্রশ্নঃ</a:t>
            </a:r>
            <a:r>
              <a:rPr lang="bn-IN" sz="3200" dirty="0">
                <a:latin typeface="NikoshBAN" pitchFamily="2" charset="0"/>
                <a:cs typeface="NikoshBAN" pitchFamily="2" charset="0"/>
              </a:rPr>
              <a:t> </a:t>
            </a:r>
            <a:r>
              <a:rPr lang="bn-IN" sz="3200" dirty="0" smtClean="0">
                <a:latin typeface="NikoshBAN" pitchFamily="2" charset="0"/>
                <a:cs typeface="NikoshBAN" pitchFamily="2" charset="0"/>
              </a:rPr>
              <a:t>পতঙ্গপরাগী ফুলের অভিযোজন গত বৈশিষ্ট্য লিখ। </a:t>
            </a:r>
            <a:endParaRPr lang="en-US" sz="3200" dirty="0">
              <a:ln w="11430"/>
              <a:latin typeface="NikoshBAN" pitchFamily="2" charset="0"/>
              <a:cs typeface="NikoshBAN" pitchFamily="2" charset="0"/>
            </a:endParaRPr>
          </a:p>
        </p:txBody>
      </p:sp>
    </p:spTree>
    <p:extLst>
      <p:ext uri="{BB962C8B-B14F-4D97-AF65-F5344CB8AC3E}">
        <p14:creationId xmlns:p14="http://schemas.microsoft.com/office/powerpoint/2010/main" val="399423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ppt_x"/>
                                          </p:val>
                                        </p:tav>
                                        <p:tav tm="100000">
                                          <p:val>
                                            <p:strVal val="#ppt_x"/>
                                          </p:val>
                                        </p:tav>
                                      </p:tavLst>
                                    </p:anim>
                                    <p:anim calcmode="lin" valueType="num">
                                      <p:cBhvr additive="base">
                                        <p:cTn id="8"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3"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3926" y="633623"/>
            <a:ext cx="3408219" cy="923330"/>
          </a:xfrm>
          <a:prstGeom prst="rect">
            <a:avLst/>
          </a:prstGeom>
          <a:noFill/>
          <a:ln w="19050">
            <a:noFill/>
          </a:ln>
        </p:spPr>
        <p:txBody>
          <a:bodyPr wrap="square" rtlCol="0">
            <a:spAutoFit/>
          </a:bodyPr>
          <a:lstStyle/>
          <a:p>
            <a:pPr algn="ctr"/>
            <a:r>
              <a:rPr lang="bn-IN" sz="5400" dirty="0" smtClean="0">
                <a:latin typeface="NikoshBAN" panose="02000000000000000000" pitchFamily="2" charset="0"/>
                <a:cs typeface="NikoshBAN" panose="02000000000000000000" pitchFamily="2" charset="0"/>
              </a:rPr>
              <a:t>একক কাজ</a:t>
            </a:r>
            <a:endParaRPr lang="en-US" sz="5400" dirty="0">
              <a:latin typeface="NikoshBAN" panose="02000000000000000000" pitchFamily="2" charset="0"/>
              <a:cs typeface="NikoshBAN" panose="02000000000000000000" pitchFamily="2" charset="0"/>
            </a:endParaRPr>
          </a:p>
        </p:txBody>
      </p:sp>
      <p:sp>
        <p:nvSpPr>
          <p:cNvPr id="18" name="Rectangle 17"/>
          <p:cNvSpPr/>
          <p:nvPr/>
        </p:nvSpPr>
        <p:spPr>
          <a:xfrm>
            <a:off x="1195754" y="3431150"/>
            <a:ext cx="7104184" cy="584775"/>
          </a:xfrm>
          <a:prstGeom prst="rect">
            <a:avLst/>
          </a:prstGeom>
        </p:spPr>
        <p:txBody>
          <a:bodyPr wrap="square">
            <a:spAutoFit/>
          </a:bodyPr>
          <a:lstStyle/>
          <a:p>
            <a:r>
              <a:rPr lang="bn-IN" sz="3200" dirty="0" smtClean="0">
                <a:latin typeface="NikoshBAN" pitchFamily="2" charset="0"/>
                <a:cs typeface="NikoshBAN" pitchFamily="2" charset="0"/>
              </a:rPr>
              <a:t>প্রশ্নঃ স্ব-পরাগায়ন ও পর-পরাগায়নের দুটি সুবিধা লিখ ।</a:t>
            </a:r>
          </a:p>
        </p:txBody>
      </p:sp>
    </p:spTree>
    <p:extLst>
      <p:ext uri="{BB962C8B-B14F-4D97-AF65-F5344CB8AC3E}">
        <p14:creationId xmlns:p14="http://schemas.microsoft.com/office/powerpoint/2010/main" val="43140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9219" y="489788"/>
            <a:ext cx="3005951" cy="830997"/>
          </a:xfrm>
          <a:prstGeom prst="rect">
            <a:avLst/>
          </a:prstGeom>
        </p:spPr>
        <p:txBody>
          <a:bodyPr wrap="none">
            <a:spAutoFit/>
          </a:bodyPr>
          <a:lstStyle/>
          <a:p>
            <a:r>
              <a:rPr lang="bn-IN" sz="4800" dirty="0" smtClean="0">
                <a:ln w="11430"/>
                <a:latin typeface="NikoshBAN" pitchFamily="2" charset="0"/>
                <a:cs typeface="NikoshBAN" pitchFamily="2" charset="0"/>
              </a:rPr>
              <a:t>বহুনির্বাচনি প্রশ্ন</a:t>
            </a:r>
            <a:endParaRPr lang="bn-IN" sz="4800" dirty="0">
              <a:ln w="11430"/>
              <a:latin typeface="NikoshBAN" pitchFamily="2" charset="0"/>
              <a:cs typeface="NikoshBAN" pitchFamily="2" charset="0"/>
            </a:endParaRPr>
          </a:p>
        </p:txBody>
      </p:sp>
      <p:sp>
        <p:nvSpPr>
          <p:cNvPr id="3" name="TextBox 2"/>
          <p:cNvSpPr txBox="1"/>
          <p:nvPr/>
        </p:nvSpPr>
        <p:spPr>
          <a:xfrm>
            <a:off x="253218" y="2128331"/>
            <a:ext cx="8707902" cy="2554545"/>
          </a:xfrm>
          <a:prstGeom prst="rect">
            <a:avLst/>
          </a:prstGeom>
          <a:noFill/>
        </p:spPr>
        <p:txBody>
          <a:bodyPr wrap="square" rtlCol="0">
            <a:spAutoFit/>
          </a:bodyPr>
          <a:lstStyle/>
          <a:p>
            <a:r>
              <a:rPr lang="en-US" sz="3200" dirty="0" smtClean="0">
                <a:ln w="11430"/>
                <a:latin typeface="NikoshBAN" pitchFamily="2" charset="0"/>
                <a:cs typeface="NikoshBAN" pitchFamily="2" charset="0"/>
              </a:rPr>
              <a:t> </a:t>
            </a:r>
            <a:r>
              <a:rPr lang="bn-IN" sz="3200" dirty="0" smtClean="0">
                <a:ln w="11430"/>
                <a:latin typeface="NikoshBAN" pitchFamily="2" charset="0"/>
                <a:cs typeface="NikoshBAN" pitchFamily="2" charset="0"/>
              </a:rPr>
              <a:t> ১।</a:t>
            </a:r>
            <a:r>
              <a:rPr lang="en-US" sz="3200" dirty="0">
                <a:ln w="11430"/>
                <a:latin typeface="Times New Roman" pitchFamily="18" charset="0"/>
                <a:cs typeface="Times New Roman" pitchFamily="18" charset="0"/>
              </a:rPr>
              <a:t> </a:t>
            </a:r>
            <a:r>
              <a:rPr lang="bn-IN" sz="3200" dirty="0">
                <a:latin typeface="NikoshBAN" pitchFamily="2" charset="0"/>
                <a:cs typeface="NikoshBAN" pitchFamily="2" charset="0"/>
              </a:rPr>
              <a:t>পতঙ্গপরাগী </a:t>
            </a:r>
            <a:r>
              <a:rPr lang="bn-IN" sz="3200" dirty="0" smtClean="0">
                <a:latin typeface="NikoshBAN" pitchFamily="2" charset="0"/>
                <a:cs typeface="NikoshBAN" pitchFamily="2" charset="0"/>
              </a:rPr>
              <a:t>ফুলের  </a:t>
            </a:r>
            <a:r>
              <a:rPr lang="bn-IN" sz="3200" dirty="0">
                <a:latin typeface="NikoshBAN" pitchFamily="2" charset="0"/>
                <a:cs typeface="NikoshBAN" pitchFamily="2" charset="0"/>
              </a:rPr>
              <a:t>বৈশিষ্ট্য </a:t>
            </a:r>
            <a:r>
              <a:rPr lang="bn-IN" sz="3200" dirty="0" smtClean="0">
                <a:latin typeface="NikoshBAN" pitchFamily="2" charset="0"/>
                <a:cs typeface="NikoshBAN" pitchFamily="2" charset="0"/>
              </a:rPr>
              <a:t>কোনটি? </a:t>
            </a:r>
          </a:p>
          <a:p>
            <a:r>
              <a:rPr lang="bn-IN" sz="3200" dirty="0" smtClean="0">
                <a:ln w="11430"/>
                <a:latin typeface="NikoshBAN" pitchFamily="2" charset="0"/>
                <a:cs typeface="NikoshBAN" pitchFamily="2" charset="0"/>
              </a:rPr>
              <a:t>    ক বর্ণহীন                               </a:t>
            </a:r>
            <a:r>
              <a:rPr lang="en-US" sz="3200" dirty="0" smtClean="0">
                <a:ln w="11430"/>
                <a:latin typeface="NikoshBAN" pitchFamily="2" charset="0"/>
                <a:cs typeface="NikoshBAN" pitchFamily="2" charset="0"/>
              </a:rPr>
              <a:t>    </a:t>
            </a:r>
            <a:r>
              <a:rPr lang="bn-IN" sz="3200" dirty="0" smtClean="0">
                <a:ln w="11430"/>
                <a:latin typeface="NikoshBAN" pitchFamily="2" charset="0"/>
                <a:cs typeface="NikoshBAN" pitchFamily="2" charset="0"/>
              </a:rPr>
              <a:t>  খ  গন্ধহীন </a:t>
            </a:r>
          </a:p>
          <a:p>
            <a:r>
              <a:rPr lang="bn-IN" sz="3200" dirty="0" smtClean="0">
                <a:ln w="11430"/>
                <a:latin typeface="Times New Roman" pitchFamily="18" charset="0"/>
                <a:cs typeface="NikoshBAN" pitchFamily="2" charset="0"/>
              </a:rPr>
              <a:t>  গ </a:t>
            </a:r>
            <a:r>
              <a:rPr lang="en-US" sz="3200" dirty="0" smtClean="0">
                <a:ln w="11430"/>
                <a:latin typeface="Times New Roman" pitchFamily="18" charset="0"/>
                <a:cs typeface="Times New Roman" pitchFamily="18" charset="0"/>
              </a:rPr>
              <a:t> </a:t>
            </a:r>
            <a:r>
              <a:rPr lang="bn-IN" sz="3200" dirty="0" smtClean="0">
                <a:ln w="11430"/>
                <a:latin typeface="NikoshBAN" pitchFamily="2" charset="0"/>
                <a:cs typeface="NikoshBAN" pitchFamily="2" charset="0"/>
              </a:rPr>
              <a:t>খুব হালকা হয়                             ঘ  রঙিন ও মধুগ্রন্থিযুক্ত হয় </a:t>
            </a:r>
          </a:p>
          <a:p>
            <a:r>
              <a:rPr lang="en-US" sz="3200" dirty="0" smtClean="0">
                <a:ln w="11430"/>
                <a:latin typeface="NikoshBAN" pitchFamily="2" charset="0"/>
                <a:cs typeface="NikoshBAN" pitchFamily="2" charset="0"/>
              </a:rPr>
              <a:t>  </a:t>
            </a:r>
            <a:r>
              <a:rPr lang="bn-IN" sz="3200" dirty="0" smtClean="0">
                <a:ln w="11430"/>
                <a:latin typeface="NikoshBAN" pitchFamily="2" charset="0"/>
                <a:cs typeface="NikoshBAN" pitchFamily="2" charset="0"/>
              </a:rPr>
              <a:t>২।নিচের কোনটি পর-পরাগায়ন? </a:t>
            </a:r>
          </a:p>
          <a:p>
            <a:r>
              <a:rPr lang="bn-IN" sz="3200" dirty="0" smtClean="0">
                <a:ln w="11430"/>
                <a:latin typeface="NikoshBAN" pitchFamily="2" charset="0"/>
                <a:cs typeface="NikoshBAN" pitchFamily="2" charset="0"/>
              </a:rPr>
              <a:t>ক   শিমূল         খ সরিষা </a:t>
            </a:r>
            <a:r>
              <a:rPr lang="en-US" sz="3200" dirty="0" smtClean="0">
                <a:ln w="11430"/>
                <a:latin typeface="NikoshBAN" pitchFamily="2" charset="0"/>
                <a:cs typeface="NikoshBAN" pitchFamily="2" charset="0"/>
              </a:rPr>
              <a:t> </a:t>
            </a:r>
            <a:r>
              <a:rPr lang="bn-IN" sz="3200" dirty="0" smtClean="0">
                <a:ln w="11430"/>
                <a:latin typeface="NikoshBAN" pitchFamily="2" charset="0"/>
                <a:cs typeface="NikoshBAN" pitchFamily="2" charset="0"/>
              </a:rPr>
              <a:t> গ </a:t>
            </a:r>
            <a:r>
              <a:rPr lang="en-US" sz="3200" dirty="0" smtClean="0">
                <a:ln w="11430"/>
                <a:latin typeface="NikoshBAN" pitchFamily="2" charset="0"/>
                <a:cs typeface="NikoshBAN" pitchFamily="2" charset="0"/>
              </a:rPr>
              <a:t> </a:t>
            </a:r>
            <a:r>
              <a:rPr lang="bn-IN" sz="3200" dirty="0" smtClean="0">
                <a:ln w="11430"/>
                <a:latin typeface="NikoshBAN" pitchFamily="2" charset="0"/>
                <a:cs typeface="NikoshBAN" pitchFamily="2" charset="0"/>
              </a:rPr>
              <a:t>কুমড়া</a:t>
            </a:r>
            <a:r>
              <a:rPr lang="en-US" sz="3200" dirty="0" smtClean="0">
                <a:ln w="11430"/>
                <a:latin typeface="NikoshBAN" pitchFamily="2" charset="0"/>
                <a:cs typeface="NikoshBAN" pitchFamily="2" charset="0"/>
              </a:rPr>
              <a:t>    </a:t>
            </a:r>
            <a:r>
              <a:rPr lang="bn-IN" sz="3200" dirty="0" smtClean="0">
                <a:ln w="11430"/>
                <a:latin typeface="NikoshBAN" pitchFamily="2" charset="0"/>
                <a:cs typeface="NikoshBAN" pitchFamily="2" charset="0"/>
              </a:rPr>
              <a:t>ঘ </a:t>
            </a:r>
            <a:r>
              <a:rPr lang="en-US" sz="3200" dirty="0" smtClean="0">
                <a:ln w="11430"/>
                <a:latin typeface="NikoshBAN" pitchFamily="2" charset="0"/>
                <a:cs typeface="NikoshBAN" pitchFamily="2" charset="0"/>
              </a:rPr>
              <a:t>  </a:t>
            </a:r>
            <a:r>
              <a:rPr lang="bn-IN" sz="3200" dirty="0" smtClean="0">
                <a:ln w="11430"/>
                <a:latin typeface="NikoshBAN" pitchFamily="2" charset="0"/>
                <a:cs typeface="NikoshBAN" pitchFamily="2" charset="0"/>
              </a:rPr>
              <a:t>ধুতুরা</a:t>
            </a:r>
            <a:endParaRPr lang="en-US" sz="3200" dirty="0">
              <a:ln w="11430"/>
              <a:latin typeface="NikoshBAN" pitchFamily="2" charset="0"/>
              <a:cs typeface="NikoshBAN" pitchFamily="2" charset="0"/>
            </a:endParaRPr>
          </a:p>
        </p:txBody>
      </p:sp>
      <p:sp>
        <p:nvSpPr>
          <p:cNvPr id="5" name="Oval 4"/>
          <p:cNvSpPr/>
          <p:nvPr/>
        </p:nvSpPr>
        <p:spPr>
          <a:xfrm>
            <a:off x="5569357" y="3207554"/>
            <a:ext cx="290946" cy="3602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8083" y="4155833"/>
            <a:ext cx="424589" cy="3602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124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9854" y="328114"/>
            <a:ext cx="3103419" cy="923330"/>
          </a:xfrm>
          <a:prstGeom prst="rect">
            <a:avLst/>
          </a:prstGeom>
          <a:solidFill>
            <a:schemeClr val="bg1"/>
          </a:solidFill>
          <a:ln w="19050">
            <a:noFill/>
          </a:ln>
        </p:spPr>
        <p:txBody>
          <a:bodyPr wrap="square" rtlCol="0">
            <a:spAutoFit/>
          </a:bodyPr>
          <a:lstStyle/>
          <a:p>
            <a:pPr algn="ctr"/>
            <a:r>
              <a:rPr lang="bn-IN" sz="5400" dirty="0" smtClean="0">
                <a:latin typeface="NikoshBAN" panose="02000000000000000000" pitchFamily="2" charset="0"/>
                <a:cs typeface="NikoshBAN" panose="02000000000000000000" pitchFamily="2" charset="0"/>
              </a:rPr>
              <a:t>মুল্যায়ন</a:t>
            </a:r>
            <a:endParaRPr lang="en-US" sz="5400" dirty="0">
              <a:latin typeface="NikoshBAN" panose="02000000000000000000" pitchFamily="2" charset="0"/>
              <a:cs typeface="NikoshBAN" panose="02000000000000000000" pitchFamily="2" charset="0"/>
            </a:endParaRPr>
          </a:p>
        </p:txBody>
      </p:sp>
      <p:sp>
        <p:nvSpPr>
          <p:cNvPr id="4" name="Rectangle 3"/>
          <p:cNvSpPr/>
          <p:nvPr/>
        </p:nvSpPr>
        <p:spPr>
          <a:xfrm>
            <a:off x="826422" y="2621254"/>
            <a:ext cx="7374135" cy="2554545"/>
          </a:xfrm>
          <a:prstGeom prst="rect">
            <a:avLst/>
          </a:prstGeom>
        </p:spPr>
        <p:txBody>
          <a:bodyPr wrap="none">
            <a:spAutoFit/>
          </a:bodyPr>
          <a:lstStyle/>
          <a:p>
            <a:r>
              <a:rPr lang="bn-IN" sz="3200" dirty="0" smtClean="0">
                <a:latin typeface="NikoshBAN" pitchFamily="2" charset="0"/>
                <a:cs typeface="NikoshBAN" pitchFamily="2" charset="0"/>
              </a:rPr>
              <a:t>১। পরাগায়ন কাকে বলে ? </a:t>
            </a:r>
          </a:p>
          <a:p>
            <a:r>
              <a:rPr lang="bn-IN" sz="3200" dirty="0" smtClean="0">
                <a:latin typeface="NikoshBAN" pitchFamily="2" charset="0"/>
                <a:cs typeface="NikoshBAN" pitchFamily="2" charset="0"/>
              </a:rPr>
              <a:t>২।স্ব-পরাগায়ন ও পর-পরাগায়ন এর মধ্যে পার্থক্য লিখ ? </a:t>
            </a:r>
          </a:p>
          <a:p>
            <a:r>
              <a:rPr lang="bn-IN" sz="3200" dirty="0" smtClean="0">
                <a:latin typeface="NikoshBAN" pitchFamily="2" charset="0"/>
                <a:cs typeface="NikoshBAN" pitchFamily="2" charset="0"/>
              </a:rPr>
              <a:t>৩। ধানকে বায়ুপরাগী ফুল বলা হয় কেন ? </a:t>
            </a:r>
          </a:p>
          <a:p>
            <a:r>
              <a:rPr lang="bn-IN" sz="3200" dirty="0" smtClean="0">
                <a:latin typeface="NikoshBAN" pitchFamily="2" charset="0"/>
                <a:cs typeface="NikoshBAN" pitchFamily="2" charset="0"/>
              </a:rPr>
              <a:t>৪। সরিষাকে পতঙ্গপরাগী ফুল বলা হয় কেন?  </a:t>
            </a:r>
          </a:p>
          <a:p>
            <a:r>
              <a:rPr lang="bn-IN"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20031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5249" y="507998"/>
            <a:ext cx="3044516" cy="923330"/>
          </a:xfrm>
          <a:prstGeom prst="rect">
            <a:avLst/>
          </a:prstGeom>
          <a:solidFill>
            <a:schemeClr val="bg1"/>
          </a:solidFill>
          <a:ln w="19050">
            <a:noFill/>
          </a:ln>
        </p:spPr>
        <p:txBody>
          <a:bodyPr wrap="square" rtlCol="0">
            <a:spAutoFit/>
          </a:bodyPr>
          <a:lstStyle/>
          <a:p>
            <a:pPr algn="ctr"/>
            <a:r>
              <a:rPr lang="bn-IN" sz="5400" dirty="0" smtClean="0">
                <a:latin typeface="NikoshBAN" panose="02000000000000000000" pitchFamily="2" charset="0"/>
                <a:cs typeface="NikoshBAN" panose="02000000000000000000" pitchFamily="2" charset="0"/>
              </a:rPr>
              <a:t>বাড়ির কাজ</a:t>
            </a:r>
            <a:endParaRPr lang="en-US" sz="5400" dirty="0">
              <a:latin typeface="NikoshBAN" panose="02000000000000000000" pitchFamily="2" charset="0"/>
              <a:cs typeface="NikoshBAN" panose="02000000000000000000" pitchFamily="2" charset="0"/>
            </a:endParaRPr>
          </a:p>
        </p:txBody>
      </p:sp>
      <p:sp>
        <p:nvSpPr>
          <p:cNvPr id="5" name="TextBox 4"/>
          <p:cNvSpPr txBox="1"/>
          <p:nvPr/>
        </p:nvSpPr>
        <p:spPr>
          <a:xfrm>
            <a:off x="630192" y="4053448"/>
            <a:ext cx="7557205" cy="2554545"/>
          </a:xfrm>
          <a:prstGeom prst="rect">
            <a:avLst/>
          </a:prstGeom>
          <a:noFill/>
        </p:spPr>
        <p:txBody>
          <a:bodyPr wrap="square" rtlCol="0">
            <a:spAutoFit/>
          </a:bodyPr>
          <a:lstStyle/>
          <a:p>
            <a:r>
              <a:rPr lang="bn-IN" sz="3200" dirty="0" smtClean="0">
                <a:ln w="11430"/>
                <a:latin typeface="NikoshBAN" pitchFamily="2" charset="0"/>
                <a:cs typeface="NikoshBAN" pitchFamily="2" charset="0"/>
              </a:rPr>
              <a:t>প্রশ্নঃ </a:t>
            </a:r>
          </a:p>
          <a:p>
            <a:r>
              <a:rPr lang="bn-IN" sz="3200" dirty="0" smtClean="0">
                <a:ln w="11430"/>
                <a:latin typeface="NikoshBAN" pitchFamily="2" charset="0"/>
                <a:cs typeface="NikoshBAN" pitchFamily="2" charset="0"/>
              </a:rPr>
              <a:t>ক পরাগায়নের মাধ্যম  কী?  </a:t>
            </a:r>
          </a:p>
          <a:p>
            <a:r>
              <a:rPr lang="bn-IN" sz="3200" dirty="0" smtClean="0">
                <a:ln w="11430"/>
                <a:latin typeface="NikoshBAN" pitchFamily="2" charset="0"/>
                <a:cs typeface="NikoshBAN" pitchFamily="2" charset="0"/>
              </a:rPr>
              <a:t>খ পর –পরাগায়নের দুইটি অসুবিধা লিখ। </a:t>
            </a:r>
          </a:p>
          <a:p>
            <a:r>
              <a:rPr lang="bn-IN" sz="3200" dirty="0" smtClean="0">
                <a:ln w="11430"/>
                <a:latin typeface="NikoshBAN" pitchFamily="2" charset="0"/>
                <a:cs typeface="NikoshBAN" pitchFamily="2" charset="0"/>
              </a:rPr>
              <a:t>গ উদ্দীপকে </a:t>
            </a:r>
            <a:r>
              <a:rPr lang="en-US" sz="3200" dirty="0">
                <a:ln w="11430"/>
                <a:latin typeface="Times New Roman" pitchFamily="18" charset="0"/>
                <a:cs typeface="Times New Roman" pitchFamily="18" charset="0"/>
              </a:rPr>
              <a:t>A </a:t>
            </a:r>
            <a:r>
              <a:rPr lang="bn-IN" sz="3200" dirty="0" smtClean="0">
                <a:ln w="11430"/>
                <a:latin typeface="Times New Roman" pitchFamily="18" charset="0"/>
                <a:cs typeface="Times New Roman" pitchFamily="18" charset="0"/>
              </a:rPr>
              <a:t> </a:t>
            </a:r>
            <a:r>
              <a:rPr lang="bn-IN" sz="3200" dirty="0" smtClean="0">
                <a:ln w="11430"/>
                <a:latin typeface="NikoshBAN" pitchFamily="2" charset="0"/>
                <a:cs typeface="NikoshBAN" pitchFamily="2" charset="0"/>
              </a:rPr>
              <a:t>ও </a:t>
            </a:r>
            <a:r>
              <a:rPr lang="en-US" sz="3200" dirty="0" smtClean="0">
                <a:ln w="11430"/>
                <a:latin typeface="NikoshBAN" pitchFamily="2" charset="0"/>
                <a:cs typeface="NikoshBAN" pitchFamily="2" charset="0"/>
              </a:rPr>
              <a:t>B</a:t>
            </a:r>
            <a:r>
              <a:rPr lang="bn-IN" sz="3200" dirty="0" smtClean="0">
                <a:ln w="11430"/>
                <a:latin typeface="NikoshBAN" pitchFamily="2" charset="0"/>
                <a:cs typeface="NikoshBAN" pitchFamily="2" charset="0"/>
              </a:rPr>
              <a:t> চিত্রের তুলনামূলক পার্থক্য কর। </a:t>
            </a:r>
          </a:p>
          <a:p>
            <a:r>
              <a:rPr lang="bn-IN" sz="3200" dirty="0" smtClean="0">
                <a:ln w="11430"/>
                <a:latin typeface="NikoshBAN" pitchFamily="2" charset="0"/>
                <a:cs typeface="NikoshBAN" pitchFamily="2" charset="0"/>
              </a:rPr>
              <a:t>ঘ চিত্রে  </a:t>
            </a:r>
            <a:r>
              <a:rPr lang="en-US" sz="3200" dirty="0" smtClean="0">
                <a:ln w="11430"/>
                <a:latin typeface="Times New Roman" pitchFamily="18" charset="0"/>
                <a:cs typeface="Times New Roman" pitchFamily="18" charset="0"/>
              </a:rPr>
              <a:t>A</a:t>
            </a:r>
            <a:r>
              <a:rPr lang="bn-IN" sz="3200" dirty="0" smtClean="0">
                <a:ln w="11430"/>
                <a:latin typeface="Times New Roman" pitchFamily="18" charset="0"/>
                <a:cs typeface="Times New Roman" pitchFamily="18" charset="0"/>
              </a:rPr>
              <a:t> </a:t>
            </a:r>
            <a:r>
              <a:rPr lang="bn-IN" sz="3200" dirty="0" smtClean="0">
                <a:ln w="11430"/>
                <a:latin typeface="NikoshBAN" pitchFamily="2" charset="0"/>
                <a:cs typeface="NikoshBAN" pitchFamily="2" charset="0"/>
              </a:rPr>
              <a:t>চিহ্নিত অংশের নাম কী ? </a:t>
            </a:r>
            <a:r>
              <a:rPr lang="en-US" sz="3200" dirty="0" smtClean="0">
                <a:ln w="11430"/>
                <a:latin typeface="NikoshBAN" pitchFamily="2" charset="0"/>
                <a:cs typeface="NikoshBAN" pitchFamily="2" charset="0"/>
              </a:rPr>
              <a:t> </a:t>
            </a:r>
            <a:r>
              <a:rPr lang="bn-IN" sz="3200" dirty="0" smtClean="0">
                <a:ln w="11430"/>
                <a:latin typeface="NikoshBAN" pitchFamily="2" charset="0"/>
                <a:cs typeface="NikoshBAN" pitchFamily="2" charset="0"/>
              </a:rPr>
              <a:t> বিশ্লেষণ কর। </a:t>
            </a:r>
          </a:p>
        </p:txBody>
      </p:sp>
      <p:pic>
        <p:nvPicPr>
          <p:cNvPr id="16386" name="Picture 2" descr="C:\Users\Tumpa\Desktop\hg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322" y="1691148"/>
            <a:ext cx="1571625"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Tumpa\Desktop\hk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6916" y="2219299"/>
            <a:ext cx="2019300" cy="12763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21275" y="3506580"/>
            <a:ext cx="346570" cy="369332"/>
          </a:xfrm>
          <a:prstGeom prst="rect">
            <a:avLst/>
          </a:prstGeom>
        </p:spPr>
        <p:txBody>
          <a:bodyPr wrap="none">
            <a:spAutoFit/>
          </a:bodyPr>
          <a:lstStyle/>
          <a:p>
            <a:r>
              <a:rPr lang="en-US" dirty="0">
                <a:ln w="11430"/>
                <a:latin typeface="NikoshBAN" pitchFamily="2" charset="0"/>
                <a:cs typeface="NikoshBAN" pitchFamily="2" charset="0"/>
              </a:rPr>
              <a:t>B</a:t>
            </a:r>
            <a:endParaRPr lang="en-US" dirty="0"/>
          </a:p>
        </p:txBody>
      </p:sp>
      <p:sp>
        <p:nvSpPr>
          <p:cNvPr id="4" name="Rectangle 3"/>
          <p:cNvSpPr/>
          <p:nvPr/>
        </p:nvSpPr>
        <p:spPr>
          <a:xfrm>
            <a:off x="5732023" y="3429000"/>
            <a:ext cx="409086" cy="369332"/>
          </a:xfrm>
          <a:prstGeom prst="rect">
            <a:avLst/>
          </a:prstGeom>
        </p:spPr>
        <p:txBody>
          <a:bodyPr wrap="none">
            <a:spAutoFit/>
          </a:bodyPr>
          <a:lstStyle/>
          <a:p>
            <a:r>
              <a:rPr lang="en-US" dirty="0">
                <a:ln w="11430"/>
                <a:latin typeface="Times New Roman" pitchFamily="18" charset="0"/>
                <a:cs typeface="Times New Roman" pitchFamily="18" charset="0"/>
              </a:rPr>
              <a:t>A</a:t>
            </a:r>
            <a:r>
              <a:rPr lang="bn-IN" dirty="0">
                <a:ln w="11430"/>
                <a:latin typeface="Times New Roman" pitchFamily="18" charset="0"/>
                <a:cs typeface="Times New Roman" pitchFamily="18" charset="0"/>
              </a:rPr>
              <a:t> </a:t>
            </a:r>
            <a:endParaRPr lang="en-US" dirty="0"/>
          </a:p>
        </p:txBody>
      </p:sp>
    </p:spTree>
    <p:extLst>
      <p:ext uri="{BB962C8B-B14F-4D97-AF65-F5344CB8AC3E}">
        <p14:creationId xmlns:p14="http://schemas.microsoft.com/office/powerpoint/2010/main" val="27650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wheel(1)">
                                      <p:cBhvr>
                                        <p:cTn id="12" dur="2000"/>
                                        <p:tgtEl>
                                          <p:spTgt spid="1638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6387"/>
                                        </p:tgtEl>
                                        <p:attrNameLst>
                                          <p:attrName>style.visibility</p:attrName>
                                        </p:attrNameLst>
                                      </p:cBhvr>
                                      <p:to>
                                        <p:strVal val="visible"/>
                                      </p:to>
                                    </p:set>
                                    <p:animEffect transition="in" filter="wheel(1)">
                                      <p:cBhvr>
                                        <p:cTn id="22" dur="2000"/>
                                        <p:tgtEl>
                                          <p:spTgt spid="1638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62249" y="0"/>
            <a:ext cx="3166281" cy="1569660"/>
          </a:xfrm>
          <a:prstGeom prst="rect">
            <a:avLst/>
          </a:prstGeom>
          <a:noFill/>
        </p:spPr>
        <p:txBody>
          <a:bodyPr wrap="square" rtlCol="0">
            <a:spAutoFit/>
          </a:bodyPr>
          <a:lstStyle/>
          <a:p>
            <a:pPr algn="ctr"/>
            <a:r>
              <a:rPr lang="bn-IN" sz="9600" i="1" dirty="0" smtClean="0">
                <a:latin typeface="NikoshBAN" panose="02000000000000000000" pitchFamily="2" charset="0"/>
                <a:cs typeface="NikoshBAN" panose="02000000000000000000" pitchFamily="2" charset="0"/>
              </a:rPr>
              <a:t>ধন্যবাদ</a:t>
            </a:r>
            <a:endParaRPr lang="en-US" sz="9600" i="1" dirty="0">
              <a:latin typeface="NikoshBAN" panose="02000000000000000000" pitchFamily="2" charset="0"/>
              <a:cs typeface="NikoshBAN" panose="02000000000000000000" pitchFamily="2" charset="0"/>
            </a:endParaRPr>
          </a:p>
        </p:txBody>
      </p:sp>
      <p:pic>
        <p:nvPicPr>
          <p:cNvPr id="3074" name="Picture 2" descr="C:\Users\Tumpa\Desktop\New folder (2)\gi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69661"/>
            <a:ext cx="9143999" cy="5168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39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27140" y="916429"/>
            <a:ext cx="3531126" cy="583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itchFamily="2" charset="0"/>
                <a:cs typeface="NikoshBAN" pitchFamily="2" charset="0"/>
              </a:rPr>
              <a:t>নিচের চিত্রটি  লক্ষ করঃ  </a:t>
            </a:r>
            <a:endParaRPr lang="en-US" sz="4000" dirty="0">
              <a:solidFill>
                <a:schemeClr val="tx1"/>
              </a:solidFill>
              <a:latin typeface="NikoshBAN" panose="02000000000000000000" pitchFamily="2" charset="0"/>
              <a:cs typeface="NikoshBAN" panose="02000000000000000000" pitchFamily="2" charset="0"/>
            </a:endParaRPr>
          </a:p>
        </p:txBody>
      </p:sp>
      <p:pic>
        <p:nvPicPr>
          <p:cNvPr id="3074" name="Picture 2" descr="C:\Users\Tumpa\Desktop\b6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754" y="2391508"/>
            <a:ext cx="3309057" cy="310896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Tumpa\Desktop\po7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6125" y="2264898"/>
            <a:ext cx="3006017" cy="3235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85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heel(1)">
                                      <p:cBhvr>
                                        <p:cTn id="13" dur="20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circle(in)">
                                      <p:cBhvr>
                                        <p:cTn id="18"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930245508"/>
              </p:ext>
            </p:extLst>
          </p:nvPr>
        </p:nvGraphicFramePr>
        <p:xfrm>
          <a:off x="4064000" y="3086100"/>
          <a:ext cx="1016000" cy="685800"/>
        </p:xfrm>
        <a:graphic>
          <a:graphicData uri="http://schemas.openxmlformats.org/presentationml/2006/ole">
            <mc:AlternateContent xmlns:mc="http://schemas.openxmlformats.org/markup-compatibility/2006">
              <mc:Choice xmlns:v="urn:schemas-microsoft-com:vml" Requires="v">
                <p:oleObj spid="_x0000_s6196" name="Packager Shell Object" showAsIcon="1" r:id="rId3" imgW="1016280" imgH="685800" progId="Package">
                  <p:embed/>
                </p:oleObj>
              </mc:Choice>
              <mc:Fallback>
                <p:oleObj name="Packager Shell Object" showAsIcon="1" r:id="rId3" imgW="1016280" imgH="685800" progId="Package">
                  <p:embed/>
                  <p:pic>
                    <p:nvPicPr>
                      <p:cNvPr id="0" name=""/>
                      <p:cNvPicPr/>
                      <p:nvPr/>
                    </p:nvPicPr>
                    <p:blipFill>
                      <a:blip r:embed="rId4"/>
                      <a:stretch>
                        <a:fillRect/>
                      </a:stretch>
                    </p:blipFill>
                    <p:spPr>
                      <a:xfrm>
                        <a:off x="4064000" y="3086100"/>
                        <a:ext cx="1016000" cy="685800"/>
                      </a:xfrm>
                      <a:prstGeom prst="rect">
                        <a:avLst/>
                      </a:prstGeom>
                    </p:spPr>
                  </p:pic>
                </p:oleObj>
              </mc:Fallback>
            </mc:AlternateContent>
          </a:graphicData>
        </a:graphic>
      </p:graphicFrame>
      <p:sp>
        <p:nvSpPr>
          <p:cNvPr id="3" name="Rectangle 2"/>
          <p:cNvSpPr/>
          <p:nvPr/>
        </p:nvSpPr>
        <p:spPr>
          <a:xfrm>
            <a:off x="2013151" y="725060"/>
            <a:ext cx="3735318" cy="584775"/>
          </a:xfrm>
          <a:prstGeom prst="rect">
            <a:avLst/>
          </a:prstGeom>
        </p:spPr>
        <p:txBody>
          <a:bodyPr wrap="none">
            <a:spAutoFit/>
          </a:bodyPr>
          <a:lstStyle/>
          <a:p>
            <a:r>
              <a:rPr lang="bn-IN" sz="3200" dirty="0" smtClean="0">
                <a:latin typeface="NikoshBAN" pitchFamily="2" charset="0"/>
                <a:cs typeface="NikoshBAN" pitchFamily="2" charset="0"/>
              </a:rPr>
              <a:t>নিচের ভিডিওটি   লক্ষ করঃ</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81196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2873" y="3602182"/>
            <a:ext cx="3477491" cy="646331"/>
          </a:xfrm>
          <a:prstGeom prst="rect">
            <a:avLst/>
          </a:prstGeom>
          <a:noFill/>
        </p:spPr>
        <p:txBody>
          <a:bodyPr wrap="square" rtlCol="0">
            <a:spAutoFit/>
          </a:bodyPr>
          <a:lstStyle/>
          <a:p>
            <a:r>
              <a:rPr lang="bn-IN" sz="36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
        <p:nvSpPr>
          <p:cNvPr id="4" name="Rectangle 3"/>
          <p:cNvSpPr/>
          <p:nvPr/>
        </p:nvSpPr>
        <p:spPr>
          <a:xfrm>
            <a:off x="2595518" y="2737817"/>
            <a:ext cx="3105337" cy="923330"/>
          </a:xfrm>
          <a:prstGeom prst="rect">
            <a:avLst/>
          </a:prstGeom>
        </p:spPr>
        <p:txBody>
          <a:bodyPr wrap="none">
            <a:spAutoFit/>
          </a:bodyPr>
          <a:lstStyle/>
          <a:p>
            <a:pPr algn="ctr"/>
            <a:r>
              <a:rPr lang="bn-IN" sz="5400" dirty="0" smtClean="0">
                <a:latin typeface="NikoshBAN" pitchFamily="2" charset="0"/>
                <a:cs typeface="NikoshBAN" pitchFamily="2" charset="0"/>
              </a:rPr>
              <a:t>  পরাগায়ন    </a:t>
            </a:r>
            <a:endParaRPr lang="en-US" sz="5400" dirty="0">
              <a:latin typeface="NikoshBAN" pitchFamily="2" charset="0"/>
              <a:cs typeface="NikoshBAN" pitchFamily="2" charset="0"/>
            </a:endParaRPr>
          </a:p>
        </p:txBody>
      </p:sp>
    </p:spTree>
    <p:extLst>
      <p:ext uri="{BB962C8B-B14F-4D97-AF65-F5344CB8AC3E}">
        <p14:creationId xmlns:p14="http://schemas.microsoft.com/office/powerpoint/2010/main" val="375760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30582" y="845127"/>
            <a:ext cx="4059382" cy="923330"/>
          </a:xfrm>
          <a:prstGeom prst="rect">
            <a:avLst/>
          </a:prstGeom>
          <a:noFill/>
        </p:spPr>
        <p:txBody>
          <a:bodyPr wrap="square" rtlCol="0">
            <a:spAutoFit/>
          </a:bodyPr>
          <a:lstStyle/>
          <a:p>
            <a:r>
              <a:rPr lang="bn-IN" sz="5400" dirty="0" smtClean="0">
                <a:latin typeface="NikoshBAN" pitchFamily="2" charset="0"/>
                <a:cs typeface="NikoshBAN" pitchFamily="2" charset="0"/>
              </a:rPr>
              <a:t>আচরনিক উদ্দেশ্য </a:t>
            </a:r>
            <a:endParaRPr lang="en-US" sz="5400" dirty="0">
              <a:latin typeface="NikoshBAN" pitchFamily="2" charset="0"/>
              <a:cs typeface="NikoshBAN" pitchFamily="2" charset="0"/>
            </a:endParaRPr>
          </a:p>
        </p:txBody>
      </p:sp>
      <p:sp>
        <p:nvSpPr>
          <p:cNvPr id="2" name="TextBox 1"/>
          <p:cNvSpPr txBox="1"/>
          <p:nvPr/>
        </p:nvSpPr>
        <p:spPr>
          <a:xfrm>
            <a:off x="309489" y="2997080"/>
            <a:ext cx="8834511" cy="2062103"/>
          </a:xfrm>
          <a:prstGeom prst="rect">
            <a:avLst/>
          </a:prstGeom>
          <a:noFill/>
        </p:spPr>
        <p:txBody>
          <a:bodyPr wrap="square" rtlCol="0">
            <a:spAutoFit/>
          </a:bodyPr>
          <a:lstStyle/>
          <a:p>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১। পরাগায়ন কী তা বলতে  পারবে</a:t>
            </a:r>
            <a:r>
              <a:rPr lang="bn-IN" sz="3200" dirty="0">
                <a:latin typeface="NikoshBAN" pitchFamily="2" charset="0"/>
                <a:cs typeface="NikoshBAN" pitchFamily="2" charset="0"/>
              </a:rPr>
              <a:t>।  </a:t>
            </a:r>
          </a:p>
          <a:p>
            <a:r>
              <a:rPr lang="bn-IN" sz="3200" dirty="0" smtClean="0">
                <a:latin typeface="NikoshBAN" pitchFamily="2" charset="0"/>
                <a:cs typeface="NikoshBAN" pitchFamily="2" charset="0"/>
              </a:rPr>
              <a:t> ২। স্ব-পরাগায়ন ও পর-পরাগায়ন চিহ্নিত করে ব্যাখ্যা  করতে পারবে। </a:t>
            </a:r>
          </a:p>
          <a:p>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৩। বিভিন্ন প্রকার পরাগায়নের মধ্যে পার্থক্য করতে </a:t>
            </a:r>
            <a:r>
              <a:rPr lang="bn-IN" sz="3200" dirty="0">
                <a:latin typeface="NikoshBAN" pitchFamily="2" charset="0"/>
                <a:cs typeface="NikoshBAN" pitchFamily="2" charset="0"/>
              </a:rPr>
              <a:t>পারবে। </a:t>
            </a:r>
            <a:endParaRPr lang="en-US" sz="3200" dirty="0">
              <a:latin typeface="NikoshBAN" pitchFamily="2" charset="0"/>
              <a:cs typeface="NikoshBAN" pitchFamily="2" charset="0"/>
            </a:endParaRPr>
          </a:p>
          <a:p>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৪। মাধ্যমের জন্য ফুলের অভিযোজন ব্যাখ্যা করতে পারবে। </a:t>
            </a:r>
          </a:p>
        </p:txBody>
      </p:sp>
    </p:spTree>
    <p:extLst>
      <p:ext uri="{BB962C8B-B14F-4D97-AF65-F5344CB8AC3E}">
        <p14:creationId xmlns:p14="http://schemas.microsoft.com/office/powerpoint/2010/main" val="290648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609" y="2223772"/>
            <a:ext cx="8257736" cy="1323439"/>
          </a:xfrm>
          <a:prstGeom prst="rect">
            <a:avLst/>
          </a:prstGeom>
        </p:spPr>
        <p:txBody>
          <a:bodyPr wrap="square">
            <a:spAutoFit/>
          </a:bodyPr>
          <a:lstStyle/>
          <a:p>
            <a:r>
              <a:rPr lang="en-US" sz="4800" dirty="0" smtClean="0">
                <a:latin typeface="NikoshBAN" pitchFamily="2" charset="0"/>
                <a:cs typeface="NikoshBAN" pitchFamily="2" charset="0"/>
              </a:rPr>
              <a:t> </a:t>
            </a:r>
            <a:r>
              <a:rPr lang="bn-IN" sz="3200" dirty="0" smtClean="0">
                <a:latin typeface="NikoshBAN" pitchFamily="2" charset="0"/>
                <a:cs typeface="NikoshBAN" pitchFamily="2" charset="0"/>
              </a:rPr>
              <a:t>ফুলের পরাগধানী হতে পরাগরেণু একই ফুলে অথবা একই জাতের অন্য ফুলের গর্ভমুন্ডে স্থানান্তরিত হওয়াকে পরাগায়ন বলে। </a:t>
            </a:r>
            <a:endParaRPr lang="en-US" sz="3200" dirty="0">
              <a:latin typeface="NikoshBAN" pitchFamily="2" charset="0"/>
              <a:cs typeface="NikoshBAN" pitchFamily="2" charset="0"/>
            </a:endParaRPr>
          </a:p>
        </p:txBody>
      </p:sp>
      <p:pic>
        <p:nvPicPr>
          <p:cNvPr id="7170" name="Picture 2" descr="C:\Users\Tumpa\Desktop\n7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063" y="3922909"/>
            <a:ext cx="3351041" cy="22668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25415" y="807904"/>
            <a:ext cx="1899139" cy="646331"/>
          </a:xfrm>
          <a:prstGeom prst="rect">
            <a:avLst/>
          </a:prstGeom>
          <a:noFill/>
          <a:ln w="19050">
            <a:noFill/>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পরাগায়নঃ   </a:t>
            </a:r>
            <a:endParaRPr lang="en-US" sz="3600" dirty="0">
              <a:latin typeface="NikoshBAN" panose="02000000000000000000" pitchFamily="2" charset="0"/>
              <a:cs typeface="NikoshBAN" panose="02000000000000000000" pitchFamily="2" charset="0"/>
            </a:endParaRPr>
          </a:p>
        </p:txBody>
      </p:sp>
      <p:pic>
        <p:nvPicPr>
          <p:cNvPr id="7173" name="Picture 5" descr="C:\Users\Tumpa\Desktop\jh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09" y="4241959"/>
            <a:ext cx="2800350"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04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173"/>
                                        </p:tgtEl>
                                        <p:attrNameLst>
                                          <p:attrName>style.visibility</p:attrName>
                                        </p:attrNameLst>
                                      </p:cBhvr>
                                      <p:to>
                                        <p:strVal val="visible"/>
                                      </p:to>
                                    </p:set>
                                    <p:animEffect transition="in" filter="wheel(1)">
                                      <p:cBhvr>
                                        <p:cTn id="19" dur="2000"/>
                                        <p:tgtEl>
                                          <p:spTgt spid="717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7170"/>
                                        </p:tgtEl>
                                        <p:attrNameLst>
                                          <p:attrName>style.visibility</p:attrName>
                                        </p:attrNameLst>
                                      </p:cBhvr>
                                      <p:to>
                                        <p:strVal val="visible"/>
                                      </p:to>
                                    </p:set>
                                    <p:animEffect transition="in" filter="wheel(1)">
                                      <p:cBhvr>
                                        <p:cTn id="24"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04049" y="506354"/>
            <a:ext cx="4403188" cy="646331"/>
          </a:xfrm>
          <a:prstGeom prst="rect">
            <a:avLst/>
          </a:prstGeom>
          <a:noFill/>
          <a:ln w="19050">
            <a:noFill/>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পরাগায়ন  কয় প্রকার?  </a:t>
            </a:r>
            <a:endParaRPr lang="en-US" sz="3600" dirty="0">
              <a:latin typeface="NikoshBAN" panose="02000000000000000000" pitchFamily="2" charset="0"/>
              <a:cs typeface="NikoshBAN" panose="02000000000000000000" pitchFamily="2" charset="0"/>
            </a:endParaRPr>
          </a:p>
        </p:txBody>
      </p:sp>
      <p:pic>
        <p:nvPicPr>
          <p:cNvPr id="8195" name="Picture 3" descr="C:\Users\Tumpa\Desktop\det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657" y="2532087"/>
            <a:ext cx="2425700" cy="28067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Tumpa\Desktop\det5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8289" y="2303488"/>
            <a:ext cx="2425700" cy="2806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78658" y="5652785"/>
            <a:ext cx="2070979" cy="646331"/>
          </a:xfrm>
          <a:prstGeom prst="rect">
            <a:avLst/>
          </a:prstGeom>
          <a:noFill/>
          <a:ln w="19050">
            <a:noFill/>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স্ব-পরাগায়ন </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5258289" y="5535735"/>
            <a:ext cx="2070979" cy="646331"/>
          </a:xfrm>
          <a:prstGeom prst="rect">
            <a:avLst/>
          </a:prstGeom>
          <a:noFill/>
          <a:ln w="19050">
            <a:noFill/>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পর-পরাগায়ন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5267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8195"/>
                                        </p:tgtEl>
                                        <p:attrNameLst>
                                          <p:attrName>style.visibility</p:attrName>
                                        </p:attrNameLst>
                                      </p:cBhvr>
                                      <p:to>
                                        <p:strVal val="visible"/>
                                      </p:to>
                                    </p:set>
                                    <p:animEffect transition="in" filter="wheel(1)">
                                      <p:cBhvr>
                                        <p:cTn id="14" dur="2000"/>
                                        <p:tgtEl>
                                          <p:spTgt spid="819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wheel(1)">
                                      <p:cBhvr>
                                        <p:cTn id="19" dur="2000"/>
                                        <p:tgtEl>
                                          <p:spTgt spid="819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Tumpa\Desktop\prag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48" y="450166"/>
            <a:ext cx="8581292" cy="5753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978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26163</TotalTime>
  <Words>433</Words>
  <Application>Microsoft Office PowerPoint</Application>
  <PresentationFormat>On-screen Show (4:3)</PresentationFormat>
  <Paragraphs>72</Paragraphs>
  <Slides>25</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Debdas</dc:creator>
  <cp:lastModifiedBy>Tumpa</cp:lastModifiedBy>
  <cp:revision>2280</cp:revision>
  <dcterms:created xsi:type="dcterms:W3CDTF">2015-11-14T15:10:43Z</dcterms:created>
  <dcterms:modified xsi:type="dcterms:W3CDTF">2020-02-17T17:54:49Z</dcterms:modified>
</cp:coreProperties>
</file>