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257" r:id="rId3"/>
    <p:sldId id="269" r:id="rId4"/>
    <p:sldId id="258" r:id="rId5"/>
    <p:sldId id="259" r:id="rId6"/>
    <p:sldId id="260" r:id="rId7"/>
    <p:sldId id="262" r:id="rId8"/>
    <p:sldId id="263" r:id="rId9"/>
    <p:sldId id="264" r:id="rId10"/>
    <p:sldId id="265" r:id="rId11"/>
    <p:sldId id="270" r:id="rId12"/>
    <p:sldId id="268" r:id="rId13"/>
    <p:sldId id="266" r:id="rId14"/>
    <p:sldId id="271" r:id="rId15"/>
    <p:sldId id="267" r:id="rId16"/>
    <p:sldId id="26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2" autoAdjust="0"/>
    <p:restoredTop sz="94660"/>
  </p:normalViewPr>
  <p:slideViewPr>
    <p:cSldViewPr>
      <p:cViewPr varScale="1">
        <p:scale>
          <a:sx n="69" d="100"/>
          <a:sy n="69" d="100"/>
        </p:scale>
        <p:origin x="-141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2/17/2020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7.xml"/><Relationship Id="rId5" Type="http://schemas.openxmlformats.org/officeDocument/2006/relationships/image" Target="../media/image13.jp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6927" y="0"/>
            <a:ext cx="9144000" cy="1447800"/>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1500" dirty="0" smtClean="0">
                <a:solidFill>
                  <a:srgbClr val="FFFF00"/>
                </a:solidFill>
                <a:latin typeface="NikoshBAN" panose="02000000000000000000" pitchFamily="2" charset="0"/>
                <a:cs typeface="NikoshBAN" panose="02000000000000000000" pitchFamily="2" charset="0"/>
              </a:rPr>
              <a:t>সবাইকে স্বাগতম </a:t>
            </a:r>
            <a:endParaRPr lang="en-US" sz="11500" dirty="0">
              <a:solidFill>
                <a:srgbClr val="FFFF00"/>
              </a:solidFill>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09" y="1371600"/>
            <a:ext cx="9321535" cy="5396345"/>
          </a:xfrm>
          <a:prstGeom prst="rect">
            <a:avLst/>
          </a:prstGeom>
        </p:spPr>
      </p:pic>
    </p:spTree>
    <p:extLst>
      <p:ext uri="{BB962C8B-B14F-4D97-AF65-F5344CB8AC3E}">
        <p14:creationId xmlns:p14="http://schemas.microsoft.com/office/powerpoint/2010/main" val="3436990848"/>
      </p:ext>
    </p:extLst>
  </p:cSld>
  <p:clrMapOvr>
    <a:masterClrMapping/>
  </p:clrMapOvr>
  <mc:AlternateContent xmlns:mc="http://schemas.openxmlformats.org/markup-compatibility/2006" xmlns:p14="http://schemas.microsoft.com/office/powerpoint/2010/main">
    <mc:Choice Requires="p14">
      <p:transition spd="slow" p14:dur="1500">
        <p14:ripple dir="l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 0 L 0 0.25 E" pathEditMode="relative" ptsTypes="">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533400" y="228600"/>
            <a:ext cx="8305800" cy="8382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 </a:t>
            </a:r>
            <a:r>
              <a:rPr lang="bn-IN" sz="4400" dirty="0" smtClean="0">
                <a:solidFill>
                  <a:schemeClr val="tx1"/>
                </a:solidFill>
                <a:latin typeface="NikoshBAN" panose="02000000000000000000" pitchFamily="2" charset="0"/>
                <a:cs typeface="NikoshBAN" panose="02000000000000000000" pitchFamily="2" charset="0"/>
              </a:rPr>
              <a:t>উৎপাদনের উপকরন চার ধরনের যথা......... </a:t>
            </a:r>
            <a:endParaRPr lang="en-US" dirty="0">
              <a:solidFill>
                <a:schemeClr val="tx1"/>
              </a:solidFill>
            </a:endParaRPr>
          </a:p>
        </p:txBody>
      </p:sp>
      <p:sp>
        <p:nvSpPr>
          <p:cNvPr id="13" name="Down Arrow 12"/>
          <p:cNvSpPr/>
          <p:nvPr/>
        </p:nvSpPr>
        <p:spPr>
          <a:xfrm>
            <a:off x="3276600" y="1524000"/>
            <a:ext cx="2514600" cy="1371600"/>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33400" y="3120736"/>
            <a:ext cx="3276600" cy="1143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 </a:t>
            </a:r>
            <a:r>
              <a:rPr lang="bn-IN" sz="7200" dirty="0" smtClean="0">
                <a:latin typeface="NikoshBAN" panose="02000000000000000000" pitchFamily="2" charset="0"/>
                <a:cs typeface="NikoshBAN" panose="02000000000000000000" pitchFamily="2" charset="0"/>
              </a:rPr>
              <a:t>ভূমি </a:t>
            </a:r>
            <a:endParaRPr lang="en-US" sz="7200" dirty="0"/>
          </a:p>
        </p:txBody>
      </p:sp>
      <p:sp>
        <p:nvSpPr>
          <p:cNvPr id="19" name="Rectangle 18"/>
          <p:cNvSpPr/>
          <p:nvPr/>
        </p:nvSpPr>
        <p:spPr>
          <a:xfrm>
            <a:off x="533400" y="4800600"/>
            <a:ext cx="3352800" cy="1143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 </a:t>
            </a:r>
            <a:r>
              <a:rPr lang="bn-IN" sz="9600" dirty="0" smtClean="0">
                <a:latin typeface="NikoshBAN" panose="02000000000000000000" pitchFamily="2" charset="0"/>
                <a:cs typeface="NikoshBAN" panose="02000000000000000000" pitchFamily="2" charset="0"/>
              </a:rPr>
              <a:t>শ্রম </a:t>
            </a:r>
            <a:endParaRPr lang="en-US" sz="9600" dirty="0">
              <a:latin typeface="NikoshBAN" panose="02000000000000000000" pitchFamily="2" charset="0"/>
              <a:cs typeface="NikoshBAN" panose="02000000000000000000" pitchFamily="2" charset="0"/>
            </a:endParaRPr>
          </a:p>
        </p:txBody>
      </p:sp>
      <p:sp>
        <p:nvSpPr>
          <p:cNvPr id="20" name="Rectangle 19"/>
          <p:cNvSpPr/>
          <p:nvPr/>
        </p:nvSpPr>
        <p:spPr>
          <a:xfrm>
            <a:off x="5514109" y="4880264"/>
            <a:ext cx="3048000" cy="1143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 </a:t>
            </a:r>
            <a:r>
              <a:rPr lang="bn-IN" sz="7200" dirty="0" smtClean="0">
                <a:latin typeface="NikoshBAN" panose="02000000000000000000" pitchFamily="2" charset="0"/>
                <a:cs typeface="NikoshBAN" panose="02000000000000000000" pitchFamily="2" charset="0"/>
              </a:rPr>
              <a:t>সংগঠন </a:t>
            </a:r>
            <a:endParaRPr lang="en-US" sz="7200" dirty="0">
              <a:latin typeface="NikoshBAN" panose="02000000000000000000" pitchFamily="2" charset="0"/>
              <a:cs typeface="NikoshBAN" panose="02000000000000000000" pitchFamily="2" charset="0"/>
            </a:endParaRPr>
          </a:p>
        </p:txBody>
      </p:sp>
      <p:sp>
        <p:nvSpPr>
          <p:cNvPr id="21" name="Rectangle 20"/>
          <p:cNvSpPr/>
          <p:nvPr/>
        </p:nvSpPr>
        <p:spPr>
          <a:xfrm>
            <a:off x="5486400" y="3082636"/>
            <a:ext cx="3048000" cy="1143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 </a:t>
            </a:r>
            <a:r>
              <a:rPr lang="bn-IN" sz="7200" dirty="0" smtClean="0">
                <a:latin typeface="NikoshBAN" panose="02000000000000000000" pitchFamily="2" charset="0"/>
                <a:cs typeface="NikoshBAN" panose="02000000000000000000" pitchFamily="2" charset="0"/>
              </a:rPr>
              <a:t>মূলধন </a:t>
            </a:r>
            <a:endParaRPr lang="en-US" sz="7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4873774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12">
                                            <p:txEl>
                                              <p:pRg st="0" end="0"/>
                                            </p:txEl>
                                          </p:spTgt>
                                        </p:tgtEl>
                                        <p:attrNameLst>
                                          <p:attrName>style.visibility</p:attrName>
                                        </p:attrNameLst>
                                      </p:cBhvr>
                                      <p:to>
                                        <p:strVal val="visible"/>
                                      </p:to>
                                    </p:set>
                                    <p:anim calcmode="lin" valueType="num">
                                      <p:cBhvr>
                                        <p:cTn id="12" dur="500" fill="hold"/>
                                        <p:tgtEl>
                                          <p:spTgt spid="1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2">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1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circle(in)">
                                      <p:cBhvr>
                                        <p:cTn id="21" dur="20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circle(in)">
                                      <p:cBhvr>
                                        <p:cTn id="26" dur="20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14">
                                            <p:txEl>
                                              <p:pRg st="0" end="0"/>
                                            </p:txEl>
                                          </p:spTgt>
                                        </p:tgtEl>
                                        <p:attrNameLst>
                                          <p:attrName>style.visibility</p:attrName>
                                        </p:attrNameLst>
                                      </p:cBhvr>
                                      <p:to>
                                        <p:strVal val="visible"/>
                                      </p:to>
                                    </p:set>
                                    <p:animEffect transition="in" filter="circle(in)">
                                      <p:cBhvr>
                                        <p:cTn id="31" dur="2000"/>
                                        <p:tgtEl>
                                          <p:spTgt spid="14">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circle(in)">
                                      <p:cBhvr>
                                        <p:cTn id="36" dur="20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nodeType="clickEffect">
                                  <p:stCondLst>
                                    <p:cond delay="0"/>
                                  </p:stCondLst>
                                  <p:childTnLst>
                                    <p:set>
                                      <p:cBhvr>
                                        <p:cTn id="40" dur="1" fill="hold">
                                          <p:stCondLst>
                                            <p:cond delay="0"/>
                                          </p:stCondLst>
                                        </p:cTn>
                                        <p:tgtEl>
                                          <p:spTgt spid="19">
                                            <p:txEl>
                                              <p:pRg st="0" end="0"/>
                                            </p:txEl>
                                          </p:spTgt>
                                        </p:tgtEl>
                                        <p:attrNameLst>
                                          <p:attrName>style.visibility</p:attrName>
                                        </p:attrNameLst>
                                      </p:cBhvr>
                                      <p:to>
                                        <p:strVal val="visible"/>
                                      </p:to>
                                    </p:set>
                                    <p:animEffect transition="in" filter="circle(in)">
                                      <p:cBhvr>
                                        <p:cTn id="41" dur="2000"/>
                                        <p:tgtEl>
                                          <p:spTgt spid="19">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circle(in)">
                                      <p:cBhvr>
                                        <p:cTn id="46" dur="2000"/>
                                        <p:tgtEl>
                                          <p:spTgt spid="21"/>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nodeType="clickEffect">
                                  <p:stCondLst>
                                    <p:cond delay="0"/>
                                  </p:stCondLst>
                                  <p:childTnLst>
                                    <p:set>
                                      <p:cBhvr>
                                        <p:cTn id="50" dur="1" fill="hold">
                                          <p:stCondLst>
                                            <p:cond delay="0"/>
                                          </p:stCondLst>
                                        </p:cTn>
                                        <p:tgtEl>
                                          <p:spTgt spid="21">
                                            <p:txEl>
                                              <p:pRg st="0" end="0"/>
                                            </p:txEl>
                                          </p:spTgt>
                                        </p:tgtEl>
                                        <p:attrNameLst>
                                          <p:attrName>style.visibility</p:attrName>
                                        </p:attrNameLst>
                                      </p:cBhvr>
                                      <p:to>
                                        <p:strVal val="visible"/>
                                      </p:to>
                                    </p:set>
                                    <p:animEffect transition="in" filter="circle(in)">
                                      <p:cBhvr>
                                        <p:cTn id="51" dur="2000"/>
                                        <p:tgtEl>
                                          <p:spTgt spid="21">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circle(in)">
                                      <p:cBhvr>
                                        <p:cTn id="56" dur="2000"/>
                                        <p:tgtEl>
                                          <p:spTgt spid="20"/>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nodeType="clickEffect">
                                  <p:stCondLst>
                                    <p:cond delay="0"/>
                                  </p:stCondLst>
                                  <p:childTnLst>
                                    <p:set>
                                      <p:cBhvr>
                                        <p:cTn id="60" dur="1" fill="hold">
                                          <p:stCondLst>
                                            <p:cond delay="0"/>
                                          </p:stCondLst>
                                        </p:cTn>
                                        <p:tgtEl>
                                          <p:spTgt spid="20">
                                            <p:txEl>
                                              <p:pRg st="0" end="0"/>
                                            </p:txEl>
                                          </p:spTgt>
                                        </p:tgtEl>
                                        <p:attrNameLst>
                                          <p:attrName>style.visibility</p:attrName>
                                        </p:attrNameLst>
                                      </p:cBhvr>
                                      <p:to>
                                        <p:strVal val="visible"/>
                                      </p:to>
                                    </p:set>
                                    <p:animEffect transition="in" filter="circle(in)">
                                      <p:cBhvr>
                                        <p:cTn id="61" dur="20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9" grpId="0" animBg="1"/>
      <p:bldP spid="20" grpId="0" animBg="1"/>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1600" y="76200"/>
            <a:ext cx="6324600" cy="3105150"/>
          </a:xfrm>
          <a:prstGeom prst="ellipse">
            <a:avLst/>
          </a:prstGeom>
          <a:ln>
            <a:noFill/>
          </a:ln>
          <a:effectLst>
            <a:softEdge rad="112500"/>
          </a:effectLst>
        </p:spPr>
      </p:pic>
      <p:sp>
        <p:nvSpPr>
          <p:cNvPr id="3" name="TextBox 2"/>
          <p:cNvSpPr txBox="1"/>
          <p:nvPr/>
        </p:nvSpPr>
        <p:spPr>
          <a:xfrm>
            <a:off x="1371600" y="3244334"/>
            <a:ext cx="6324600" cy="707886"/>
          </a:xfrm>
          <a:prstGeom prst="rect">
            <a:avLst/>
          </a:prstGeom>
          <a:solidFill>
            <a:srgbClr val="FFFF00"/>
          </a:solidFill>
        </p:spPr>
        <p:txBody>
          <a:bodyPr wrap="square" rtlCol="0">
            <a:spAutoFit/>
          </a:bodyPr>
          <a:lstStyle/>
          <a:p>
            <a:pPr algn="ctr"/>
            <a:r>
              <a:rPr lang="en-US" dirty="0" smtClean="0"/>
              <a:t> </a:t>
            </a:r>
            <a:r>
              <a:rPr lang="bn-IN" sz="4000" dirty="0" smtClean="0">
                <a:solidFill>
                  <a:srgbClr val="7030A0"/>
                </a:solidFill>
                <a:latin typeface="NikoshBAN" panose="02000000000000000000" pitchFamily="2" charset="0"/>
                <a:cs typeface="NikoshBAN" panose="02000000000000000000" pitchFamily="2" charset="0"/>
              </a:rPr>
              <a:t>একক কাজ </a:t>
            </a:r>
            <a:endParaRPr lang="en-US" sz="4000" dirty="0">
              <a:solidFill>
                <a:srgbClr val="7030A0"/>
              </a:solidFill>
              <a:latin typeface="NikoshBAN" panose="02000000000000000000" pitchFamily="2" charset="0"/>
              <a:cs typeface="NikoshBAN" panose="02000000000000000000" pitchFamily="2" charset="0"/>
            </a:endParaRPr>
          </a:p>
        </p:txBody>
      </p:sp>
      <p:sp>
        <p:nvSpPr>
          <p:cNvPr id="4" name="Rectangle 3"/>
          <p:cNvSpPr/>
          <p:nvPr/>
        </p:nvSpPr>
        <p:spPr>
          <a:xfrm>
            <a:off x="1371600" y="4419600"/>
            <a:ext cx="6629400" cy="16002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v"/>
            </a:pPr>
            <a:r>
              <a:rPr lang="bn-IN" sz="4400" dirty="0" smtClean="0">
                <a:latin typeface="NikoshBAN" panose="02000000000000000000" pitchFamily="2" charset="0"/>
                <a:cs typeface="NikoshBAN" panose="02000000000000000000" pitchFamily="2" charset="0"/>
              </a:rPr>
              <a:t>রূপগত উতপাদন কাকে বলে লেখ। </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60817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circle(in)">
                                      <p:cBhvr>
                                        <p:cTn id="24" dur="2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nodeType="clickEffect">
                                  <p:stCondLst>
                                    <p:cond delay="0"/>
                                  </p:stCondLst>
                                  <p:iterate type="lt">
                                    <p:tmPct val="10000"/>
                                  </p:iterate>
                                  <p:childTnLst>
                                    <p:set>
                                      <p:cBhvr>
                                        <p:cTn id="28" dur="1" fill="hold">
                                          <p:stCondLst>
                                            <p:cond delay="0"/>
                                          </p:stCondLst>
                                        </p:cTn>
                                        <p:tgtEl>
                                          <p:spTgt spid="4">
                                            <p:txEl>
                                              <p:pRg st="0" end="0"/>
                                            </p:txEl>
                                          </p:spTgt>
                                        </p:tgtEl>
                                        <p:attrNameLst>
                                          <p:attrName>style.visibility</p:attrName>
                                        </p:attrNameLst>
                                      </p:cBhvr>
                                      <p:to>
                                        <p:strVal val="visible"/>
                                      </p:to>
                                    </p:set>
                                    <p:anim calcmode="lin" valueType="num">
                                      <p:cBhvr>
                                        <p:cTn id="29"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31"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4096" y="152400"/>
            <a:ext cx="5113867" cy="2876550"/>
          </a:xfrm>
          <a:prstGeom prst="ellipse">
            <a:avLst/>
          </a:prstGeom>
          <a:ln>
            <a:noFill/>
          </a:ln>
          <a:effectLst>
            <a:softEdge rad="112500"/>
          </a:effectLst>
        </p:spPr>
      </p:pic>
      <p:sp>
        <p:nvSpPr>
          <p:cNvPr id="3" name="TextBox 2"/>
          <p:cNvSpPr txBox="1"/>
          <p:nvPr/>
        </p:nvSpPr>
        <p:spPr>
          <a:xfrm>
            <a:off x="2971800" y="3073288"/>
            <a:ext cx="2743200" cy="1015663"/>
          </a:xfrm>
          <a:prstGeom prst="rect">
            <a:avLst/>
          </a:prstGeom>
          <a:solidFill>
            <a:srgbClr val="00B0F0"/>
          </a:solidFill>
        </p:spPr>
        <p:txBody>
          <a:bodyPr wrap="square" rtlCol="0">
            <a:spAutoFit/>
          </a:bodyPr>
          <a:lstStyle/>
          <a:p>
            <a:pPr algn="ctr"/>
            <a:r>
              <a:rPr lang="bn-IN" sz="6000" dirty="0" smtClean="0">
                <a:latin typeface="NikoshBAN" panose="02000000000000000000" pitchFamily="2" charset="0"/>
                <a:cs typeface="NikoshBAN" panose="02000000000000000000" pitchFamily="2" charset="0"/>
              </a:rPr>
              <a:t>দলীয় কাজ </a:t>
            </a:r>
            <a:endParaRPr lang="en-US" sz="6000" dirty="0">
              <a:latin typeface="NikoshBAN" panose="02000000000000000000" pitchFamily="2" charset="0"/>
              <a:cs typeface="NikoshBAN" panose="02000000000000000000" pitchFamily="2" charset="0"/>
            </a:endParaRPr>
          </a:p>
        </p:txBody>
      </p:sp>
      <p:sp>
        <p:nvSpPr>
          <p:cNvPr id="4" name="TextBox 3"/>
          <p:cNvSpPr txBox="1"/>
          <p:nvPr/>
        </p:nvSpPr>
        <p:spPr>
          <a:xfrm>
            <a:off x="0" y="4495800"/>
            <a:ext cx="9144000" cy="1569660"/>
          </a:xfrm>
          <a:prstGeom prst="rect">
            <a:avLst/>
          </a:prstGeom>
          <a:solidFill>
            <a:srgbClr val="00B050"/>
          </a:solidFill>
        </p:spPr>
        <p:txBody>
          <a:bodyPr wrap="square" rtlCol="0">
            <a:spAutoFit/>
          </a:bodyPr>
          <a:lstStyle/>
          <a:p>
            <a:pPr marL="285750" indent="-285750" algn="ctr">
              <a:buFont typeface="Wingdings" panose="05000000000000000000" pitchFamily="2" charset="2"/>
              <a:buChar char="v"/>
            </a:pPr>
            <a:r>
              <a:rPr lang="bn-IN" sz="4800" dirty="0" smtClean="0">
                <a:latin typeface="NikoshBAN" panose="02000000000000000000" pitchFamily="2" charset="0"/>
                <a:cs typeface="NikoshBAN" panose="02000000000000000000" pitchFamily="2" charset="0"/>
              </a:rPr>
              <a:t> উতপাদনের উপকরন হিসেবে সংগঠনের             ভূমিকা ব্যাখ্যা কর । </a:t>
            </a:r>
            <a:endParaRPr lang="en-US"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375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nodeType="clickEffect">
                                  <p:stCondLst>
                                    <p:cond delay="0"/>
                                  </p:stCondLst>
                                  <p:iterate type="lt">
                                    <p:tmPct val="10000"/>
                                  </p:iterate>
                                  <p:childTnLst>
                                    <p:set>
                                      <p:cBhvr>
                                        <p:cTn id="23" dur="1" fill="hold">
                                          <p:stCondLst>
                                            <p:cond delay="0"/>
                                          </p:stCondLst>
                                        </p:cTn>
                                        <p:tgtEl>
                                          <p:spTgt spid="4">
                                            <p:txEl>
                                              <p:pRg st="0" end="0"/>
                                            </p:txEl>
                                          </p:spTgt>
                                        </p:tgtEl>
                                        <p:attrNameLst>
                                          <p:attrName>style.visibility</p:attrName>
                                        </p:attrNameLst>
                                      </p:cBhvr>
                                      <p:to>
                                        <p:strVal val="visible"/>
                                      </p:to>
                                    </p:set>
                                    <p:anim by="(-#ppt_w*2)" calcmode="lin" valueType="num">
                                      <p:cBhvr rctx="PPT">
                                        <p:cTn id="24" dur="500" autoRev="1" fill="hold">
                                          <p:stCondLst>
                                            <p:cond delay="0"/>
                                          </p:stCondLst>
                                        </p:cTn>
                                        <p:tgtEl>
                                          <p:spTgt spid="4">
                                            <p:txEl>
                                              <p:pRg st="0" end="0"/>
                                            </p:txEl>
                                          </p:spTgt>
                                        </p:tgtEl>
                                        <p:attrNameLst>
                                          <p:attrName>ppt_w</p:attrName>
                                        </p:attrNameLst>
                                      </p:cBhvr>
                                    </p:anim>
                                    <p:anim by="(#ppt_w*0.50)" calcmode="lin" valueType="num">
                                      <p:cBhvr>
                                        <p:cTn id="25" dur="500" decel="50000" autoRev="1" fill="hold">
                                          <p:stCondLst>
                                            <p:cond delay="0"/>
                                          </p:stCondLst>
                                        </p:cTn>
                                        <p:tgtEl>
                                          <p:spTgt spid="4">
                                            <p:txEl>
                                              <p:pRg st="0" end="0"/>
                                            </p:txEl>
                                          </p:spTgt>
                                        </p:tgtEl>
                                        <p:attrNameLst>
                                          <p:attrName>ppt_x</p:attrName>
                                        </p:attrNameLst>
                                      </p:cBhvr>
                                    </p:anim>
                                    <p:anim from="(-#ppt_h/2)" to="(#ppt_y)" calcmode="lin" valueType="num">
                                      <p:cBhvr>
                                        <p:cTn id="26" dur="1000" fill="hold">
                                          <p:stCondLst>
                                            <p:cond delay="0"/>
                                          </p:stCondLst>
                                        </p:cTn>
                                        <p:tgtEl>
                                          <p:spTgt spid="4">
                                            <p:txEl>
                                              <p:pRg st="0" end="0"/>
                                            </p:txEl>
                                          </p:spTgt>
                                        </p:tgtEl>
                                        <p:attrNameLst>
                                          <p:attrName>ppt_y</p:attrName>
                                        </p:attrNameLst>
                                      </p:cBhvr>
                                    </p:anim>
                                    <p:animRot by="21600000">
                                      <p:cBhvr>
                                        <p:cTn id="27" dur="1000" fill="hold">
                                          <p:stCondLst>
                                            <p:cond delay="0"/>
                                          </p:stCondLst>
                                        </p:cTn>
                                        <p:tgtEl>
                                          <p:spTgt spid="4">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895600" y="76200"/>
            <a:ext cx="3810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 </a:t>
            </a:r>
            <a:r>
              <a:rPr lang="bn-IN" sz="6000" dirty="0" smtClean="0">
                <a:solidFill>
                  <a:srgbClr val="00B0F0"/>
                </a:solidFill>
                <a:latin typeface="NikoshBAN" panose="02000000000000000000" pitchFamily="2" charset="0"/>
                <a:cs typeface="NikoshBAN" panose="02000000000000000000" pitchFamily="2" charset="0"/>
              </a:rPr>
              <a:t>মূল্যায়ন</a:t>
            </a:r>
            <a:endParaRPr lang="en-US" sz="3600" dirty="0">
              <a:solidFill>
                <a:srgbClr val="00B0F0"/>
              </a:solidFill>
            </a:endParaRPr>
          </a:p>
        </p:txBody>
      </p:sp>
      <p:sp>
        <p:nvSpPr>
          <p:cNvPr id="3" name="Rectangle 2"/>
          <p:cNvSpPr/>
          <p:nvPr/>
        </p:nvSpPr>
        <p:spPr>
          <a:xfrm>
            <a:off x="0" y="1676400"/>
            <a:ext cx="9144000" cy="518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solidFill>
                  <a:srgbClr val="FF0000"/>
                </a:solidFill>
              </a:rPr>
              <a:t> </a:t>
            </a:r>
            <a:r>
              <a:rPr lang="bn-IN" sz="4000" dirty="0" smtClean="0">
                <a:solidFill>
                  <a:srgbClr val="FFFF00"/>
                </a:solidFill>
                <a:latin typeface="NikoshBAN" panose="02000000000000000000" pitchFamily="2" charset="0"/>
                <a:cs typeface="NikoshBAN" panose="02000000000000000000" pitchFamily="2" charset="0"/>
              </a:rPr>
              <a:t>১। উপযোগের প্রক্রিয়া কে কয় ভাগে ভাগ করা জায়?</a:t>
            </a:r>
          </a:p>
          <a:p>
            <a:pPr algn="ctr"/>
            <a:r>
              <a:rPr lang="bn-IN" sz="2800" dirty="0" smtClean="0">
                <a:solidFill>
                  <a:schemeClr val="tx1"/>
                </a:solidFill>
                <a:latin typeface="NikoshBAN" panose="02000000000000000000" pitchFamily="2" charset="0"/>
                <a:cs typeface="NikoshBAN" panose="02000000000000000000" pitchFamily="2" charset="0"/>
              </a:rPr>
              <a:t>ক) ৩, খ) ৫, গ) ৭, ঘ) ৬ ভাগে।</a:t>
            </a:r>
          </a:p>
          <a:p>
            <a:pPr algn="ctr"/>
            <a:r>
              <a:rPr lang="bn-IN" sz="4800" dirty="0" smtClean="0">
                <a:solidFill>
                  <a:srgbClr val="00B0F0"/>
                </a:solidFill>
                <a:latin typeface="NikoshBAN" panose="02000000000000000000" pitchFamily="2" charset="0"/>
                <a:cs typeface="NikoshBAN" panose="02000000000000000000" pitchFamily="2" charset="0"/>
              </a:rPr>
              <a:t>২। উৎপাদনের উপকরন কত </a:t>
            </a:r>
            <a:r>
              <a:rPr lang="bn-IN" sz="4800" dirty="0" smtClean="0">
                <a:solidFill>
                  <a:srgbClr val="00B0F0"/>
                </a:solidFill>
                <a:latin typeface="NikoshBAN" panose="02000000000000000000" pitchFamily="2" charset="0"/>
                <a:cs typeface="NikoshBAN" panose="02000000000000000000" pitchFamily="2" charset="0"/>
              </a:rPr>
              <a:t>প্রকার</a:t>
            </a:r>
            <a:r>
              <a:rPr lang="bn-IN" sz="4800" dirty="0" smtClean="0">
                <a:solidFill>
                  <a:srgbClr val="00B0F0"/>
                </a:solidFill>
                <a:latin typeface="NikoshBAN" panose="02000000000000000000" pitchFamily="2" charset="0"/>
                <a:cs typeface="NikoshBAN" panose="02000000000000000000" pitchFamily="2" charset="0"/>
              </a:rPr>
              <a:t>?</a:t>
            </a:r>
          </a:p>
          <a:p>
            <a:pPr algn="ctr"/>
            <a:r>
              <a:rPr lang="bn-IN" sz="3200" dirty="0" smtClean="0">
                <a:solidFill>
                  <a:schemeClr val="tx1"/>
                </a:solidFill>
                <a:latin typeface="NikoshBAN" panose="02000000000000000000" pitchFamily="2" charset="0"/>
                <a:cs typeface="NikoshBAN" panose="02000000000000000000" pitchFamily="2" charset="0"/>
              </a:rPr>
              <a:t>ক) ৪, খ) ৬, গ) ৮, ঘ) ১০ প্রকার</a:t>
            </a:r>
            <a:r>
              <a:rPr lang="bn-IN" sz="2800" dirty="0" smtClean="0">
                <a:solidFill>
                  <a:schemeClr val="tx1"/>
                </a:solidFill>
                <a:latin typeface="NikoshBAN" panose="02000000000000000000" pitchFamily="2" charset="0"/>
                <a:cs typeface="NikoshBAN" panose="02000000000000000000" pitchFamily="2" charset="0"/>
              </a:rPr>
              <a:t>।</a:t>
            </a:r>
          </a:p>
          <a:p>
            <a:pPr algn="ctr"/>
            <a:r>
              <a:rPr lang="bn-IN" sz="4000" dirty="0" smtClean="0">
                <a:solidFill>
                  <a:srgbClr val="FFFF00"/>
                </a:solidFill>
                <a:latin typeface="NikoshBAN" panose="02000000000000000000" pitchFamily="2" charset="0"/>
                <a:cs typeface="NikoshBAN" panose="02000000000000000000" pitchFamily="2" charset="0"/>
              </a:rPr>
              <a:t>৩। </a:t>
            </a:r>
            <a:r>
              <a:rPr lang="bn-IN" sz="4400" dirty="0" smtClean="0">
                <a:solidFill>
                  <a:srgbClr val="FFFF00"/>
                </a:solidFill>
                <a:latin typeface="NikoshBAN" panose="02000000000000000000" pitchFamily="2" charset="0"/>
                <a:cs typeface="NikoshBAN" panose="02000000000000000000" pitchFamily="2" charset="0"/>
              </a:rPr>
              <a:t>উন্নত দেশগুলোতে কোন </a:t>
            </a:r>
            <a:r>
              <a:rPr lang="bn-IN" sz="4400" dirty="0" smtClean="0">
                <a:solidFill>
                  <a:srgbClr val="FFFF00"/>
                </a:solidFill>
                <a:latin typeface="NikoshBAN" panose="02000000000000000000" pitchFamily="2" charset="0"/>
                <a:cs typeface="NikoshBAN" panose="02000000000000000000" pitchFamily="2" charset="0"/>
              </a:rPr>
              <a:t>উপকরনের গুরুত্ত </a:t>
            </a:r>
            <a:r>
              <a:rPr lang="bn-IN" sz="4400" dirty="0" smtClean="0">
                <a:solidFill>
                  <a:srgbClr val="FFFF00"/>
                </a:solidFill>
                <a:latin typeface="NikoshBAN" panose="02000000000000000000" pitchFamily="2" charset="0"/>
                <a:cs typeface="NikoshBAN" panose="02000000000000000000" pitchFamily="2" charset="0"/>
              </a:rPr>
              <a:t>বেশি?</a:t>
            </a:r>
          </a:p>
          <a:p>
            <a:pPr algn="ctr"/>
            <a:r>
              <a:rPr lang="bn-IN" sz="2800" dirty="0" smtClean="0">
                <a:solidFill>
                  <a:schemeClr val="tx1"/>
                </a:solidFill>
                <a:latin typeface="NikoshBAN" panose="02000000000000000000" pitchFamily="2" charset="0"/>
                <a:cs typeface="NikoshBAN" panose="02000000000000000000" pitchFamily="2" charset="0"/>
              </a:rPr>
              <a:t>ক) ভূমি খ) শ্রম গ) মূলধন ঘ) সংগঠন</a:t>
            </a:r>
            <a:r>
              <a:rPr lang="bn-IN" sz="2800" dirty="0" smtClean="0">
                <a:solidFill>
                  <a:srgbClr val="002060"/>
                </a:solidFill>
                <a:latin typeface="NikoshBAN" panose="02000000000000000000" pitchFamily="2" charset="0"/>
                <a:cs typeface="NikoshBAN" panose="02000000000000000000" pitchFamily="2" charset="0"/>
              </a:rPr>
              <a:t>।                   </a:t>
            </a:r>
            <a:endParaRPr lang="en-US" dirty="0">
              <a:solidFill>
                <a:srgbClr val="002060"/>
              </a:solidFill>
            </a:endParaRPr>
          </a:p>
        </p:txBody>
      </p:sp>
    </p:spTree>
    <p:extLst>
      <p:ext uri="{BB962C8B-B14F-4D97-AF65-F5344CB8AC3E}">
        <p14:creationId xmlns:p14="http://schemas.microsoft.com/office/powerpoint/2010/main" val="317642403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iterate type="lt">
                                    <p:tmPct val="0"/>
                                  </p:iterate>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iterate type="lt">
                                    <p:tmPct val="0"/>
                                  </p:iterate>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iterate type="lt">
                                    <p:tmPct val="0"/>
                                  </p:iterate>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iterate type="lt">
                                    <p:tmPct val="0"/>
                                  </p:iterate>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iterate type="lt">
                                    <p:tmPct val="0"/>
                                  </p:iterate>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iterate type="lt">
                                    <p:tmPct val="0"/>
                                  </p:iterate>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4" presetID="56" presetClass="entr" presetSubtype="0" fill="hold" grpId="0" nodeType="withEffect">
                                  <p:stCondLst>
                                    <p:cond delay="0"/>
                                  </p:stCondLst>
                                  <p:iterate type="lt">
                                    <p:tmPct val="10000"/>
                                  </p:iterate>
                                  <p:childTnLst>
                                    <p:set>
                                      <p:cBhvr>
                                        <p:cTn id="45" dur="1" fill="hold">
                                          <p:stCondLst>
                                            <p:cond delay="0"/>
                                          </p:stCondLst>
                                        </p:cTn>
                                        <p:tgtEl>
                                          <p:spTgt spid="3">
                                            <p:txEl>
                                              <p:pRg st="0" end="0"/>
                                            </p:txEl>
                                          </p:spTgt>
                                        </p:tgtEl>
                                        <p:attrNameLst>
                                          <p:attrName>style.visibility</p:attrName>
                                        </p:attrNameLst>
                                      </p:cBhvr>
                                      <p:to>
                                        <p:strVal val="visible"/>
                                      </p:to>
                                    </p:set>
                                    <p:anim by="(-#ppt_w*2)" calcmode="lin" valueType="num">
                                      <p:cBhvr rctx="PPT">
                                        <p:cTn id="46" dur="500" autoRev="1" fill="hold">
                                          <p:stCondLst>
                                            <p:cond delay="0"/>
                                          </p:stCondLst>
                                        </p:cTn>
                                        <p:tgtEl>
                                          <p:spTgt spid="3">
                                            <p:txEl>
                                              <p:pRg st="0" end="0"/>
                                            </p:txEl>
                                          </p:spTgt>
                                        </p:tgtEl>
                                        <p:attrNameLst>
                                          <p:attrName>ppt_w</p:attrName>
                                        </p:attrNameLst>
                                      </p:cBhvr>
                                    </p:anim>
                                    <p:anim by="(#ppt_w*0.50)" calcmode="lin" valueType="num">
                                      <p:cBhvr>
                                        <p:cTn id="47" dur="500" decel="50000" autoRev="1" fill="hold">
                                          <p:stCondLst>
                                            <p:cond delay="0"/>
                                          </p:stCondLst>
                                        </p:cTn>
                                        <p:tgtEl>
                                          <p:spTgt spid="3">
                                            <p:txEl>
                                              <p:pRg st="0" end="0"/>
                                            </p:txEl>
                                          </p:spTgt>
                                        </p:tgtEl>
                                        <p:attrNameLst>
                                          <p:attrName>ppt_x</p:attrName>
                                        </p:attrNameLst>
                                      </p:cBhvr>
                                    </p:anim>
                                    <p:anim from="(-#ppt_h/2)" to="(#ppt_y)" calcmode="lin" valueType="num">
                                      <p:cBhvr>
                                        <p:cTn id="48" dur="1000" fill="hold">
                                          <p:stCondLst>
                                            <p:cond delay="0"/>
                                          </p:stCondLst>
                                        </p:cTn>
                                        <p:tgtEl>
                                          <p:spTgt spid="3">
                                            <p:txEl>
                                              <p:pRg st="0" end="0"/>
                                            </p:txEl>
                                          </p:spTgt>
                                        </p:tgtEl>
                                        <p:attrNameLst>
                                          <p:attrName>ppt_y</p:attrName>
                                        </p:attrNameLst>
                                      </p:cBhvr>
                                    </p:anim>
                                    <p:animRot by="21600000">
                                      <p:cBhvr>
                                        <p:cTn id="49" dur="1000" fill="hold">
                                          <p:stCondLst>
                                            <p:cond delay="0"/>
                                          </p:stCondLst>
                                        </p:cTn>
                                        <p:tgtEl>
                                          <p:spTgt spid="3">
                                            <p:txEl>
                                              <p:pRg st="0" end="0"/>
                                            </p:txEl>
                                          </p:spTgt>
                                        </p:tgtEl>
                                        <p:attrNameLst>
                                          <p:attrName>r</p:attrName>
                                        </p:attrNameLst>
                                      </p:cBhvr>
                                    </p:animRot>
                                  </p:childTnLst>
                                </p:cTn>
                              </p:par>
                              <p:par>
                                <p:cTn id="50" presetID="56" presetClass="entr" presetSubtype="0" fill="hold" grpId="0" nodeType="withEffect">
                                  <p:stCondLst>
                                    <p:cond delay="0"/>
                                  </p:stCondLst>
                                  <p:iterate type="lt">
                                    <p:tmPct val="10000"/>
                                  </p:iterate>
                                  <p:childTnLst>
                                    <p:set>
                                      <p:cBhvr>
                                        <p:cTn id="51" dur="1" fill="hold">
                                          <p:stCondLst>
                                            <p:cond delay="0"/>
                                          </p:stCondLst>
                                        </p:cTn>
                                        <p:tgtEl>
                                          <p:spTgt spid="3">
                                            <p:txEl>
                                              <p:pRg st="1" end="1"/>
                                            </p:txEl>
                                          </p:spTgt>
                                        </p:tgtEl>
                                        <p:attrNameLst>
                                          <p:attrName>style.visibility</p:attrName>
                                        </p:attrNameLst>
                                      </p:cBhvr>
                                      <p:to>
                                        <p:strVal val="visible"/>
                                      </p:to>
                                    </p:set>
                                    <p:anim by="(-#ppt_w*2)" calcmode="lin" valueType="num">
                                      <p:cBhvr rctx="PPT">
                                        <p:cTn id="52" dur="500" autoRev="1" fill="hold">
                                          <p:stCondLst>
                                            <p:cond delay="0"/>
                                          </p:stCondLst>
                                        </p:cTn>
                                        <p:tgtEl>
                                          <p:spTgt spid="3">
                                            <p:txEl>
                                              <p:pRg st="1" end="1"/>
                                            </p:txEl>
                                          </p:spTgt>
                                        </p:tgtEl>
                                        <p:attrNameLst>
                                          <p:attrName>ppt_w</p:attrName>
                                        </p:attrNameLst>
                                      </p:cBhvr>
                                    </p:anim>
                                    <p:anim by="(#ppt_w*0.50)" calcmode="lin" valueType="num">
                                      <p:cBhvr>
                                        <p:cTn id="53" dur="500" decel="50000" autoRev="1" fill="hold">
                                          <p:stCondLst>
                                            <p:cond delay="0"/>
                                          </p:stCondLst>
                                        </p:cTn>
                                        <p:tgtEl>
                                          <p:spTgt spid="3">
                                            <p:txEl>
                                              <p:pRg st="1" end="1"/>
                                            </p:txEl>
                                          </p:spTgt>
                                        </p:tgtEl>
                                        <p:attrNameLst>
                                          <p:attrName>ppt_x</p:attrName>
                                        </p:attrNameLst>
                                      </p:cBhvr>
                                    </p:anim>
                                    <p:anim from="(-#ppt_h/2)" to="(#ppt_y)" calcmode="lin" valueType="num">
                                      <p:cBhvr>
                                        <p:cTn id="54" dur="1000" fill="hold">
                                          <p:stCondLst>
                                            <p:cond delay="0"/>
                                          </p:stCondLst>
                                        </p:cTn>
                                        <p:tgtEl>
                                          <p:spTgt spid="3">
                                            <p:txEl>
                                              <p:pRg st="1" end="1"/>
                                            </p:txEl>
                                          </p:spTgt>
                                        </p:tgtEl>
                                        <p:attrNameLst>
                                          <p:attrName>ppt_y</p:attrName>
                                        </p:attrNameLst>
                                      </p:cBhvr>
                                    </p:anim>
                                    <p:animRot by="21600000">
                                      <p:cBhvr>
                                        <p:cTn id="55" dur="1000" fill="hold">
                                          <p:stCondLst>
                                            <p:cond delay="0"/>
                                          </p:stCondLst>
                                        </p:cTn>
                                        <p:tgtEl>
                                          <p:spTgt spid="3">
                                            <p:txEl>
                                              <p:pRg st="1" end="1"/>
                                            </p:txEl>
                                          </p:spTgt>
                                        </p:tgtEl>
                                        <p:attrNameLst>
                                          <p:attrName>r</p:attrName>
                                        </p:attrNameLst>
                                      </p:cBhvr>
                                    </p:animRot>
                                  </p:childTnLst>
                                </p:cTn>
                              </p:par>
                              <p:par>
                                <p:cTn id="56" presetID="56" presetClass="entr" presetSubtype="0" fill="hold" grpId="0" nodeType="withEffect">
                                  <p:stCondLst>
                                    <p:cond delay="0"/>
                                  </p:stCondLst>
                                  <p:iterate type="lt">
                                    <p:tmPct val="10000"/>
                                  </p:iterate>
                                  <p:childTnLst>
                                    <p:set>
                                      <p:cBhvr>
                                        <p:cTn id="57" dur="1" fill="hold">
                                          <p:stCondLst>
                                            <p:cond delay="0"/>
                                          </p:stCondLst>
                                        </p:cTn>
                                        <p:tgtEl>
                                          <p:spTgt spid="3">
                                            <p:txEl>
                                              <p:pRg st="2" end="2"/>
                                            </p:txEl>
                                          </p:spTgt>
                                        </p:tgtEl>
                                        <p:attrNameLst>
                                          <p:attrName>style.visibility</p:attrName>
                                        </p:attrNameLst>
                                      </p:cBhvr>
                                      <p:to>
                                        <p:strVal val="visible"/>
                                      </p:to>
                                    </p:set>
                                    <p:anim by="(-#ppt_w*2)" calcmode="lin" valueType="num">
                                      <p:cBhvr rctx="PPT">
                                        <p:cTn id="58" dur="500" autoRev="1" fill="hold">
                                          <p:stCondLst>
                                            <p:cond delay="0"/>
                                          </p:stCondLst>
                                        </p:cTn>
                                        <p:tgtEl>
                                          <p:spTgt spid="3">
                                            <p:txEl>
                                              <p:pRg st="2" end="2"/>
                                            </p:txEl>
                                          </p:spTgt>
                                        </p:tgtEl>
                                        <p:attrNameLst>
                                          <p:attrName>ppt_w</p:attrName>
                                        </p:attrNameLst>
                                      </p:cBhvr>
                                    </p:anim>
                                    <p:anim by="(#ppt_w*0.50)" calcmode="lin" valueType="num">
                                      <p:cBhvr>
                                        <p:cTn id="59" dur="500" decel="50000" autoRev="1" fill="hold">
                                          <p:stCondLst>
                                            <p:cond delay="0"/>
                                          </p:stCondLst>
                                        </p:cTn>
                                        <p:tgtEl>
                                          <p:spTgt spid="3">
                                            <p:txEl>
                                              <p:pRg st="2" end="2"/>
                                            </p:txEl>
                                          </p:spTgt>
                                        </p:tgtEl>
                                        <p:attrNameLst>
                                          <p:attrName>ppt_x</p:attrName>
                                        </p:attrNameLst>
                                      </p:cBhvr>
                                    </p:anim>
                                    <p:anim from="(-#ppt_h/2)" to="(#ppt_y)" calcmode="lin" valueType="num">
                                      <p:cBhvr>
                                        <p:cTn id="60" dur="1000" fill="hold">
                                          <p:stCondLst>
                                            <p:cond delay="0"/>
                                          </p:stCondLst>
                                        </p:cTn>
                                        <p:tgtEl>
                                          <p:spTgt spid="3">
                                            <p:txEl>
                                              <p:pRg st="2" end="2"/>
                                            </p:txEl>
                                          </p:spTgt>
                                        </p:tgtEl>
                                        <p:attrNameLst>
                                          <p:attrName>ppt_y</p:attrName>
                                        </p:attrNameLst>
                                      </p:cBhvr>
                                    </p:anim>
                                    <p:animRot by="21600000">
                                      <p:cBhvr>
                                        <p:cTn id="61" dur="1000" fill="hold">
                                          <p:stCondLst>
                                            <p:cond delay="0"/>
                                          </p:stCondLst>
                                        </p:cTn>
                                        <p:tgtEl>
                                          <p:spTgt spid="3">
                                            <p:txEl>
                                              <p:pRg st="2" end="2"/>
                                            </p:txEl>
                                          </p:spTgt>
                                        </p:tgtEl>
                                        <p:attrNameLst>
                                          <p:attrName>r</p:attrName>
                                        </p:attrNameLst>
                                      </p:cBhvr>
                                    </p:animRot>
                                  </p:childTnLst>
                                </p:cTn>
                              </p:par>
                              <p:par>
                                <p:cTn id="62" presetID="56" presetClass="entr" presetSubtype="0" fill="hold" grpId="0" nodeType="withEffect">
                                  <p:stCondLst>
                                    <p:cond delay="0"/>
                                  </p:stCondLst>
                                  <p:iterate type="lt">
                                    <p:tmPct val="10000"/>
                                  </p:iterate>
                                  <p:childTnLst>
                                    <p:set>
                                      <p:cBhvr>
                                        <p:cTn id="63" dur="1" fill="hold">
                                          <p:stCondLst>
                                            <p:cond delay="0"/>
                                          </p:stCondLst>
                                        </p:cTn>
                                        <p:tgtEl>
                                          <p:spTgt spid="3">
                                            <p:txEl>
                                              <p:pRg st="3" end="3"/>
                                            </p:txEl>
                                          </p:spTgt>
                                        </p:tgtEl>
                                        <p:attrNameLst>
                                          <p:attrName>style.visibility</p:attrName>
                                        </p:attrNameLst>
                                      </p:cBhvr>
                                      <p:to>
                                        <p:strVal val="visible"/>
                                      </p:to>
                                    </p:set>
                                    <p:anim by="(-#ppt_w*2)" calcmode="lin" valueType="num">
                                      <p:cBhvr rctx="PPT">
                                        <p:cTn id="64" dur="500" autoRev="1" fill="hold">
                                          <p:stCondLst>
                                            <p:cond delay="0"/>
                                          </p:stCondLst>
                                        </p:cTn>
                                        <p:tgtEl>
                                          <p:spTgt spid="3">
                                            <p:txEl>
                                              <p:pRg st="3" end="3"/>
                                            </p:txEl>
                                          </p:spTgt>
                                        </p:tgtEl>
                                        <p:attrNameLst>
                                          <p:attrName>ppt_w</p:attrName>
                                        </p:attrNameLst>
                                      </p:cBhvr>
                                    </p:anim>
                                    <p:anim by="(#ppt_w*0.50)" calcmode="lin" valueType="num">
                                      <p:cBhvr>
                                        <p:cTn id="65" dur="500" decel="50000" autoRev="1" fill="hold">
                                          <p:stCondLst>
                                            <p:cond delay="0"/>
                                          </p:stCondLst>
                                        </p:cTn>
                                        <p:tgtEl>
                                          <p:spTgt spid="3">
                                            <p:txEl>
                                              <p:pRg st="3" end="3"/>
                                            </p:txEl>
                                          </p:spTgt>
                                        </p:tgtEl>
                                        <p:attrNameLst>
                                          <p:attrName>ppt_x</p:attrName>
                                        </p:attrNameLst>
                                      </p:cBhvr>
                                    </p:anim>
                                    <p:anim from="(-#ppt_h/2)" to="(#ppt_y)" calcmode="lin" valueType="num">
                                      <p:cBhvr>
                                        <p:cTn id="66" dur="1000" fill="hold">
                                          <p:stCondLst>
                                            <p:cond delay="0"/>
                                          </p:stCondLst>
                                        </p:cTn>
                                        <p:tgtEl>
                                          <p:spTgt spid="3">
                                            <p:txEl>
                                              <p:pRg st="3" end="3"/>
                                            </p:txEl>
                                          </p:spTgt>
                                        </p:tgtEl>
                                        <p:attrNameLst>
                                          <p:attrName>ppt_y</p:attrName>
                                        </p:attrNameLst>
                                      </p:cBhvr>
                                    </p:anim>
                                    <p:animRot by="21600000">
                                      <p:cBhvr>
                                        <p:cTn id="67" dur="1000" fill="hold">
                                          <p:stCondLst>
                                            <p:cond delay="0"/>
                                          </p:stCondLst>
                                        </p:cTn>
                                        <p:tgtEl>
                                          <p:spTgt spid="3">
                                            <p:txEl>
                                              <p:pRg st="3" end="3"/>
                                            </p:txEl>
                                          </p:spTgt>
                                        </p:tgtEl>
                                        <p:attrNameLst>
                                          <p:attrName>r</p:attrName>
                                        </p:attrNameLst>
                                      </p:cBhvr>
                                    </p:animRot>
                                  </p:childTnLst>
                                </p:cTn>
                              </p:par>
                              <p:par>
                                <p:cTn id="68" presetID="56" presetClass="entr" presetSubtype="0" fill="hold" grpId="0" nodeType="withEffect">
                                  <p:stCondLst>
                                    <p:cond delay="0"/>
                                  </p:stCondLst>
                                  <p:iterate type="lt">
                                    <p:tmPct val="10000"/>
                                  </p:iterate>
                                  <p:childTnLst>
                                    <p:set>
                                      <p:cBhvr>
                                        <p:cTn id="69" dur="1" fill="hold">
                                          <p:stCondLst>
                                            <p:cond delay="0"/>
                                          </p:stCondLst>
                                        </p:cTn>
                                        <p:tgtEl>
                                          <p:spTgt spid="3">
                                            <p:txEl>
                                              <p:pRg st="4" end="4"/>
                                            </p:txEl>
                                          </p:spTgt>
                                        </p:tgtEl>
                                        <p:attrNameLst>
                                          <p:attrName>style.visibility</p:attrName>
                                        </p:attrNameLst>
                                      </p:cBhvr>
                                      <p:to>
                                        <p:strVal val="visible"/>
                                      </p:to>
                                    </p:set>
                                    <p:anim by="(-#ppt_w*2)" calcmode="lin" valueType="num">
                                      <p:cBhvr rctx="PPT">
                                        <p:cTn id="70" dur="500" autoRev="1" fill="hold">
                                          <p:stCondLst>
                                            <p:cond delay="0"/>
                                          </p:stCondLst>
                                        </p:cTn>
                                        <p:tgtEl>
                                          <p:spTgt spid="3">
                                            <p:txEl>
                                              <p:pRg st="4" end="4"/>
                                            </p:txEl>
                                          </p:spTgt>
                                        </p:tgtEl>
                                        <p:attrNameLst>
                                          <p:attrName>ppt_w</p:attrName>
                                        </p:attrNameLst>
                                      </p:cBhvr>
                                    </p:anim>
                                    <p:anim by="(#ppt_w*0.50)" calcmode="lin" valueType="num">
                                      <p:cBhvr>
                                        <p:cTn id="71" dur="500" decel="50000" autoRev="1" fill="hold">
                                          <p:stCondLst>
                                            <p:cond delay="0"/>
                                          </p:stCondLst>
                                        </p:cTn>
                                        <p:tgtEl>
                                          <p:spTgt spid="3">
                                            <p:txEl>
                                              <p:pRg st="4" end="4"/>
                                            </p:txEl>
                                          </p:spTgt>
                                        </p:tgtEl>
                                        <p:attrNameLst>
                                          <p:attrName>ppt_x</p:attrName>
                                        </p:attrNameLst>
                                      </p:cBhvr>
                                    </p:anim>
                                    <p:anim from="(-#ppt_h/2)" to="(#ppt_y)" calcmode="lin" valueType="num">
                                      <p:cBhvr>
                                        <p:cTn id="72" dur="1000" fill="hold">
                                          <p:stCondLst>
                                            <p:cond delay="0"/>
                                          </p:stCondLst>
                                        </p:cTn>
                                        <p:tgtEl>
                                          <p:spTgt spid="3">
                                            <p:txEl>
                                              <p:pRg st="4" end="4"/>
                                            </p:txEl>
                                          </p:spTgt>
                                        </p:tgtEl>
                                        <p:attrNameLst>
                                          <p:attrName>ppt_y</p:attrName>
                                        </p:attrNameLst>
                                      </p:cBhvr>
                                    </p:anim>
                                    <p:animRot by="21600000">
                                      <p:cBhvr>
                                        <p:cTn id="73" dur="1000" fill="hold">
                                          <p:stCondLst>
                                            <p:cond delay="0"/>
                                          </p:stCondLst>
                                        </p:cTn>
                                        <p:tgtEl>
                                          <p:spTgt spid="3">
                                            <p:txEl>
                                              <p:pRg st="4" end="4"/>
                                            </p:txEl>
                                          </p:spTgt>
                                        </p:tgtEl>
                                        <p:attrNameLst>
                                          <p:attrName>r</p:attrName>
                                        </p:attrNameLst>
                                      </p:cBhvr>
                                    </p:animRot>
                                  </p:childTnLst>
                                </p:cTn>
                              </p:par>
                              <p:par>
                                <p:cTn id="74" presetID="56" presetClass="entr" presetSubtype="0" fill="hold" grpId="0" nodeType="withEffect">
                                  <p:stCondLst>
                                    <p:cond delay="0"/>
                                  </p:stCondLst>
                                  <p:iterate type="lt">
                                    <p:tmPct val="10000"/>
                                  </p:iterate>
                                  <p:childTnLst>
                                    <p:set>
                                      <p:cBhvr>
                                        <p:cTn id="75" dur="1" fill="hold">
                                          <p:stCondLst>
                                            <p:cond delay="0"/>
                                          </p:stCondLst>
                                        </p:cTn>
                                        <p:tgtEl>
                                          <p:spTgt spid="3">
                                            <p:txEl>
                                              <p:pRg st="5" end="5"/>
                                            </p:txEl>
                                          </p:spTgt>
                                        </p:tgtEl>
                                        <p:attrNameLst>
                                          <p:attrName>style.visibility</p:attrName>
                                        </p:attrNameLst>
                                      </p:cBhvr>
                                      <p:to>
                                        <p:strVal val="visible"/>
                                      </p:to>
                                    </p:set>
                                    <p:anim by="(-#ppt_w*2)" calcmode="lin" valueType="num">
                                      <p:cBhvr rctx="PPT">
                                        <p:cTn id="76" dur="500" autoRev="1" fill="hold">
                                          <p:stCondLst>
                                            <p:cond delay="0"/>
                                          </p:stCondLst>
                                        </p:cTn>
                                        <p:tgtEl>
                                          <p:spTgt spid="3">
                                            <p:txEl>
                                              <p:pRg st="5" end="5"/>
                                            </p:txEl>
                                          </p:spTgt>
                                        </p:tgtEl>
                                        <p:attrNameLst>
                                          <p:attrName>ppt_w</p:attrName>
                                        </p:attrNameLst>
                                      </p:cBhvr>
                                    </p:anim>
                                    <p:anim by="(#ppt_w*0.50)" calcmode="lin" valueType="num">
                                      <p:cBhvr>
                                        <p:cTn id="77" dur="500" decel="50000" autoRev="1" fill="hold">
                                          <p:stCondLst>
                                            <p:cond delay="0"/>
                                          </p:stCondLst>
                                        </p:cTn>
                                        <p:tgtEl>
                                          <p:spTgt spid="3">
                                            <p:txEl>
                                              <p:pRg st="5" end="5"/>
                                            </p:txEl>
                                          </p:spTgt>
                                        </p:tgtEl>
                                        <p:attrNameLst>
                                          <p:attrName>ppt_x</p:attrName>
                                        </p:attrNameLst>
                                      </p:cBhvr>
                                    </p:anim>
                                    <p:anim from="(-#ppt_h/2)" to="(#ppt_y)" calcmode="lin" valueType="num">
                                      <p:cBhvr>
                                        <p:cTn id="78" dur="1000" fill="hold">
                                          <p:stCondLst>
                                            <p:cond delay="0"/>
                                          </p:stCondLst>
                                        </p:cTn>
                                        <p:tgtEl>
                                          <p:spTgt spid="3">
                                            <p:txEl>
                                              <p:pRg st="5" end="5"/>
                                            </p:txEl>
                                          </p:spTgt>
                                        </p:tgtEl>
                                        <p:attrNameLst>
                                          <p:attrName>ppt_y</p:attrName>
                                        </p:attrNameLst>
                                      </p:cBhvr>
                                    </p:anim>
                                    <p:animRot by="21600000">
                                      <p:cBhvr>
                                        <p:cTn id="79" dur="1000" fill="hold">
                                          <p:stCondLst>
                                            <p:cond delay="0"/>
                                          </p:stCondLst>
                                        </p:cTn>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057400" y="533400"/>
            <a:ext cx="4343400" cy="1981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IN" sz="8800" dirty="0" smtClean="0">
                <a:latin typeface="NikoshBAN" panose="02000000000000000000" pitchFamily="2" charset="0"/>
                <a:cs typeface="NikoshBAN" panose="02000000000000000000" pitchFamily="2" charset="0"/>
              </a:rPr>
              <a:t> সমাধান </a:t>
            </a:r>
            <a:endParaRPr lang="en-US" sz="8800" dirty="0">
              <a:latin typeface="NikoshBAN" panose="02000000000000000000" pitchFamily="2" charset="0"/>
              <a:cs typeface="NikoshBAN" panose="02000000000000000000" pitchFamily="2" charset="0"/>
            </a:endParaRPr>
          </a:p>
        </p:txBody>
      </p:sp>
      <p:sp>
        <p:nvSpPr>
          <p:cNvPr id="3" name="Rounded Rectangle 2"/>
          <p:cNvSpPr/>
          <p:nvPr/>
        </p:nvSpPr>
        <p:spPr>
          <a:xfrm>
            <a:off x="762000" y="3048000"/>
            <a:ext cx="8077200" cy="297180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bn-IN" sz="5400" dirty="0" smtClean="0">
                <a:solidFill>
                  <a:schemeClr val="tx1"/>
                </a:solidFill>
                <a:latin typeface="NikoshBAN" panose="02000000000000000000" pitchFamily="2" charset="0"/>
                <a:cs typeface="NikoshBAN" panose="02000000000000000000" pitchFamily="2" charset="0"/>
              </a:rPr>
              <a:t> ১। ৫ ভাগে ।</a:t>
            </a:r>
          </a:p>
          <a:p>
            <a:pPr algn="ctr"/>
            <a:r>
              <a:rPr lang="bn-IN" sz="5400" dirty="0" smtClean="0">
                <a:solidFill>
                  <a:schemeClr val="tx1"/>
                </a:solidFill>
                <a:latin typeface="NikoshBAN" panose="02000000000000000000" pitchFamily="2" charset="0"/>
                <a:cs typeface="NikoshBAN" panose="02000000000000000000" pitchFamily="2" charset="0"/>
              </a:rPr>
              <a:t>২। ৪ প্রকার ।  </a:t>
            </a:r>
          </a:p>
          <a:p>
            <a:pPr algn="ctr"/>
            <a:r>
              <a:rPr lang="bn-IN" sz="5400" dirty="0" smtClean="0">
                <a:solidFill>
                  <a:schemeClr val="tx1"/>
                </a:solidFill>
                <a:latin typeface="NikoshBAN" panose="02000000000000000000" pitchFamily="2" charset="0"/>
                <a:cs typeface="NikoshBAN" panose="02000000000000000000" pitchFamily="2" charset="0"/>
              </a:rPr>
              <a:t>৩। মূলধন । </a:t>
            </a:r>
            <a:endParaRPr lang="en-US" sz="54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476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mond 1"/>
          <p:cNvSpPr/>
          <p:nvPr/>
        </p:nvSpPr>
        <p:spPr>
          <a:xfrm>
            <a:off x="1828800" y="152400"/>
            <a:ext cx="5334000" cy="2057400"/>
          </a:xfrm>
          <a:prstGeom prst="diamon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 </a:t>
            </a:r>
            <a:r>
              <a:rPr lang="bn-IN" sz="4800" b="1" dirty="0" smtClean="0">
                <a:solidFill>
                  <a:schemeClr val="tx1"/>
                </a:solidFill>
                <a:latin typeface="NikoshBAN" panose="02000000000000000000" pitchFamily="2" charset="0"/>
                <a:cs typeface="NikoshBAN" panose="02000000000000000000" pitchFamily="2" charset="0"/>
              </a:rPr>
              <a:t>বাড়ির কাজ</a:t>
            </a:r>
            <a:endParaRPr lang="en-US" sz="2800" b="1" dirty="0">
              <a:solidFill>
                <a:schemeClr val="tx1"/>
              </a:solidFill>
            </a:endParaRPr>
          </a:p>
        </p:txBody>
      </p:sp>
      <p:sp>
        <p:nvSpPr>
          <p:cNvPr id="3" name="Horizontal Scroll 2"/>
          <p:cNvSpPr/>
          <p:nvPr/>
        </p:nvSpPr>
        <p:spPr>
          <a:xfrm>
            <a:off x="609600" y="2209800"/>
            <a:ext cx="8229600" cy="4267200"/>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Wingdings" panose="05000000000000000000" pitchFamily="2" charset="2"/>
              <a:buChar char="v"/>
            </a:pPr>
            <a:r>
              <a:rPr lang="bn-IN" sz="2000" dirty="0" smtClean="0">
                <a:solidFill>
                  <a:srgbClr val="00B050"/>
                </a:solidFill>
              </a:rPr>
              <a:t> </a:t>
            </a:r>
            <a:r>
              <a:rPr lang="bn-IN" sz="4400" dirty="0" smtClean="0">
                <a:solidFill>
                  <a:schemeClr val="tx1"/>
                </a:solidFill>
                <a:latin typeface="NikoshBAN" panose="02000000000000000000" pitchFamily="2" charset="0"/>
                <a:cs typeface="NikoshBAN" panose="02000000000000000000" pitchFamily="2" charset="0"/>
              </a:rPr>
              <a:t>উৎপাদনের </a:t>
            </a:r>
            <a:r>
              <a:rPr lang="bn-IN" sz="4400" dirty="0" smtClean="0">
                <a:solidFill>
                  <a:schemeClr val="tx1"/>
                </a:solidFill>
                <a:latin typeface="NikoshBAN" panose="02000000000000000000" pitchFamily="2" charset="0"/>
                <a:cs typeface="NikoshBAN" panose="02000000000000000000" pitchFamily="2" charset="0"/>
              </a:rPr>
              <a:t>উপাদান হিসেবে মূলধনের গুরুত্ব বর্ননা কর। </a:t>
            </a:r>
            <a:endParaRPr lang="en-US" sz="2000" dirty="0">
              <a:solidFill>
                <a:schemeClr val="tx1"/>
              </a:solidFill>
            </a:endParaRPr>
          </a:p>
        </p:txBody>
      </p:sp>
    </p:spTree>
    <p:extLst>
      <p:ext uri="{BB962C8B-B14F-4D97-AF65-F5344CB8AC3E}">
        <p14:creationId xmlns:p14="http://schemas.microsoft.com/office/powerpoint/2010/main" val="246335547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nodeType="clickEffect">
                                  <p:stCondLst>
                                    <p:cond delay="0"/>
                                  </p:stCondLst>
                                  <p:iterate type="lt">
                                    <p:tmPct val="10000"/>
                                  </p:iterate>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24"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010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 name="TextBox 1"/>
          <p:cNvSpPr txBox="1"/>
          <p:nvPr/>
        </p:nvSpPr>
        <p:spPr>
          <a:xfrm>
            <a:off x="1143000" y="381000"/>
            <a:ext cx="7315200" cy="1569660"/>
          </a:xfrm>
          <a:prstGeom prst="rect">
            <a:avLst/>
          </a:prstGeom>
          <a:noFill/>
        </p:spPr>
        <p:txBody>
          <a:bodyPr wrap="square" rtlCol="0">
            <a:spAutoFit/>
          </a:bodyPr>
          <a:lstStyle/>
          <a:p>
            <a:r>
              <a:rPr lang="bn-IN" sz="9600" dirty="0" smtClean="0">
                <a:latin typeface="NikoshBAN" panose="02000000000000000000" pitchFamily="2" charset="0"/>
                <a:cs typeface="NikoshBAN" panose="02000000000000000000" pitchFamily="2" charset="0"/>
              </a:rPr>
              <a:t>সবাইকে ধন্যবাদ </a:t>
            </a:r>
            <a:endParaRPr lang="en-US" sz="9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8530259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33400" y="93518"/>
            <a:ext cx="8229600" cy="1582882"/>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bn-IN" sz="8000" dirty="0" smtClean="0">
                <a:solidFill>
                  <a:srgbClr val="FFFF00"/>
                </a:solidFill>
                <a:latin typeface="NikoshBAN" panose="02000000000000000000" pitchFamily="2" charset="0"/>
                <a:cs typeface="NikoshBAN" panose="02000000000000000000" pitchFamily="2" charset="0"/>
              </a:rPr>
              <a:t>পরিচিতি </a:t>
            </a:r>
            <a:endParaRPr lang="en-US" sz="6000" dirty="0">
              <a:solidFill>
                <a:srgbClr val="FFFF0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227" y="2649681"/>
            <a:ext cx="2819400" cy="3200400"/>
          </a:xfrm>
          <a:prstGeom prst="ellipse">
            <a:avLst/>
          </a:prstGeom>
          <a:ln>
            <a:noFill/>
          </a:ln>
          <a:effectLst>
            <a:softEdge rad="112500"/>
          </a:effectLst>
        </p:spPr>
      </p:pic>
      <p:sp>
        <p:nvSpPr>
          <p:cNvPr id="3" name="Flowchart: Alternate Process 2"/>
          <p:cNvSpPr/>
          <p:nvPr/>
        </p:nvSpPr>
        <p:spPr>
          <a:xfrm>
            <a:off x="2940627" y="1849582"/>
            <a:ext cx="6050973" cy="4800599"/>
          </a:xfrm>
          <a:prstGeom prst="flowChartAlternate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 </a:t>
            </a:r>
            <a:r>
              <a:rPr lang="bn-IN" sz="4400" dirty="0" smtClean="0">
                <a:solidFill>
                  <a:schemeClr val="tx1"/>
                </a:solidFill>
                <a:latin typeface="NikoshBAN" panose="02000000000000000000" pitchFamily="2" charset="0"/>
                <a:cs typeface="NikoshBAN" panose="02000000000000000000" pitchFamily="2" charset="0"/>
              </a:rPr>
              <a:t>মোঃ সোহেল রানা </a:t>
            </a:r>
          </a:p>
          <a:p>
            <a:pPr algn="ctr"/>
            <a:r>
              <a:rPr lang="bn-IN" sz="2800" dirty="0" smtClean="0">
                <a:solidFill>
                  <a:schemeClr val="tx1"/>
                </a:solidFill>
                <a:latin typeface="NikoshBAN" panose="02000000000000000000" pitchFamily="2" charset="0"/>
                <a:cs typeface="NikoshBAN" panose="02000000000000000000" pitchFamily="2" charset="0"/>
              </a:rPr>
              <a:t>সহকারী শিক্ষক (সমাগ বিজ্ঞান) </a:t>
            </a:r>
          </a:p>
          <a:p>
            <a:pPr algn="ctr"/>
            <a:r>
              <a:rPr lang="bn-IN" sz="3200" dirty="0" smtClean="0">
                <a:solidFill>
                  <a:schemeClr val="tx1"/>
                </a:solidFill>
                <a:latin typeface="NikoshBAN" panose="02000000000000000000" pitchFamily="2" charset="0"/>
                <a:cs typeface="NikoshBAN" panose="02000000000000000000" pitchFamily="2" charset="0"/>
              </a:rPr>
              <a:t>পাহাড়পুর জে, এন বালিকা উচ্চ বিদ্যালয় ।</a:t>
            </a:r>
          </a:p>
          <a:p>
            <a:pPr algn="ctr"/>
            <a:r>
              <a:rPr lang="bn-IN" sz="2800" dirty="0" smtClean="0">
                <a:solidFill>
                  <a:schemeClr val="tx1"/>
                </a:solidFill>
                <a:latin typeface="NikoshBAN" panose="02000000000000000000" pitchFamily="2" charset="0"/>
                <a:cs typeface="NikoshBAN" panose="02000000000000000000" pitchFamily="2" charset="0"/>
              </a:rPr>
              <a:t>মহাদেবপুর , নওগাঁ । </a:t>
            </a:r>
          </a:p>
          <a:p>
            <a:pPr algn="ctr"/>
            <a:r>
              <a:rPr lang="en-US" sz="2800" dirty="0" smtClean="0">
                <a:solidFill>
                  <a:schemeClr val="tx1"/>
                </a:solidFill>
                <a:latin typeface="NikoshBAN" panose="02000000000000000000" pitchFamily="2" charset="0"/>
                <a:cs typeface="NikoshBAN" panose="02000000000000000000" pitchFamily="2" charset="0"/>
              </a:rPr>
              <a:t>Email: </a:t>
            </a:r>
            <a:r>
              <a:rPr lang="en-US" sz="2000" dirty="0" smtClean="0">
                <a:solidFill>
                  <a:schemeClr val="tx1"/>
                </a:solidFill>
                <a:latin typeface="NikoshBAN" panose="02000000000000000000" pitchFamily="2" charset="0"/>
                <a:cs typeface="NikoshBAN" panose="02000000000000000000" pitchFamily="2" charset="0"/>
              </a:rPr>
              <a:t>sohelranamohadebpur@gmail.com</a:t>
            </a:r>
            <a:endParaRPr lang="en-US" dirty="0">
              <a:solidFill>
                <a:schemeClr val="tx1"/>
              </a:solidFill>
            </a:endParaRPr>
          </a:p>
        </p:txBody>
      </p:sp>
    </p:spTree>
    <p:extLst>
      <p:ext uri="{BB962C8B-B14F-4D97-AF65-F5344CB8AC3E}">
        <p14:creationId xmlns:p14="http://schemas.microsoft.com/office/powerpoint/2010/main" val="139697274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circle(in)">
                                      <p:cBhvr>
                                        <p:cTn id="20" dur="20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ircle(in)">
                                      <p:cBhvr>
                                        <p:cTn id="25" dur="2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nodeType="clickEffect">
                                  <p:stCondLst>
                                    <p:cond delay="0"/>
                                  </p:stCondLst>
                                  <p:iterate type="lt">
                                    <p:tmPct val="10000"/>
                                  </p:iterate>
                                  <p:childTnLst>
                                    <p:set>
                                      <p:cBhvr>
                                        <p:cTn id="29" dur="1" fill="hold">
                                          <p:stCondLst>
                                            <p:cond delay="0"/>
                                          </p:stCondLst>
                                        </p:cTn>
                                        <p:tgtEl>
                                          <p:spTgt spid="3">
                                            <p:txEl>
                                              <p:pRg st="0" end="0"/>
                                            </p:txEl>
                                          </p:spTgt>
                                        </p:tgtEl>
                                        <p:attrNameLst>
                                          <p:attrName>style.visibility</p:attrName>
                                        </p:attrNameLst>
                                      </p:cBhvr>
                                      <p:to>
                                        <p:strVal val="visible"/>
                                      </p:to>
                                    </p:set>
                                    <p:anim calcmode="lin" valueType="num">
                                      <p:cBhvr>
                                        <p:cTn id="30"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32"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3">
                                            <p:txEl>
                                              <p:pRg st="0" end="0"/>
                                            </p:txEl>
                                          </p:spTgt>
                                        </p:tgtEl>
                                      </p:cBhvr>
                                    </p:animEffect>
                                  </p:childTnLst>
                                </p:cTn>
                              </p:par>
                              <p:par>
                                <p:cTn id="35" presetID="41" presetClass="entr" presetSubtype="0" fill="hold" nodeType="withEffect">
                                  <p:stCondLst>
                                    <p:cond delay="0"/>
                                  </p:stCondLst>
                                  <p:iterate type="lt">
                                    <p:tmPct val="10000"/>
                                  </p:iterate>
                                  <p:childTnLst>
                                    <p:set>
                                      <p:cBhvr>
                                        <p:cTn id="36" dur="1" fill="hold">
                                          <p:stCondLst>
                                            <p:cond delay="0"/>
                                          </p:stCondLst>
                                        </p:cTn>
                                        <p:tgtEl>
                                          <p:spTgt spid="3">
                                            <p:txEl>
                                              <p:pRg st="1" end="1"/>
                                            </p:txEl>
                                          </p:spTgt>
                                        </p:tgtEl>
                                        <p:attrNameLst>
                                          <p:attrName>style.visibility</p:attrName>
                                        </p:attrNameLst>
                                      </p:cBhvr>
                                      <p:to>
                                        <p:strVal val="visible"/>
                                      </p:to>
                                    </p:set>
                                    <p:anim calcmode="lin" valueType="num">
                                      <p:cBhvr>
                                        <p:cTn id="37"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39"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3">
                                            <p:txEl>
                                              <p:pRg st="1" end="1"/>
                                            </p:txEl>
                                          </p:spTgt>
                                        </p:tgtEl>
                                      </p:cBhvr>
                                    </p:animEffect>
                                  </p:childTnLst>
                                </p:cTn>
                              </p:par>
                              <p:par>
                                <p:cTn id="42" presetID="41" presetClass="entr" presetSubtype="0" fill="hold" nodeType="withEffect">
                                  <p:stCondLst>
                                    <p:cond delay="0"/>
                                  </p:stCondLst>
                                  <p:iterate type="lt">
                                    <p:tmPct val="10000"/>
                                  </p:iterate>
                                  <p:childTnLst>
                                    <p:set>
                                      <p:cBhvr>
                                        <p:cTn id="43" dur="1" fill="hold">
                                          <p:stCondLst>
                                            <p:cond delay="0"/>
                                          </p:stCondLst>
                                        </p:cTn>
                                        <p:tgtEl>
                                          <p:spTgt spid="3">
                                            <p:txEl>
                                              <p:pRg st="2" end="2"/>
                                            </p:txEl>
                                          </p:spTgt>
                                        </p:tgtEl>
                                        <p:attrNameLst>
                                          <p:attrName>style.visibility</p:attrName>
                                        </p:attrNameLst>
                                      </p:cBhvr>
                                      <p:to>
                                        <p:strVal val="visible"/>
                                      </p:to>
                                    </p:set>
                                    <p:anim calcmode="lin" valueType="num">
                                      <p:cBhvr>
                                        <p:cTn id="44"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46"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3">
                                            <p:txEl>
                                              <p:pRg st="2" end="2"/>
                                            </p:txEl>
                                          </p:spTgt>
                                        </p:tgtEl>
                                      </p:cBhvr>
                                    </p:animEffect>
                                  </p:childTnLst>
                                </p:cTn>
                              </p:par>
                              <p:par>
                                <p:cTn id="49" presetID="41" presetClass="entr" presetSubtype="0" fill="hold" nodeType="withEffect">
                                  <p:stCondLst>
                                    <p:cond delay="0"/>
                                  </p:stCondLst>
                                  <p:iterate type="lt">
                                    <p:tmPct val="10000"/>
                                  </p:iterate>
                                  <p:childTnLst>
                                    <p:set>
                                      <p:cBhvr>
                                        <p:cTn id="50" dur="1" fill="hold">
                                          <p:stCondLst>
                                            <p:cond delay="0"/>
                                          </p:stCondLst>
                                        </p:cTn>
                                        <p:tgtEl>
                                          <p:spTgt spid="3">
                                            <p:txEl>
                                              <p:pRg st="3" end="3"/>
                                            </p:txEl>
                                          </p:spTgt>
                                        </p:tgtEl>
                                        <p:attrNameLst>
                                          <p:attrName>style.visibility</p:attrName>
                                        </p:attrNameLst>
                                      </p:cBhvr>
                                      <p:to>
                                        <p:strVal val="visible"/>
                                      </p:to>
                                    </p:set>
                                    <p:anim calcmode="lin" valueType="num">
                                      <p:cBhvr>
                                        <p:cTn id="51"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53"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3">
                                            <p:txEl>
                                              <p:pRg st="3" end="3"/>
                                            </p:txEl>
                                          </p:spTgt>
                                        </p:tgtEl>
                                      </p:cBhvr>
                                    </p:animEffect>
                                  </p:childTnLst>
                                </p:cTn>
                              </p:par>
                              <p:par>
                                <p:cTn id="56" presetID="41" presetClass="entr" presetSubtype="0" fill="hold" nodeType="withEffect">
                                  <p:stCondLst>
                                    <p:cond delay="0"/>
                                  </p:stCondLst>
                                  <p:iterate type="lt">
                                    <p:tmPct val="10000"/>
                                  </p:iterate>
                                  <p:childTnLst>
                                    <p:set>
                                      <p:cBhvr>
                                        <p:cTn id="57" dur="1" fill="hold">
                                          <p:stCondLst>
                                            <p:cond delay="0"/>
                                          </p:stCondLst>
                                        </p:cTn>
                                        <p:tgtEl>
                                          <p:spTgt spid="3">
                                            <p:txEl>
                                              <p:pRg st="4" end="4"/>
                                            </p:txEl>
                                          </p:spTgt>
                                        </p:tgtEl>
                                        <p:attrNameLst>
                                          <p:attrName>style.visibility</p:attrName>
                                        </p:attrNameLst>
                                      </p:cBhvr>
                                      <p:to>
                                        <p:strVal val="visible"/>
                                      </p:to>
                                    </p:set>
                                    <p:anim calcmode="lin" valueType="num">
                                      <p:cBhvr>
                                        <p:cTn id="58"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60"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14400" y="93518"/>
            <a:ext cx="7010400" cy="12954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bn-IN" sz="7200" dirty="0" smtClean="0">
                <a:solidFill>
                  <a:schemeClr val="tx1"/>
                </a:solidFill>
                <a:latin typeface="NikoshBAN" panose="02000000000000000000" pitchFamily="2" charset="0"/>
                <a:cs typeface="NikoshBAN" panose="02000000000000000000" pitchFamily="2" charset="0"/>
              </a:rPr>
              <a:t>শ্রেনী পরিচিতি </a:t>
            </a:r>
            <a:endParaRPr lang="en-US" sz="4800" dirty="0">
              <a:solidFill>
                <a:schemeClr val="tx1"/>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1828800"/>
            <a:ext cx="2757685" cy="36590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Rounded Rectangle 3"/>
          <p:cNvSpPr/>
          <p:nvPr/>
        </p:nvSpPr>
        <p:spPr>
          <a:xfrm>
            <a:off x="3581400" y="1828800"/>
            <a:ext cx="5410200" cy="41910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dirty="0" smtClean="0">
                <a:solidFill>
                  <a:schemeClr val="tx1"/>
                </a:solidFill>
                <a:latin typeface="NikoshBAN" panose="02000000000000000000" pitchFamily="2" charset="0"/>
                <a:cs typeface="NikoshBAN" panose="02000000000000000000" pitchFamily="2" charset="0"/>
              </a:rPr>
              <a:t>শ্রেনীঃ নবম </a:t>
            </a:r>
          </a:p>
          <a:p>
            <a:pPr algn="ctr"/>
            <a:r>
              <a:rPr lang="bn-IN" sz="4000" dirty="0" smtClean="0">
                <a:solidFill>
                  <a:schemeClr val="tx1"/>
                </a:solidFill>
                <a:latin typeface="NikoshBAN" panose="02000000000000000000" pitchFamily="2" charset="0"/>
                <a:cs typeface="NikoshBAN" panose="02000000000000000000" pitchFamily="2" charset="0"/>
              </a:rPr>
              <a:t>বিষয়ঃ অর্থনীতি </a:t>
            </a:r>
          </a:p>
          <a:p>
            <a:pPr algn="ctr"/>
            <a:r>
              <a:rPr lang="bn-IN" sz="4000" dirty="0" smtClean="0">
                <a:solidFill>
                  <a:schemeClr val="tx1"/>
                </a:solidFill>
                <a:latin typeface="NikoshBAN" panose="02000000000000000000" pitchFamily="2" charset="0"/>
                <a:cs typeface="NikoshBAN" panose="02000000000000000000" pitchFamily="2" charset="0"/>
              </a:rPr>
              <a:t>অধ্যায়ঃ চতুর্থ </a:t>
            </a:r>
          </a:p>
          <a:p>
            <a:pPr algn="ctr"/>
            <a:r>
              <a:rPr lang="bn-IN" sz="4000" dirty="0" smtClean="0">
                <a:solidFill>
                  <a:schemeClr val="tx1"/>
                </a:solidFill>
                <a:latin typeface="NikoshBAN" panose="02000000000000000000" pitchFamily="2" charset="0"/>
                <a:cs typeface="NikoshBAN" panose="02000000000000000000" pitchFamily="2" charset="0"/>
              </a:rPr>
              <a:t>তারিখঃ ১৫/০২/২০২০ </a:t>
            </a:r>
          </a:p>
          <a:p>
            <a:pPr algn="ctr"/>
            <a:r>
              <a:rPr lang="bn-IN" sz="4000" dirty="0" smtClean="0">
                <a:solidFill>
                  <a:schemeClr val="tx1"/>
                </a:solidFill>
                <a:latin typeface="NikoshBAN" panose="02000000000000000000" pitchFamily="2" charset="0"/>
                <a:cs typeface="NikoshBAN" panose="02000000000000000000" pitchFamily="2" charset="0"/>
              </a:rPr>
              <a:t>সময়ঃ ৪০ মিনিট </a:t>
            </a:r>
            <a:endParaRPr lang="en-US" sz="40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13513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nodeType="clickEffect">
                                  <p:stCondLst>
                                    <p:cond delay="0"/>
                                  </p:stCondLst>
                                  <p:iterate type="lt">
                                    <p:tmPct val="10000"/>
                                  </p:iterate>
                                  <p:childTnLst>
                                    <p:set>
                                      <p:cBhvr>
                                        <p:cTn id="11" dur="1" fill="hold">
                                          <p:stCondLst>
                                            <p:cond delay="0"/>
                                          </p:stCondLst>
                                        </p:cTn>
                                        <p:tgtEl>
                                          <p:spTgt spid="2">
                                            <p:txEl>
                                              <p:pRg st="0" end="0"/>
                                            </p:txEl>
                                          </p:spTgt>
                                        </p:tgtEl>
                                        <p:attrNameLst>
                                          <p:attrName>style.visibility</p:attrName>
                                        </p:attrNameLst>
                                      </p:cBhvr>
                                      <p:to>
                                        <p:strVal val="visible"/>
                                      </p:to>
                                    </p:set>
                                    <p:anim by="(-#ppt_w*2)" calcmode="lin" valueType="num">
                                      <p:cBhvr rctx="PPT">
                                        <p:cTn id="12" dur="500" autoRev="1" fill="hold">
                                          <p:stCondLst>
                                            <p:cond delay="0"/>
                                          </p:stCondLst>
                                        </p:cTn>
                                        <p:tgtEl>
                                          <p:spTgt spid="2">
                                            <p:txEl>
                                              <p:pRg st="0" end="0"/>
                                            </p:txEl>
                                          </p:spTgt>
                                        </p:tgtEl>
                                        <p:attrNameLst>
                                          <p:attrName>ppt_w</p:attrName>
                                        </p:attrNameLst>
                                      </p:cBhvr>
                                    </p:anim>
                                    <p:anim by="(#ppt_w*0.50)" calcmode="lin" valueType="num">
                                      <p:cBhvr>
                                        <p:cTn id="13" dur="500" decel="50000" autoRev="1" fill="hold">
                                          <p:stCondLst>
                                            <p:cond delay="0"/>
                                          </p:stCondLst>
                                        </p:cTn>
                                        <p:tgtEl>
                                          <p:spTgt spid="2">
                                            <p:txEl>
                                              <p:pRg st="0" end="0"/>
                                            </p:txEl>
                                          </p:spTgt>
                                        </p:tgtEl>
                                        <p:attrNameLst>
                                          <p:attrName>ppt_x</p:attrName>
                                        </p:attrNameLst>
                                      </p:cBhvr>
                                    </p:anim>
                                    <p:anim from="(-#ppt_h/2)" to="(#ppt_y)" calcmode="lin" valueType="num">
                                      <p:cBhvr>
                                        <p:cTn id="14" dur="1000" fill="hold">
                                          <p:stCondLst>
                                            <p:cond delay="0"/>
                                          </p:stCondLst>
                                        </p:cTn>
                                        <p:tgtEl>
                                          <p:spTgt spid="2">
                                            <p:txEl>
                                              <p:pRg st="0" end="0"/>
                                            </p:txEl>
                                          </p:spTgt>
                                        </p:tgtEl>
                                        <p:attrNameLst>
                                          <p:attrName>ppt_y</p:attrName>
                                        </p:attrNameLst>
                                      </p:cBhvr>
                                    </p:anim>
                                    <p:animRot by="21600000">
                                      <p:cBhvr>
                                        <p:cTn id="15" dur="1000" fill="hold">
                                          <p:stCondLst>
                                            <p:cond delay="0"/>
                                          </p:stCondLst>
                                        </p:cTn>
                                        <p:tgtEl>
                                          <p:spTgt spid="2">
                                            <p:txEl>
                                              <p:pRg st="0" end="0"/>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circle(in)">
                                      <p:cBhvr>
                                        <p:cTn id="20" dur="20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ircle(in)">
                                      <p:cBhvr>
                                        <p:cTn id="25" dur="2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nodeType="clickEffect">
                                  <p:stCondLst>
                                    <p:cond delay="0"/>
                                  </p:stCondLst>
                                  <p:iterate type="lt">
                                    <p:tmPct val="10000"/>
                                  </p:iterate>
                                  <p:childTnLst>
                                    <p:set>
                                      <p:cBhvr>
                                        <p:cTn id="29" dur="1" fill="hold">
                                          <p:stCondLst>
                                            <p:cond delay="0"/>
                                          </p:stCondLst>
                                        </p:cTn>
                                        <p:tgtEl>
                                          <p:spTgt spid="4">
                                            <p:txEl>
                                              <p:pRg st="0" end="0"/>
                                            </p:txEl>
                                          </p:spTgt>
                                        </p:tgtEl>
                                        <p:attrNameLst>
                                          <p:attrName>style.visibility</p:attrName>
                                        </p:attrNameLst>
                                      </p:cBhvr>
                                      <p:to>
                                        <p:strVal val="visible"/>
                                      </p:to>
                                    </p:set>
                                    <p:anim calcmode="lin" valueType="num">
                                      <p:cBhvr>
                                        <p:cTn id="30"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32"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4">
                                            <p:txEl>
                                              <p:pRg st="0" end="0"/>
                                            </p:txEl>
                                          </p:spTgt>
                                        </p:tgtEl>
                                      </p:cBhvr>
                                    </p:animEffect>
                                  </p:childTnLst>
                                </p:cTn>
                              </p:par>
                              <p:par>
                                <p:cTn id="35" presetID="41" presetClass="entr" presetSubtype="0" fill="hold" nodeType="withEffect">
                                  <p:stCondLst>
                                    <p:cond delay="0"/>
                                  </p:stCondLst>
                                  <p:iterate type="lt">
                                    <p:tmPct val="10000"/>
                                  </p:iterate>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p:cTn id="37" dur="500" fill="hold"/>
                                        <p:tgtEl>
                                          <p:spTgt spid="4">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4">
                                            <p:txEl>
                                              <p:pRg st="1" end="1"/>
                                            </p:txEl>
                                          </p:spTgt>
                                        </p:tgtEl>
                                        <p:attrNameLst>
                                          <p:attrName>ppt_y</p:attrName>
                                        </p:attrNameLst>
                                      </p:cBhvr>
                                      <p:tavLst>
                                        <p:tav tm="0">
                                          <p:val>
                                            <p:strVal val="#ppt_y"/>
                                          </p:val>
                                        </p:tav>
                                        <p:tav tm="100000">
                                          <p:val>
                                            <p:strVal val="#ppt_y"/>
                                          </p:val>
                                        </p:tav>
                                      </p:tavLst>
                                    </p:anim>
                                    <p:anim calcmode="lin" valueType="num">
                                      <p:cBhvr>
                                        <p:cTn id="39" dur="500" fill="hold"/>
                                        <p:tgtEl>
                                          <p:spTgt spid="4">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4">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4">
                                            <p:txEl>
                                              <p:pRg st="1" end="1"/>
                                            </p:txEl>
                                          </p:spTgt>
                                        </p:tgtEl>
                                      </p:cBhvr>
                                    </p:animEffect>
                                  </p:childTnLst>
                                </p:cTn>
                              </p:par>
                              <p:par>
                                <p:cTn id="42" presetID="41" presetClass="entr" presetSubtype="0" fill="hold" nodeType="withEffect">
                                  <p:stCondLst>
                                    <p:cond delay="0"/>
                                  </p:stCondLst>
                                  <p:iterate type="lt">
                                    <p:tmPct val="10000"/>
                                  </p:iterate>
                                  <p:childTnLst>
                                    <p:set>
                                      <p:cBhvr>
                                        <p:cTn id="43" dur="1" fill="hold">
                                          <p:stCondLst>
                                            <p:cond delay="0"/>
                                          </p:stCondLst>
                                        </p:cTn>
                                        <p:tgtEl>
                                          <p:spTgt spid="4">
                                            <p:txEl>
                                              <p:pRg st="2" end="2"/>
                                            </p:txEl>
                                          </p:spTgt>
                                        </p:tgtEl>
                                        <p:attrNameLst>
                                          <p:attrName>style.visibility</p:attrName>
                                        </p:attrNameLst>
                                      </p:cBhvr>
                                      <p:to>
                                        <p:strVal val="visible"/>
                                      </p:to>
                                    </p:set>
                                    <p:anim calcmode="lin" valueType="num">
                                      <p:cBhvr>
                                        <p:cTn id="44" dur="500" fill="hold"/>
                                        <p:tgtEl>
                                          <p:spTgt spid="4">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4">
                                            <p:txEl>
                                              <p:pRg st="2" end="2"/>
                                            </p:txEl>
                                          </p:spTgt>
                                        </p:tgtEl>
                                        <p:attrNameLst>
                                          <p:attrName>ppt_y</p:attrName>
                                        </p:attrNameLst>
                                      </p:cBhvr>
                                      <p:tavLst>
                                        <p:tav tm="0">
                                          <p:val>
                                            <p:strVal val="#ppt_y"/>
                                          </p:val>
                                        </p:tav>
                                        <p:tav tm="100000">
                                          <p:val>
                                            <p:strVal val="#ppt_y"/>
                                          </p:val>
                                        </p:tav>
                                      </p:tavLst>
                                    </p:anim>
                                    <p:anim calcmode="lin" valueType="num">
                                      <p:cBhvr>
                                        <p:cTn id="46" dur="500" fill="hold"/>
                                        <p:tgtEl>
                                          <p:spTgt spid="4">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4">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4">
                                            <p:txEl>
                                              <p:pRg st="2" end="2"/>
                                            </p:txEl>
                                          </p:spTgt>
                                        </p:tgtEl>
                                      </p:cBhvr>
                                    </p:animEffect>
                                  </p:childTnLst>
                                </p:cTn>
                              </p:par>
                              <p:par>
                                <p:cTn id="49" presetID="41" presetClass="entr" presetSubtype="0" fill="hold" nodeType="withEffect">
                                  <p:stCondLst>
                                    <p:cond delay="0"/>
                                  </p:stCondLst>
                                  <p:iterate type="lt">
                                    <p:tmPct val="10000"/>
                                  </p:iterate>
                                  <p:childTnLst>
                                    <p:set>
                                      <p:cBhvr>
                                        <p:cTn id="50" dur="1" fill="hold">
                                          <p:stCondLst>
                                            <p:cond delay="0"/>
                                          </p:stCondLst>
                                        </p:cTn>
                                        <p:tgtEl>
                                          <p:spTgt spid="4">
                                            <p:txEl>
                                              <p:pRg st="3" end="3"/>
                                            </p:txEl>
                                          </p:spTgt>
                                        </p:tgtEl>
                                        <p:attrNameLst>
                                          <p:attrName>style.visibility</p:attrName>
                                        </p:attrNameLst>
                                      </p:cBhvr>
                                      <p:to>
                                        <p:strVal val="visible"/>
                                      </p:to>
                                    </p:set>
                                    <p:anim calcmode="lin" valueType="num">
                                      <p:cBhvr>
                                        <p:cTn id="51" dur="500" fill="hold"/>
                                        <p:tgtEl>
                                          <p:spTgt spid="4">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4">
                                            <p:txEl>
                                              <p:pRg st="3" end="3"/>
                                            </p:txEl>
                                          </p:spTgt>
                                        </p:tgtEl>
                                        <p:attrNameLst>
                                          <p:attrName>ppt_y</p:attrName>
                                        </p:attrNameLst>
                                      </p:cBhvr>
                                      <p:tavLst>
                                        <p:tav tm="0">
                                          <p:val>
                                            <p:strVal val="#ppt_y"/>
                                          </p:val>
                                        </p:tav>
                                        <p:tav tm="100000">
                                          <p:val>
                                            <p:strVal val="#ppt_y"/>
                                          </p:val>
                                        </p:tav>
                                      </p:tavLst>
                                    </p:anim>
                                    <p:anim calcmode="lin" valueType="num">
                                      <p:cBhvr>
                                        <p:cTn id="53" dur="500" fill="hold"/>
                                        <p:tgtEl>
                                          <p:spTgt spid="4">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4">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4">
                                            <p:txEl>
                                              <p:pRg st="3" end="3"/>
                                            </p:txEl>
                                          </p:spTgt>
                                        </p:tgtEl>
                                      </p:cBhvr>
                                    </p:animEffect>
                                  </p:childTnLst>
                                </p:cTn>
                              </p:par>
                              <p:par>
                                <p:cTn id="56" presetID="41" presetClass="entr" presetSubtype="0" fill="hold" nodeType="withEffect">
                                  <p:stCondLst>
                                    <p:cond delay="0"/>
                                  </p:stCondLst>
                                  <p:iterate type="lt">
                                    <p:tmPct val="10000"/>
                                  </p:iterate>
                                  <p:childTnLst>
                                    <p:set>
                                      <p:cBhvr>
                                        <p:cTn id="57" dur="1" fill="hold">
                                          <p:stCondLst>
                                            <p:cond delay="0"/>
                                          </p:stCondLst>
                                        </p:cTn>
                                        <p:tgtEl>
                                          <p:spTgt spid="4">
                                            <p:txEl>
                                              <p:pRg st="4" end="4"/>
                                            </p:txEl>
                                          </p:spTgt>
                                        </p:tgtEl>
                                        <p:attrNameLst>
                                          <p:attrName>style.visibility</p:attrName>
                                        </p:attrNameLst>
                                      </p:cBhvr>
                                      <p:to>
                                        <p:strVal val="visible"/>
                                      </p:to>
                                    </p:set>
                                    <p:anim calcmode="lin" valueType="num">
                                      <p:cBhvr>
                                        <p:cTn id="58" dur="500" fill="hold"/>
                                        <p:tgtEl>
                                          <p:spTgt spid="4">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4">
                                            <p:txEl>
                                              <p:pRg st="4" end="4"/>
                                            </p:txEl>
                                          </p:spTgt>
                                        </p:tgtEl>
                                        <p:attrNameLst>
                                          <p:attrName>ppt_y</p:attrName>
                                        </p:attrNameLst>
                                      </p:cBhvr>
                                      <p:tavLst>
                                        <p:tav tm="0">
                                          <p:val>
                                            <p:strVal val="#ppt_y"/>
                                          </p:val>
                                        </p:tav>
                                        <p:tav tm="100000">
                                          <p:val>
                                            <p:strVal val="#ppt_y"/>
                                          </p:val>
                                        </p:tav>
                                      </p:tavLst>
                                    </p:anim>
                                    <p:anim calcmode="lin" valueType="num">
                                      <p:cBhvr>
                                        <p:cTn id="60" dur="500" fill="hold"/>
                                        <p:tgtEl>
                                          <p:spTgt spid="4">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4">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0"/>
            <a:ext cx="7848600" cy="923330"/>
          </a:xfrm>
          <a:prstGeom prst="rect">
            <a:avLst/>
          </a:prstGeom>
          <a:solidFill>
            <a:srgbClr val="00B0F0"/>
          </a:solidFill>
          <a:ln>
            <a:solidFill>
              <a:srgbClr val="FF0000"/>
            </a:solidFill>
          </a:ln>
        </p:spPr>
        <p:txBody>
          <a:bodyPr wrap="square" rtlCol="0">
            <a:spAutoFit/>
          </a:bodyPr>
          <a:lstStyle/>
          <a:p>
            <a:r>
              <a:rPr lang="bn-IN" dirty="0" smtClean="0">
                <a:latin typeface="NikoshBAN" panose="02000000000000000000" pitchFamily="2" charset="0"/>
                <a:cs typeface="NikoshBAN" panose="02000000000000000000" pitchFamily="2" charset="0"/>
              </a:rPr>
              <a:t> </a:t>
            </a:r>
            <a:r>
              <a:rPr lang="bn-IN" sz="5400" dirty="0" smtClean="0">
                <a:solidFill>
                  <a:srgbClr val="7030A0"/>
                </a:solidFill>
                <a:latin typeface="NikoshBAN" panose="02000000000000000000" pitchFamily="2" charset="0"/>
                <a:cs typeface="NikoshBAN" panose="02000000000000000000" pitchFamily="2" charset="0"/>
              </a:rPr>
              <a:t>তোমরা এই ছবিতে কি দেখতে পাচ্ছ</a:t>
            </a:r>
            <a:endParaRPr lang="en-US" sz="5400" dirty="0">
              <a:solidFill>
                <a:srgbClr val="7030A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151930"/>
            <a:ext cx="3810000" cy="265807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176" y="1151931"/>
            <a:ext cx="3974028" cy="250567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5000" y="3962400"/>
            <a:ext cx="5638800" cy="2438400"/>
          </a:xfrm>
          <a:prstGeom prst="rect">
            <a:avLst/>
          </a:prstGeom>
        </p:spPr>
      </p:pic>
    </p:spTree>
    <p:extLst>
      <p:ext uri="{BB962C8B-B14F-4D97-AF65-F5344CB8AC3E}">
        <p14:creationId xmlns:p14="http://schemas.microsoft.com/office/powerpoint/2010/main" val="172495089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1)">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0"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edge">
                                      <p:cBhvr>
                                        <p:cTn id="2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Arrow 2"/>
          <p:cNvSpPr/>
          <p:nvPr/>
        </p:nvSpPr>
        <p:spPr>
          <a:xfrm>
            <a:off x="1371600" y="304800"/>
            <a:ext cx="6553200" cy="2590800"/>
          </a:xfrm>
          <a:prstGeom prst="downArrow">
            <a:avLst>
              <a:gd name="adj1" fmla="val 50000"/>
              <a:gd name="adj2" fmla="val 49174"/>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b="1" dirty="0" smtClean="0">
                <a:solidFill>
                  <a:srgbClr val="002060"/>
                </a:solidFill>
                <a:latin typeface="NikoshBAN" panose="02000000000000000000" pitchFamily="2" charset="0"/>
                <a:cs typeface="NikoshBAN" panose="02000000000000000000" pitchFamily="2" charset="0"/>
              </a:rPr>
              <a:t>আজকের পাঠ</a:t>
            </a:r>
            <a:endParaRPr lang="en-US" sz="5400" b="1" dirty="0">
              <a:solidFill>
                <a:srgbClr val="002060"/>
              </a:solidFill>
              <a:latin typeface="NikoshBAN" panose="02000000000000000000" pitchFamily="2" charset="0"/>
              <a:cs typeface="NikoshBAN" panose="02000000000000000000" pitchFamily="2" charset="0"/>
            </a:endParaRPr>
          </a:p>
        </p:txBody>
      </p:sp>
      <p:sp>
        <p:nvSpPr>
          <p:cNvPr id="4" name="Oval 3"/>
          <p:cNvSpPr/>
          <p:nvPr/>
        </p:nvSpPr>
        <p:spPr>
          <a:xfrm>
            <a:off x="1371600" y="3068782"/>
            <a:ext cx="6553200" cy="2590800"/>
          </a:xfrm>
          <a:prstGeom prst="ellipse">
            <a:avLst/>
          </a:pr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dirty="0" smtClean="0">
                <a:solidFill>
                  <a:srgbClr val="FFFF00"/>
                </a:solidFill>
                <a:latin typeface="NikoshBAN" panose="02000000000000000000" pitchFamily="2" charset="0"/>
                <a:cs typeface="NikoshBAN" panose="02000000000000000000" pitchFamily="2" charset="0"/>
              </a:rPr>
              <a:t>উৎপাদন ও উৎপাদক</a:t>
            </a:r>
            <a:endParaRPr lang="en-US" sz="54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2273634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plus(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0" y="2209194"/>
            <a:ext cx="5105400" cy="1446550"/>
          </a:xfrm>
          <a:prstGeom prst="rect">
            <a:avLst/>
          </a:prstGeom>
          <a:solidFill>
            <a:srgbClr val="FFFF00"/>
          </a:solidFill>
        </p:spPr>
        <p:txBody>
          <a:bodyPr wrap="square" rtlCol="0">
            <a:spAutoFit/>
          </a:bodyPr>
          <a:lstStyle/>
          <a:p>
            <a:r>
              <a:rPr lang="bn-IN" sz="4400" dirty="0" smtClean="0">
                <a:solidFill>
                  <a:srgbClr val="0070C0"/>
                </a:solidFill>
                <a:latin typeface="NikoshBAN" panose="02000000000000000000" pitchFamily="2" charset="0"/>
                <a:cs typeface="NikoshBAN" panose="02000000000000000000" pitchFamily="2" charset="0"/>
              </a:rPr>
              <a:t>১। উৎপাদনের ধারনা বর্ণনা করতে পারবে</a:t>
            </a:r>
            <a:endParaRPr lang="en-US" sz="4400" dirty="0">
              <a:solidFill>
                <a:srgbClr val="0070C0"/>
              </a:solidFill>
              <a:latin typeface="NikoshBAN" panose="02000000000000000000" pitchFamily="2" charset="0"/>
              <a:cs typeface="NikoshBAN" panose="02000000000000000000" pitchFamily="2" charset="0"/>
            </a:endParaRPr>
          </a:p>
        </p:txBody>
      </p:sp>
      <p:sp>
        <p:nvSpPr>
          <p:cNvPr id="5" name="TextBox 4"/>
          <p:cNvSpPr txBox="1"/>
          <p:nvPr/>
        </p:nvSpPr>
        <p:spPr>
          <a:xfrm>
            <a:off x="1905000" y="3678712"/>
            <a:ext cx="5105400" cy="1323439"/>
          </a:xfrm>
          <a:prstGeom prst="rect">
            <a:avLst/>
          </a:prstGeom>
          <a:solidFill>
            <a:srgbClr val="00B050"/>
          </a:solidFill>
        </p:spPr>
        <p:txBody>
          <a:bodyPr wrap="square" rtlCol="0">
            <a:spAutoFit/>
          </a:bodyPr>
          <a:lstStyle/>
          <a:p>
            <a:r>
              <a:rPr lang="bn-IN" sz="4000" dirty="0" smtClean="0">
                <a:latin typeface="NikoshBAN" panose="02000000000000000000" pitchFamily="2" charset="0"/>
                <a:cs typeface="NikoshBAN" panose="02000000000000000000" pitchFamily="2" charset="0"/>
              </a:rPr>
              <a:t>২। উৎপাদনের সাথে উৎপাদকের  সম্পর্ক ব্যাখ্যা করতে পারব</a:t>
            </a:r>
            <a:endParaRPr lang="en-US" sz="4000" dirty="0">
              <a:latin typeface="NikoshBAN" panose="02000000000000000000" pitchFamily="2" charset="0"/>
              <a:cs typeface="NikoshBAN" panose="02000000000000000000" pitchFamily="2" charset="0"/>
            </a:endParaRPr>
          </a:p>
        </p:txBody>
      </p:sp>
      <p:sp>
        <p:nvSpPr>
          <p:cNvPr id="6" name="TextBox 5"/>
          <p:cNvSpPr txBox="1"/>
          <p:nvPr/>
        </p:nvSpPr>
        <p:spPr>
          <a:xfrm>
            <a:off x="1905000" y="5029200"/>
            <a:ext cx="5257800" cy="1200329"/>
          </a:xfrm>
          <a:prstGeom prst="rect">
            <a:avLst/>
          </a:prstGeom>
          <a:solidFill>
            <a:srgbClr val="00B0F0"/>
          </a:solidFill>
        </p:spPr>
        <p:txBody>
          <a:bodyPr wrap="square" rtlCol="0">
            <a:spAutoFit/>
          </a:bodyPr>
          <a:lstStyle/>
          <a:p>
            <a:r>
              <a:rPr lang="bn-IN" sz="3600" dirty="0" smtClean="0">
                <a:solidFill>
                  <a:srgbClr val="002060"/>
                </a:solidFill>
                <a:latin typeface="NikoshBAN" panose="02000000000000000000" pitchFamily="2" charset="0"/>
                <a:cs typeface="NikoshBAN" panose="02000000000000000000" pitchFamily="2" charset="0"/>
              </a:rPr>
              <a:t>৩। উৎপাদনের উপকরণ সমূহ বর্ণনা করতে পাব</a:t>
            </a:r>
            <a:endParaRPr lang="en-US" sz="3600" dirty="0">
              <a:solidFill>
                <a:srgbClr val="002060"/>
              </a:solidFill>
              <a:latin typeface="NikoshBAN" panose="02000000000000000000" pitchFamily="2" charset="0"/>
              <a:cs typeface="NikoshBAN" panose="02000000000000000000" pitchFamily="2" charset="0"/>
            </a:endParaRPr>
          </a:p>
        </p:txBody>
      </p:sp>
      <p:sp>
        <p:nvSpPr>
          <p:cNvPr id="7" name="Rounded Rectangle 6"/>
          <p:cNvSpPr/>
          <p:nvPr/>
        </p:nvSpPr>
        <p:spPr>
          <a:xfrm>
            <a:off x="76200" y="685800"/>
            <a:ext cx="9067800" cy="12192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 </a:t>
            </a:r>
            <a:r>
              <a:rPr lang="bn-IN" sz="4400" dirty="0" smtClean="0">
                <a:solidFill>
                  <a:schemeClr val="tx1"/>
                </a:solidFill>
                <a:latin typeface="NikoshBAN" panose="02000000000000000000" pitchFamily="2" charset="0"/>
                <a:cs typeface="NikoshBAN" panose="02000000000000000000" pitchFamily="2" charset="0"/>
              </a:rPr>
              <a:t>এই পাঠ শেষে শিক্ষার্থীরা ............... </a:t>
            </a:r>
            <a:endParaRPr lang="en-US" sz="28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084878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nodeType="clickEffect">
                                  <p:stCondLst>
                                    <p:cond delay="0"/>
                                  </p:stCondLst>
                                  <p:iterate type="lt">
                                    <p:tmPct val="10000"/>
                                  </p:iterate>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p:cTn id="17"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19"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4">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nodeType="clickEffect">
                                  <p:stCondLst>
                                    <p:cond delay="0"/>
                                  </p:stCondLst>
                                  <p:iterate type="lt">
                                    <p:tmPct val="10000"/>
                                  </p:iterate>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p:cTn id="26" dur="5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28" dur="5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5">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1" presetClass="entr" presetSubtype="0" fill="hold" grpId="0" nodeType="clickEffect">
                                  <p:stCondLst>
                                    <p:cond delay="0"/>
                                  </p:stCondLst>
                                  <p:iterate type="lt">
                                    <p:tmPct val="10000"/>
                                  </p:iterate>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6"/>
                                        </p:tgtEl>
                                        <p:attrNameLst>
                                          <p:attrName>ppt_y</p:attrName>
                                        </p:attrNameLst>
                                      </p:cBhvr>
                                      <p:tavLst>
                                        <p:tav tm="0">
                                          <p:val>
                                            <p:strVal val="#ppt_y"/>
                                          </p:val>
                                        </p:tav>
                                        <p:tav tm="100000">
                                          <p:val>
                                            <p:strVal val="#ppt_y"/>
                                          </p:val>
                                        </p:tav>
                                      </p:tavLst>
                                    </p:anim>
                                    <p:anim calcmode="lin" valueType="num">
                                      <p:cBhvr>
                                        <p:cTn id="37"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697652"/>
            <a:ext cx="4038600" cy="250287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697652"/>
            <a:ext cx="4114800" cy="2807548"/>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 y="3532909"/>
            <a:ext cx="3484891" cy="2575345"/>
          </a:xfrm>
          <a:prstGeom prst="rect">
            <a:avLst/>
          </a:prstGeom>
        </p:spPr>
      </p:pic>
      <p:sp>
        <p:nvSpPr>
          <p:cNvPr id="6" name="TextBox 5"/>
          <p:cNvSpPr txBox="1"/>
          <p:nvPr/>
        </p:nvSpPr>
        <p:spPr>
          <a:xfrm>
            <a:off x="2809275" y="51321"/>
            <a:ext cx="3591525" cy="923330"/>
          </a:xfrm>
          <a:prstGeom prst="rect">
            <a:avLst/>
          </a:prstGeom>
          <a:solidFill>
            <a:srgbClr val="00B050"/>
          </a:solidFill>
        </p:spPr>
        <p:txBody>
          <a:bodyPr wrap="square" rtlCol="0">
            <a:spAutoFit/>
          </a:bodyPr>
          <a:lstStyle/>
          <a:p>
            <a:r>
              <a:rPr lang="bn-IN" sz="5400" dirty="0" smtClean="0">
                <a:latin typeface="NikoshBAN" panose="02000000000000000000" pitchFamily="2" charset="0"/>
                <a:cs typeface="NikoshBAN" panose="02000000000000000000" pitchFamily="2" charset="0"/>
              </a:rPr>
              <a:t>পাঠ উপস্থাপন</a:t>
            </a:r>
            <a:endParaRPr lang="en-US" sz="5400" dirty="0">
              <a:latin typeface="NikoshBAN" panose="02000000000000000000" pitchFamily="2" charset="0"/>
              <a:cs typeface="NikoshBAN" panose="02000000000000000000" pitchFamily="2" charset="0"/>
            </a:endParaRPr>
          </a:p>
        </p:txBody>
      </p:sp>
      <p:sp>
        <p:nvSpPr>
          <p:cNvPr id="7" name="Rectangle 6"/>
          <p:cNvSpPr/>
          <p:nvPr/>
        </p:nvSpPr>
        <p:spPr>
          <a:xfrm>
            <a:off x="4191000" y="3505200"/>
            <a:ext cx="4953000" cy="2603054"/>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rgbClr val="FFFF00"/>
                </a:solidFill>
                <a:latin typeface="NikoshBAN" panose="02000000000000000000" pitchFamily="2" charset="0"/>
                <a:cs typeface="NikoshBAN" panose="02000000000000000000" pitchFamily="2" charset="0"/>
              </a:rPr>
              <a:t> উৎপাদন বলতে মূলত উপজোগ সৃষ্টি করা কে বঝায়। উৎপাদিত দ্রব্যের বিনিময় মূল্য থাকতে হয়। </a:t>
            </a:r>
            <a:r>
              <a:rPr lang="bn-IN" sz="2400" dirty="0">
                <a:solidFill>
                  <a:srgbClr val="FFFF00"/>
                </a:solidFill>
                <a:latin typeface="NikoshBAN" panose="02000000000000000000" pitchFamily="2" charset="0"/>
                <a:cs typeface="NikoshBAN" panose="02000000000000000000" pitchFamily="2" charset="0"/>
              </a:rPr>
              <a:t>উপযোগ </a:t>
            </a:r>
            <a:r>
              <a:rPr lang="bn-IN" sz="2400" dirty="0" smtClean="0">
                <a:solidFill>
                  <a:srgbClr val="FFFF00"/>
                </a:solidFill>
                <a:latin typeface="NikoshBAN" panose="02000000000000000000" pitchFamily="2" charset="0"/>
                <a:cs typeface="NikoshBAN" panose="02000000000000000000" pitchFamily="2" charset="0"/>
              </a:rPr>
              <a:t>সৃষ্টি না হলে উৎপাদন বোঝায় না। উপকরন বা প্রাথমিক দ্রব্য ব্যাবহার করএ নতুন কোন দ্রব্য বা উপযোগ সৃষ্টি করা কে  উৎপাদন বলে। উৎপাদনের উপকরন সংগ্রহ এবং সব কাজ তদারকি করে  সংগঠন। </a:t>
            </a:r>
            <a:endParaRPr lang="en-US"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829366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circle(in)">
                                      <p:cBhvr>
                                        <p:cTn id="18" dur="2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circle(in)">
                                      <p:cBhvr>
                                        <p:cTn id="23" dur="20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circle(in)">
                                      <p:cBhvr>
                                        <p:cTn id="28" dur="2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circle(in)">
                                      <p:cBhvr>
                                        <p:cTn id="33" dur="20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41" presetClass="entr" presetSubtype="0" fill="hold" nodeType="clickEffect">
                                  <p:stCondLst>
                                    <p:cond delay="0"/>
                                  </p:stCondLst>
                                  <p:iterate type="lt">
                                    <p:tmPct val="10000"/>
                                  </p:iterate>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7">
                                            <p:txEl>
                                              <p:pRg st="0" end="0"/>
                                            </p:txEl>
                                          </p:spTgt>
                                        </p:tgtEl>
                                        <p:attrNameLst>
                                          <p:attrName>ppt_y</p:attrName>
                                        </p:attrNameLst>
                                      </p:cBhvr>
                                      <p:tavLst>
                                        <p:tav tm="0">
                                          <p:val>
                                            <p:strVal val="#ppt_y"/>
                                          </p:val>
                                        </p:tav>
                                        <p:tav tm="100000">
                                          <p:val>
                                            <p:strVal val="#ppt_y"/>
                                          </p:val>
                                        </p:tav>
                                      </p:tavLst>
                                    </p:anim>
                                    <p:anim calcmode="lin" valueType="num">
                                      <p:cBhvr>
                                        <p:cTn id="40" dur="500" fill="hold"/>
                                        <p:tgtEl>
                                          <p:spTgt spid="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52400"/>
            <a:ext cx="8915400" cy="769441"/>
          </a:xfrm>
          <a:prstGeom prst="rect">
            <a:avLst/>
          </a:prstGeom>
          <a:solidFill>
            <a:srgbClr val="FFFF00"/>
          </a:solidFill>
        </p:spPr>
        <p:txBody>
          <a:bodyPr wrap="square" rtlCol="0">
            <a:spAutoFit/>
          </a:bodyPr>
          <a:lstStyle/>
          <a:p>
            <a:r>
              <a:rPr lang="bn-IN" sz="4400" dirty="0" smtClean="0">
                <a:latin typeface="NikoshBAN" panose="02000000000000000000" pitchFamily="2" charset="0"/>
                <a:cs typeface="NikoshBAN" panose="02000000000000000000" pitchFamily="2" charset="0"/>
              </a:rPr>
              <a:t>        উৎপাদনে </a:t>
            </a:r>
            <a:r>
              <a:rPr lang="bn-IN" sz="4400" dirty="0" smtClean="0">
                <a:latin typeface="NikoshBAN" panose="02000000000000000000" pitchFamily="2" charset="0"/>
                <a:cs typeface="NikoshBAN" panose="02000000000000000000" pitchFamily="2" charset="0"/>
              </a:rPr>
              <a:t>উপযোগ সৃষ্টি এই পাঁচ ভাগে </a:t>
            </a:r>
            <a:r>
              <a:rPr lang="bn-IN" sz="4400" dirty="0" smtClean="0">
                <a:latin typeface="NikoshBAN" panose="02000000000000000000" pitchFamily="2" charset="0"/>
                <a:cs typeface="NikoshBAN" panose="02000000000000000000" pitchFamily="2" charset="0"/>
              </a:rPr>
              <a:t>হয়। </a:t>
            </a:r>
            <a:r>
              <a:rPr lang="bn-IN" sz="4400" dirty="0" smtClean="0">
                <a:latin typeface="NikoshBAN" panose="02000000000000000000" pitchFamily="2" charset="0"/>
                <a:cs typeface="NikoshBAN" panose="02000000000000000000" pitchFamily="2" charset="0"/>
              </a:rPr>
              <a:t> </a:t>
            </a:r>
            <a:endParaRPr lang="en-US" sz="4400" dirty="0">
              <a:solidFill>
                <a:srgbClr val="FF0000"/>
              </a:solidFill>
              <a:latin typeface="NikoshBAN" panose="02000000000000000000" pitchFamily="2" charset="0"/>
              <a:cs typeface="NikoshBAN" panose="02000000000000000000" pitchFamily="2" charset="0"/>
            </a:endParaRPr>
          </a:p>
        </p:txBody>
      </p:sp>
      <p:sp>
        <p:nvSpPr>
          <p:cNvPr id="4" name="Rectangle 3"/>
          <p:cNvSpPr/>
          <p:nvPr/>
        </p:nvSpPr>
        <p:spPr>
          <a:xfrm>
            <a:off x="1143000" y="952500"/>
            <a:ext cx="7162800" cy="9906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atin typeface="NikoshBAN" panose="02000000000000000000" pitchFamily="2" charset="0"/>
                <a:cs typeface="NikoshBAN" panose="02000000000000000000" pitchFamily="2" charset="0"/>
              </a:rPr>
              <a:t>রূপগত উপযোগ </a:t>
            </a:r>
            <a:endParaRPr lang="en-US" sz="4800" dirty="0">
              <a:latin typeface="NikoshBAN" panose="02000000000000000000" pitchFamily="2" charset="0"/>
              <a:cs typeface="NikoshBAN" panose="02000000000000000000" pitchFamily="2" charset="0"/>
            </a:endParaRPr>
          </a:p>
        </p:txBody>
      </p:sp>
      <p:sp>
        <p:nvSpPr>
          <p:cNvPr id="5" name="Rectangle 4"/>
          <p:cNvSpPr/>
          <p:nvPr/>
        </p:nvSpPr>
        <p:spPr>
          <a:xfrm>
            <a:off x="1143000" y="2057400"/>
            <a:ext cx="71628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 </a:t>
            </a:r>
            <a:r>
              <a:rPr lang="bn-IN" sz="4800" dirty="0" smtClean="0">
                <a:latin typeface="NikoshBAN" panose="02000000000000000000" pitchFamily="2" charset="0"/>
                <a:cs typeface="NikoshBAN" panose="02000000000000000000" pitchFamily="2" charset="0"/>
              </a:rPr>
              <a:t>স্থানগত উপযোগ </a:t>
            </a:r>
            <a:endParaRPr lang="en-US" sz="4800" dirty="0">
              <a:latin typeface="NikoshBAN" panose="02000000000000000000" pitchFamily="2" charset="0"/>
              <a:cs typeface="NikoshBAN" panose="02000000000000000000" pitchFamily="2" charset="0"/>
            </a:endParaRPr>
          </a:p>
        </p:txBody>
      </p:sp>
      <p:sp>
        <p:nvSpPr>
          <p:cNvPr id="6" name="Rectangle 5"/>
          <p:cNvSpPr/>
          <p:nvPr/>
        </p:nvSpPr>
        <p:spPr>
          <a:xfrm>
            <a:off x="1226127" y="3276600"/>
            <a:ext cx="7162800" cy="838200"/>
          </a:xfrm>
          <a:prstGeom prst="rect">
            <a:avLst/>
          </a:pr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 </a:t>
            </a:r>
            <a:r>
              <a:rPr lang="bn-IN" sz="4800" dirty="0" smtClean="0">
                <a:latin typeface="NikoshBAN" panose="02000000000000000000" pitchFamily="2" charset="0"/>
                <a:cs typeface="NikoshBAN" panose="02000000000000000000" pitchFamily="2" charset="0"/>
              </a:rPr>
              <a:t>সময়গত উপযোগ </a:t>
            </a:r>
            <a:endParaRPr lang="en-US" sz="4800" dirty="0">
              <a:latin typeface="NikoshBAN" panose="02000000000000000000" pitchFamily="2" charset="0"/>
              <a:cs typeface="NikoshBAN" panose="02000000000000000000" pitchFamily="2" charset="0"/>
            </a:endParaRPr>
          </a:p>
        </p:txBody>
      </p:sp>
      <p:sp>
        <p:nvSpPr>
          <p:cNvPr id="7" name="Rectangle 6"/>
          <p:cNvSpPr/>
          <p:nvPr/>
        </p:nvSpPr>
        <p:spPr>
          <a:xfrm>
            <a:off x="1226127" y="4343400"/>
            <a:ext cx="7162800" cy="9144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 </a:t>
            </a:r>
            <a:r>
              <a:rPr lang="bn-IN" sz="4800" dirty="0" smtClean="0">
                <a:latin typeface="NikoshBAN" panose="02000000000000000000" pitchFamily="2" charset="0"/>
                <a:cs typeface="NikoshBAN" panose="02000000000000000000" pitchFamily="2" charset="0"/>
              </a:rPr>
              <a:t>সেবাগত উপযোগ </a:t>
            </a:r>
            <a:endParaRPr lang="en-US" sz="4400" dirty="0">
              <a:latin typeface="NikoshBAN" panose="02000000000000000000" pitchFamily="2" charset="0"/>
              <a:cs typeface="NikoshBAN" panose="02000000000000000000" pitchFamily="2" charset="0"/>
            </a:endParaRPr>
          </a:p>
        </p:txBody>
      </p:sp>
      <p:sp>
        <p:nvSpPr>
          <p:cNvPr id="8" name="Rectangle 7"/>
          <p:cNvSpPr/>
          <p:nvPr/>
        </p:nvSpPr>
        <p:spPr>
          <a:xfrm>
            <a:off x="1226127" y="5638800"/>
            <a:ext cx="7162800" cy="838200"/>
          </a:xfrm>
          <a:prstGeom prst="rect">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 </a:t>
            </a:r>
            <a:r>
              <a:rPr lang="bn-IN" sz="4400" dirty="0" smtClean="0">
                <a:latin typeface="NikoshBAN" panose="02000000000000000000" pitchFamily="2" charset="0"/>
                <a:cs typeface="NikoshBAN" panose="02000000000000000000" pitchFamily="2" charset="0"/>
              </a:rPr>
              <a:t>মালিকানাগত উপযোগ </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0069314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ircle(in)">
                                      <p:cBhvr>
                                        <p:cTn id="21" dur="20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6" presetClass="entr" presetSubtype="0" fill="hold" nodeType="clickEffect">
                                  <p:stCondLst>
                                    <p:cond delay="0"/>
                                  </p:stCondLst>
                                  <p:iterate type="lt">
                                    <p:tmPct val="10000"/>
                                  </p:iterate>
                                  <p:childTnLst>
                                    <p:set>
                                      <p:cBhvr>
                                        <p:cTn id="25" dur="1" fill="hold">
                                          <p:stCondLst>
                                            <p:cond delay="0"/>
                                          </p:stCondLst>
                                        </p:cTn>
                                        <p:tgtEl>
                                          <p:spTgt spid="4">
                                            <p:txEl>
                                              <p:pRg st="0" end="0"/>
                                            </p:txEl>
                                          </p:spTgt>
                                        </p:tgtEl>
                                        <p:attrNameLst>
                                          <p:attrName>style.visibility</p:attrName>
                                        </p:attrNameLst>
                                      </p:cBhvr>
                                      <p:to>
                                        <p:strVal val="visible"/>
                                      </p:to>
                                    </p:set>
                                    <p:anim by="(-#ppt_w*2)" calcmode="lin" valueType="num">
                                      <p:cBhvr rctx="PPT">
                                        <p:cTn id="26" dur="500" autoRev="1" fill="hold">
                                          <p:stCondLst>
                                            <p:cond delay="0"/>
                                          </p:stCondLst>
                                        </p:cTn>
                                        <p:tgtEl>
                                          <p:spTgt spid="4">
                                            <p:txEl>
                                              <p:pRg st="0" end="0"/>
                                            </p:txEl>
                                          </p:spTgt>
                                        </p:tgtEl>
                                        <p:attrNameLst>
                                          <p:attrName>ppt_w</p:attrName>
                                        </p:attrNameLst>
                                      </p:cBhvr>
                                    </p:anim>
                                    <p:anim by="(#ppt_w*0.50)" calcmode="lin" valueType="num">
                                      <p:cBhvr>
                                        <p:cTn id="27" dur="500" decel="50000" autoRev="1" fill="hold">
                                          <p:stCondLst>
                                            <p:cond delay="0"/>
                                          </p:stCondLst>
                                        </p:cTn>
                                        <p:tgtEl>
                                          <p:spTgt spid="4">
                                            <p:txEl>
                                              <p:pRg st="0" end="0"/>
                                            </p:txEl>
                                          </p:spTgt>
                                        </p:tgtEl>
                                        <p:attrNameLst>
                                          <p:attrName>ppt_x</p:attrName>
                                        </p:attrNameLst>
                                      </p:cBhvr>
                                    </p:anim>
                                    <p:anim from="(-#ppt_h/2)" to="(#ppt_y)" calcmode="lin" valueType="num">
                                      <p:cBhvr>
                                        <p:cTn id="28" dur="1000" fill="hold">
                                          <p:stCondLst>
                                            <p:cond delay="0"/>
                                          </p:stCondLst>
                                        </p:cTn>
                                        <p:tgtEl>
                                          <p:spTgt spid="4">
                                            <p:txEl>
                                              <p:pRg st="0" end="0"/>
                                            </p:txEl>
                                          </p:spTgt>
                                        </p:tgtEl>
                                        <p:attrNameLst>
                                          <p:attrName>ppt_y</p:attrName>
                                        </p:attrNameLst>
                                      </p:cBhvr>
                                    </p:anim>
                                    <p:animRot by="21600000">
                                      <p:cBhvr>
                                        <p:cTn id="29" dur="1000" fill="hold">
                                          <p:stCondLst>
                                            <p:cond delay="0"/>
                                          </p:stCondLst>
                                        </p:cTn>
                                        <p:tgtEl>
                                          <p:spTgt spid="4">
                                            <p:txEl>
                                              <p:pRg st="0" end="0"/>
                                            </p:txEl>
                                          </p:spTgt>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circle(in)">
                                      <p:cBhvr>
                                        <p:cTn id="34" dur="20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nodeType="clickEffect">
                                  <p:stCondLst>
                                    <p:cond delay="0"/>
                                  </p:stCondLst>
                                  <p:iterate type="lt">
                                    <p:tmPct val="10000"/>
                                  </p:iterate>
                                  <p:childTnLst>
                                    <p:set>
                                      <p:cBhvr>
                                        <p:cTn id="38" dur="1" fill="hold">
                                          <p:stCondLst>
                                            <p:cond delay="0"/>
                                          </p:stCondLst>
                                        </p:cTn>
                                        <p:tgtEl>
                                          <p:spTgt spid="5">
                                            <p:txEl>
                                              <p:pRg st="0" end="0"/>
                                            </p:txEl>
                                          </p:spTgt>
                                        </p:tgtEl>
                                        <p:attrNameLst>
                                          <p:attrName>style.visibility</p:attrName>
                                        </p:attrNameLst>
                                      </p:cBhvr>
                                      <p:to>
                                        <p:strVal val="visible"/>
                                      </p:to>
                                    </p:set>
                                    <p:anim calcmode="lin" valueType="num">
                                      <p:cBhvr>
                                        <p:cTn id="39" dur="5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41" dur="5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5">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circle(in)">
                                      <p:cBhvr>
                                        <p:cTn id="48" dur="2000"/>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41" presetClass="entr" presetSubtype="0" fill="hold" nodeType="clickEffect">
                                  <p:stCondLst>
                                    <p:cond delay="0"/>
                                  </p:stCondLst>
                                  <p:iterate type="lt">
                                    <p:tmPct val="10000"/>
                                  </p:iterate>
                                  <p:childTnLst>
                                    <p:set>
                                      <p:cBhvr>
                                        <p:cTn id="52" dur="1" fill="hold">
                                          <p:stCondLst>
                                            <p:cond delay="0"/>
                                          </p:stCondLst>
                                        </p:cTn>
                                        <p:tgtEl>
                                          <p:spTgt spid="6">
                                            <p:txEl>
                                              <p:pRg st="0" end="0"/>
                                            </p:txEl>
                                          </p:spTgt>
                                        </p:tgtEl>
                                        <p:attrNameLst>
                                          <p:attrName>style.visibility</p:attrName>
                                        </p:attrNameLst>
                                      </p:cBhvr>
                                      <p:to>
                                        <p:strVal val="visible"/>
                                      </p:to>
                                    </p:set>
                                    <p:anim calcmode="lin" valueType="num">
                                      <p:cBhvr>
                                        <p:cTn id="53" dur="500" fill="hold"/>
                                        <p:tgtEl>
                                          <p:spTgt spid="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6">
                                            <p:txEl>
                                              <p:pRg st="0" end="0"/>
                                            </p:txEl>
                                          </p:spTgt>
                                        </p:tgtEl>
                                        <p:attrNameLst>
                                          <p:attrName>ppt_y</p:attrName>
                                        </p:attrNameLst>
                                      </p:cBhvr>
                                      <p:tavLst>
                                        <p:tav tm="0">
                                          <p:val>
                                            <p:strVal val="#ppt_y"/>
                                          </p:val>
                                        </p:tav>
                                        <p:tav tm="100000">
                                          <p:val>
                                            <p:strVal val="#ppt_y"/>
                                          </p:val>
                                        </p:tav>
                                      </p:tavLst>
                                    </p:anim>
                                    <p:anim calcmode="lin" valueType="num">
                                      <p:cBhvr>
                                        <p:cTn id="55" dur="500" fill="hold"/>
                                        <p:tgtEl>
                                          <p:spTgt spid="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tmFilter="0,0; .5, 1; 1, 1"/>
                                        <p:tgtEl>
                                          <p:spTgt spid="6">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circle(in)">
                                      <p:cBhvr>
                                        <p:cTn id="62" dur="2000"/>
                                        <p:tgtEl>
                                          <p:spTgt spid="7"/>
                                        </p:tgtEl>
                                      </p:cBhvr>
                                    </p:animEffect>
                                  </p:childTnLst>
                                </p:cTn>
                              </p:par>
                            </p:childTnLst>
                          </p:cTn>
                        </p:par>
                      </p:childTnLst>
                    </p:cTn>
                  </p:par>
                  <p:par>
                    <p:cTn id="63" fill="hold">
                      <p:stCondLst>
                        <p:cond delay="indefinite"/>
                      </p:stCondLst>
                      <p:childTnLst>
                        <p:par>
                          <p:cTn id="64" fill="hold">
                            <p:stCondLst>
                              <p:cond delay="0"/>
                            </p:stCondLst>
                            <p:childTnLst>
                              <p:par>
                                <p:cTn id="65" presetID="41" presetClass="entr" presetSubtype="0" fill="hold" nodeType="clickEffect">
                                  <p:stCondLst>
                                    <p:cond delay="0"/>
                                  </p:stCondLst>
                                  <p:iterate type="lt">
                                    <p:tmPct val="10000"/>
                                  </p:iterate>
                                  <p:childTnLst>
                                    <p:set>
                                      <p:cBhvr>
                                        <p:cTn id="66" dur="1" fill="hold">
                                          <p:stCondLst>
                                            <p:cond delay="0"/>
                                          </p:stCondLst>
                                        </p:cTn>
                                        <p:tgtEl>
                                          <p:spTgt spid="7">
                                            <p:txEl>
                                              <p:pRg st="0" end="0"/>
                                            </p:txEl>
                                          </p:spTgt>
                                        </p:tgtEl>
                                        <p:attrNameLst>
                                          <p:attrName>style.visibility</p:attrName>
                                        </p:attrNameLst>
                                      </p:cBhvr>
                                      <p:to>
                                        <p:strVal val="visible"/>
                                      </p:to>
                                    </p:set>
                                    <p:anim calcmode="lin" valueType="num">
                                      <p:cBhvr>
                                        <p:cTn id="67" dur="500" fill="hold"/>
                                        <p:tgtEl>
                                          <p:spTgt spid="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68" dur="500" fill="hold"/>
                                        <p:tgtEl>
                                          <p:spTgt spid="7">
                                            <p:txEl>
                                              <p:pRg st="0" end="0"/>
                                            </p:txEl>
                                          </p:spTgt>
                                        </p:tgtEl>
                                        <p:attrNameLst>
                                          <p:attrName>ppt_y</p:attrName>
                                        </p:attrNameLst>
                                      </p:cBhvr>
                                      <p:tavLst>
                                        <p:tav tm="0">
                                          <p:val>
                                            <p:strVal val="#ppt_y"/>
                                          </p:val>
                                        </p:tav>
                                        <p:tav tm="100000">
                                          <p:val>
                                            <p:strVal val="#ppt_y"/>
                                          </p:val>
                                        </p:tav>
                                      </p:tavLst>
                                    </p:anim>
                                    <p:anim calcmode="lin" valueType="num">
                                      <p:cBhvr>
                                        <p:cTn id="69" dur="500" fill="hold"/>
                                        <p:tgtEl>
                                          <p:spTgt spid="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0" dur="500" fill="hold"/>
                                        <p:tgtEl>
                                          <p:spTgt spid="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1" dur="500" tmFilter="0,0; .5, 1; 1, 1"/>
                                        <p:tgtEl>
                                          <p:spTgt spid="7">
                                            <p:txEl>
                                              <p:pRg st="0" end="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6" presetClass="entr" presetSubtype="16" fill="hold" grpId="0" nodeType="clickEffect">
                                  <p:stCondLst>
                                    <p:cond delay="0"/>
                                  </p:stCondLst>
                                  <p:childTnLst>
                                    <p:set>
                                      <p:cBhvr>
                                        <p:cTn id="75" dur="1" fill="hold">
                                          <p:stCondLst>
                                            <p:cond delay="0"/>
                                          </p:stCondLst>
                                        </p:cTn>
                                        <p:tgtEl>
                                          <p:spTgt spid="8"/>
                                        </p:tgtEl>
                                        <p:attrNameLst>
                                          <p:attrName>style.visibility</p:attrName>
                                        </p:attrNameLst>
                                      </p:cBhvr>
                                      <p:to>
                                        <p:strVal val="visible"/>
                                      </p:to>
                                    </p:set>
                                    <p:animEffect transition="in" filter="circle(in)">
                                      <p:cBhvr>
                                        <p:cTn id="76" dur="2000"/>
                                        <p:tgtEl>
                                          <p:spTgt spid="8"/>
                                        </p:tgtEl>
                                      </p:cBhvr>
                                    </p:animEffect>
                                  </p:childTnLst>
                                </p:cTn>
                              </p:par>
                            </p:childTnLst>
                          </p:cTn>
                        </p:par>
                      </p:childTnLst>
                    </p:cTn>
                  </p:par>
                  <p:par>
                    <p:cTn id="77" fill="hold">
                      <p:stCondLst>
                        <p:cond delay="indefinite"/>
                      </p:stCondLst>
                      <p:childTnLst>
                        <p:par>
                          <p:cTn id="78" fill="hold">
                            <p:stCondLst>
                              <p:cond delay="0"/>
                            </p:stCondLst>
                            <p:childTnLst>
                              <p:par>
                                <p:cTn id="79" presetID="41" presetClass="entr" presetSubtype="0" fill="hold" nodeType="clickEffect">
                                  <p:stCondLst>
                                    <p:cond delay="0"/>
                                  </p:stCondLst>
                                  <p:iterate type="lt">
                                    <p:tmPct val="10000"/>
                                  </p:iterate>
                                  <p:childTnLst>
                                    <p:set>
                                      <p:cBhvr>
                                        <p:cTn id="80" dur="1" fill="hold">
                                          <p:stCondLst>
                                            <p:cond delay="0"/>
                                          </p:stCondLst>
                                        </p:cTn>
                                        <p:tgtEl>
                                          <p:spTgt spid="8">
                                            <p:txEl>
                                              <p:pRg st="0" end="0"/>
                                            </p:txEl>
                                          </p:spTgt>
                                        </p:tgtEl>
                                        <p:attrNameLst>
                                          <p:attrName>style.visibility</p:attrName>
                                        </p:attrNameLst>
                                      </p:cBhvr>
                                      <p:to>
                                        <p:strVal val="visible"/>
                                      </p:to>
                                    </p:set>
                                    <p:anim calcmode="lin" valueType="num">
                                      <p:cBhvr>
                                        <p:cTn id="81"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2"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83"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4"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5" dur="500" tmFilter="0,0; .5, 1; 1, 1"/>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66309"/>
            <a:ext cx="4648200" cy="2590800"/>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16552"/>
            <a:ext cx="4566703" cy="320040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59632" y="816552"/>
            <a:ext cx="4184367" cy="320040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54459" y="4127789"/>
            <a:ext cx="4189539" cy="2695575"/>
          </a:xfrm>
          <a:prstGeom prst="rect">
            <a:avLst/>
          </a:prstGeom>
        </p:spPr>
      </p:pic>
      <p:sp>
        <p:nvSpPr>
          <p:cNvPr id="6" name="Oval 5"/>
          <p:cNvSpPr/>
          <p:nvPr/>
        </p:nvSpPr>
        <p:spPr>
          <a:xfrm>
            <a:off x="526473" y="2895600"/>
            <a:ext cx="111529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anose="02000000000000000000" pitchFamily="2" charset="0"/>
                <a:cs typeface="NikoshBAN" panose="02000000000000000000" pitchFamily="2" charset="0"/>
              </a:rPr>
              <a:t> </a:t>
            </a:r>
            <a:r>
              <a:rPr lang="bn-IN" sz="3200" dirty="0" smtClean="0">
                <a:solidFill>
                  <a:srgbClr val="FF0000"/>
                </a:solidFill>
                <a:latin typeface="NikoshBAN" panose="02000000000000000000" pitchFamily="2" charset="0"/>
                <a:cs typeface="NikoshBAN" panose="02000000000000000000" pitchFamily="2" charset="0"/>
              </a:rPr>
              <a:t>ভূমি</a:t>
            </a:r>
            <a:endParaRPr lang="en-US" sz="3200" dirty="0">
              <a:solidFill>
                <a:srgbClr val="FF0000"/>
              </a:solidFill>
              <a:latin typeface="NikoshBAN" panose="02000000000000000000" pitchFamily="2" charset="0"/>
              <a:cs typeface="NikoshBAN" panose="02000000000000000000" pitchFamily="2" charset="0"/>
            </a:endParaRPr>
          </a:p>
        </p:txBody>
      </p:sp>
      <p:sp>
        <p:nvSpPr>
          <p:cNvPr id="7" name="Oval 6"/>
          <p:cNvSpPr/>
          <p:nvPr/>
        </p:nvSpPr>
        <p:spPr>
          <a:xfrm>
            <a:off x="4911144" y="2895600"/>
            <a:ext cx="1261056"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solidFill>
                  <a:srgbClr val="FF0000"/>
                </a:solidFill>
              </a:rPr>
              <a:t> </a:t>
            </a:r>
            <a:r>
              <a:rPr lang="bn-IN" sz="4000" dirty="0" smtClean="0">
                <a:solidFill>
                  <a:srgbClr val="FF0000"/>
                </a:solidFill>
                <a:latin typeface="NikoshBAN" panose="02000000000000000000" pitchFamily="2" charset="0"/>
                <a:cs typeface="NikoshBAN" panose="02000000000000000000" pitchFamily="2" charset="0"/>
              </a:rPr>
              <a:t>শ্রম</a:t>
            </a:r>
            <a:endParaRPr lang="en-US" sz="4000" dirty="0">
              <a:solidFill>
                <a:srgbClr val="FF0000"/>
              </a:solidFill>
              <a:latin typeface="NikoshBAN" panose="02000000000000000000" pitchFamily="2" charset="0"/>
              <a:cs typeface="NikoshBAN" panose="02000000000000000000" pitchFamily="2" charset="0"/>
            </a:endParaRPr>
          </a:p>
        </p:txBody>
      </p:sp>
      <p:sp>
        <p:nvSpPr>
          <p:cNvPr id="8" name="Oval 7"/>
          <p:cNvSpPr/>
          <p:nvPr/>
        </p:nvSpPr>
        <p:spPr>
          <a:xfrm>
            <a:off x="526472" y="5728854"/>
            <a:ext cx="1454728"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rgbClr val="FF0000"/>
                </a:solidFill>
                <a:latin typeface="NikoshBAN" panose="02000000000000000000" pitchFamily="2" charset="0"/>
                <a:cs typeface="NikoshBAN" panose="02000000000000000000" pitchFamily="2" charset="0"/>
              </a:rPr>
              <a:t>মূলধন</a:t>
            </a:r>
            <a:endParaRPr lang="en-US" sz="2800" dirty="0">
              <a:solidFill>
                <a:srgbClr val="FF0000"/>
              </a:solidFill>
              <a:latin typeface="NikoshBAN" panose="02000000000000000000" pitchFamily="2" charset="0"/>
              <a:cs typeface="NikoshBAN" panose="02000000000000000000" pitchFamily="2" charset="0"/>
            </a:endParaRPr>
          </a:p>
        </p:txBody>
      </p:sp>
      <p:sp>
        <p:nvSpPr>
          <p:cNvPr id="9" name="Oval 8"/>
          <p:cNvSpPr/>
          <p:nvPr/>
        </p:nvSpPr>
        <p:spPr>
          <a:xfrm>
            <a:off x="4973488" y="5749635"/>
            <a:ext cx="1579712"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rgbClr val="FF0000"/>
                </a:solidFill>
                <a:latin typeface="NikoshBAN" panose="02000000000000000000" pitchFamily="2" charset="0"/>
                <a:cs typeface="NikoshBAN" panose="02000000000000000000" pitchFamily="2" charset="0"/>
              </a:rPr>
              <a:t>সংগঠন</a:t>
            </a:r>
            <a:endParaRPr lang="en-US" sz="3200" dirty="0">
              <a:solidFill>
                <a:srgbClr val="FF0000"/>
              </a:solidFill>
              <a:latin typeface="NikoshBAN" panose="02000000000000000000" pitchFamily="2" charset="0"/>
              <a:cs typeface="NikoshBAN" panose="02000000000000000000" pitchFamily="2" charset="0"/>
            </a:endParaRPr>
          </a:p>
        </p:txBody>
      </p:sp>
      <p:sp>
        <p:nvSpPr>
          <p:cNvPr id="11" name="TextBox 10"/>
          <p:cNvSpPr txBox="1"/>
          <p:nvPr/>
        </p:nvSpPr>
        <p:spPr>
          <a:xfrm>
            <a:off x="0" y="152400"/>
            <a:ext cx="9144000" cy="707886"/>
          </a:xfrm>
          <a:prstGeom prst="rect">
            <a:avLst/>
          </a:prstGeom>
          <a:solidFill>
            <a:srgbClr val="FFFF00"/>
          </a:solidFill>
        </p:spPr>
        <p:txBody>
          <a:bodyPr wrap="square" rtlCol="0">
            <a:spAutoFit/>
          </a:bodyPr>
          <a:lstStyle/>
          <a:p>
            <a:pPr algn="ctr"/>
            <a:r>
              <a:rPr lang="bn-IN" sz="4000" dirty="0" smtClean="0">
                <a:latin typeface="NikoshBAN" panose="02000000000000000000" pitchFamily="2" charset="0"/>
                <a:cs typeface="NikoshBAN" panose="02000000000000000000" pitchFamily="2" charset="0"/>
              </a:rPr>
              <a:t>এই ছবিগুলোর দিকে লক্ষ কর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8779562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11">
                                            <p:txEl>
                                              <p:pRg st="0" end="0"/>
                                            </p:txEl>
                                          </p:spTgt>
                                        </p:tgtEl>
                                        <p:attrNameLst>
                                          <p:attrName>style.visibility</p:attrName>
                                        </p:attrNameLst>
                                      </p:cBhvr>
                                      <p:to>
                                        <p:strVal val="visible"/>
                                      </p:to>
                                    </p:set>
                                    <p:anim calcmode="lin" valueType="num">
                                      <p:cBhvr>
                                        <p:cTn id="12" dur="500" fill="hold"/>
                                        <p:tgtEl>
                                          <p:spTgt spid="1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1">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1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circle(in)">
                                      <p:cBhvr>
                                        <p:cTn id="21" dur="20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circle(in)">
                                      <p:cBhvr>
                                        <p:cTn id="26" dur="20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circle(in)">
                                      <p:cBhvr>
                                        <p:cTn id="31" dur="20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circle(in)">
                                      <p:cBhvr>
                                        <p:cTn id="36" dur="20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circle(in)">
                                      <p:cBhvr>
                                        <p:cTn id="41" dur="20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circle(in)">
                                      <p:cBhvr>
                                        <p:cTn id="46" dur="20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circle(in)">
                                      <p:cBhvr>
                                        <p:cTn id="51" dur="20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circle(in)">
                                      <p:cBhvr>
                                        <p:cTn id="5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499</TotalTime>
  <Words>316</Words>
  <Application>Microsoft Office PowerPoint</Application>
  <PresentationFormat>On-screen Show (4:3)</PresentationFormat>
  <Paragraphs>56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MAHBUB</dc:creator>
  <cp:lastModifiedBy>MAHBUB</cp:lastModifiedBy>
  <cp:revision>83</cp:revision>
  <dcterms:created xsi:type="dcterms:W3CDTF">2006-08-16T00:00:00Z</dcterms:created>
  <dcterms:modified xsi:type="dcterms:W3CDTF">2020-02-17T17:33:25Z</dcterms:modified>
</cp:coreProperties>
</file>