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20" r:id="rId3"/>
  </p:sldMasterIdLst>
  <p:sldIdLst>
    <p:sldId id="256" r:id="rId4"/>
    <p:sldId id="257" r:id="rId5"/>
    <p:sldId id="258" r:id="rId6"/>
    <p:sldId id="259" r:id="rId7"/>
    <p:sldId id="260" r:id="rId8"/>
    <p:sldId id="274" r:id="rId9"/>
    <p:sldId id="268" r:id="rId10"/>
    <p:sldId id="270" r:id="rId11"/>
    <p:sldId id="267" r:id="rId12"/>
    <p:sldId id="266" r:id="rId13"/>
    <p:sldId id="261" r:id="rId14"/>
    <p:sldId id="265" r:id="rId15"/>
    <p:sldId id="262" r:id="rId16"/>
    <p:sldId id="263" r:id="rId17"/>
    <p:sldId id="264" r:id="rId18"/>
    <p:sldId id="271" r:id="rId19"/>
    <p:sldId id="272"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p:cViewPr varScale="1">
        <p:scale>
          <a:sx n="66" d="100"/>
          <a:sy n="66" d="100"/>
        </p:scale>
        <p:origin x="792" y="60"/>
      </p:cViewPr>
      <p:guideLst/>
    </p:cSldViewPr>
  </p:slideViewPr>
  <p:outlineViewPr>
    <p:cViewPr>
      <p:scale>
        <a:sx n="33" d="100"/>
        <a:sy n="33" d="100"/>
      </p:scale>
      <p:origin x="0" y="-1500"/>
    </p:cViewPr>
  </p:outlineViewPr>
  <p:notesTextViewPr>
    <p:cViewPr>
      <p:scale>
        <a:sx n="1" d="1"/>
        <a:sy n="1" d="1"/>
      </p:scale>
      <p:origin x="0" y="0"/>
    </p:cViewPr>
  </p:notesTextViewPr>
  <p:sorterViewPr>
    <p:cViewPr>
      <p:scale>
        <a:sx n="100" d="100"/>
        <a:sy n="100" d="100"/>
      </p:scale>
      <p:origin x="0" y="-51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072102-8FF4-47E0-ACD1-AF912104098A}" type="datetimeFigureOut">
              <a:rPr lang="en-US" smtClean="0"/>
              <a:t>18-Feb-20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8490C-BD65-44F9-9C48-9C7CB5BDC319}" type="slidenum">
              <a:rPr lang="en-US" smtClean="0"/>
              <a:t>‹#›</a:t>
            </a:fld>
            <a:endParaRPr lang="en-US"/>
          </a:p>
        </p:txBody>
      </p:sp>
    </p:spTree>
    <p:extLst>
      <p:ext uri="{BB962C8B-B14F-4D97-AF65-F5344CB8AC3E}">
        <p14:creationId xmlns:p14="http://schemas.microsoft.com/office/powerpoint/2010/main" val="226014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072102-8FF4-47E0-ACD1-AF912104098A}" type="datetimeFigureOut">
              <a:rPr lang="en-US" smtClean="0"/>
              <a:t>18-Feb-20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8490C-BD65-44F9-9C48-9C7CB5BDC319}" type="slidenum">
              <a:rPr lang="en-US" smtClean="0"/>
              <a:t>‹#›</a:t>
            </a:fld>
            <a:endParaRPr lang="en-US"/>
          </a:p>
        </p:txBody>
      </p:sp>
    </p:spTree>
    <p:extLst>
      <p:ext uri="{BB962C8B-B14F-4D97-AF65-F5344CB8AC3E}">
        <p14:creationId xmlns:p14="http://schemas.microsoft.com/office/powerpoint/2010/main" val="434727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072102-8FF4-47E0-ACD1-AF912104098A}" type="datetimeFigureOut">
              <a:rPr lang="en-US" smtClean="0"/>
              <a:t>18-Feb-20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8490C-BD65-44F9-9C48-9C7CB5BDC319}" type="slidenum">
              <a:rPr lang="en-US" smtClean="0"/>
              <a:t>‹#›</a:t>
            </a:fld>
            <a:endParaRPr lang="en-US"/>
          </a:p>
        </p:txBody>
      </p:sp>
    </p:spTree>
    <p:extLst>
      <p:ext uri="{BB962C8B-B14F-4D97-AF65-F5344CB8AC3E}">
        <p14:creationId xmlns:p14="http://schemas.microsoft.com/office/powerpoint/2010/main" val="1340386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072102-8FF4-47E0-ACD1-AF912104098A}" type="datetimeFigureOut">
              <a:rPr lang="en-US" smtClean="0"/>
              <a:t>18-Feb-20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8490C-BD65-44F9-9C48-9C7CB5BDC31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075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072102-8FF4-47E0-ACD1-AF912104098A}" type="datetimeFigureOut">
              <a:rPr lang="en-US" smtClean="0"/>
              <a:t>18-Feb-20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8490C-BD65-44F9-9C48-9C7CB5BDC319}" type="slidenum">
              <a:rPr lang="en-US" smtClean="0"/>
              <a:t>‹#›</a:t>
            </a:fld>
            <a:endParaRPr lang="en-US"/>
          </a:p>
        </p:txBody>
      </p:sp>
    </p:spTree>
    <p:extLst>
      <p:ext uri="{BB962C8B-B14F-4D97-AF65-F5344CB8AC3E}">
        <p14:creationId xmlns:p14="http://schemas.microsoft.com/office/powerpoint/2010/main" val="2097449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072102-8FF4-47E0-ACD1-AF912104098A}" type="datetimeFigureOut">
              <a:rPr lang="en-US" smtClean="0"/>
              <a:t>18-Feb-20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8490C-BD65-44F9-9C48-9C7CB5BDC31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860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072102-8FF4-47E0-ACD1-AF912104098A}" type="datetimeFigureOut">
              <a:rPr lang="en-US" smtClean="0"/>
              <a:t>18-Feb-20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18490C-BD65-44F9-9C48-9C7CB5BDC319}" type="slidenum">
              <a:rPr lang="en-US" smtClean="0"/>
              <a:t>‹#›</a:t>
            </a:fld>
            <a:endParaRPr lang="en-US"/>
          </a:p>
        </p:txBody>
      </p:sp>
    </p:spTree>
    <p:extLst>
      <p:ext uri="{BB962C8B-B14F-4D97-AF65-F5344CB8AC3E}">
        <p14:creationId xmlns:p14="http://schemas.microsoft.com/office/powerpoint/2010/main" val="2604552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072102-8FF4-47E0-ACD1-AF912104098A}" type="datetimeFigureOut">
              <a:rPr lang="en-US" smtClean="0"/>
              <a:t>18-Feb-20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18490C-BD65-44F9-9C48-9C7CB5BDC319}" type="slidenum">
              <a:rPr lang="en-US" smtClean="0"/>
              <a:t>‹#›</a:t>
            </a:fld>
            <a:endParaRPr lang="en-US"/>
          </a:p>
        </p:txBody>
      </p:sp>
    </p:spTree>
    <p:extLst>
      <p:ext uri="{BB962C8B-B14F-4D97-AF65-F5344CB8AC3E}">
        <p14:creationId xmlns:p14="http://schemas.microsoft.com/office/powerpoint/2010/main" val="1629573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072102-8FF4-47E0-ACD1-AF912104098A}" type="datetimeFigureOut">
              <a:rPr lang="en-US" smtClean="0"/>
              <a:t>18-Feb-20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18490C-BD65-44F9-9C48-9C7CB5BDC319}" type="slidenum">
              <a:rPr lang="en-US" smtClean="0"/>
              <a:t>‹#›</a:t>
            </a:fld>
            <a:endParaRPr lang="en-US"/>
          </a:p>
        </p:txBody>
      </p:sp>
    </p:spTree>
    <p:extLst>
      <p:ext uri="{BB962C8B-B14F-4D97-AF65-F5344CB8AC3E}">
        <p14:creationId xmlns:p14="http://schemas.microsoft.com/office/powerpoint/2010/main" val="3910135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3072102-8FF4-47E0-ACD1-AF912104098A}" type="datetimeFigureOut">
              <a:rPr lang="en-US" smtClean="0"/>
              <a:t>18-Feb-20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F18490C-BD65-44F9-9C48-9C7CB5BDC319}" type="slidenum">
              <a:rPr lang="en-US" smtClean="0"/>
              <a:t>‹#›</a:t>
            </a:fld>
            <a:endParaRPr lang="en-US"/>
          </a:p>
        </p:txBody>
      </p:sp>
    </p:spTree>
    <p:extLst>
      <p:ext uri="{BB962C8B-B14F-4D97-AF65-F5344CB8AC3E}">
        <p14:creationId xmlns:p14="http://schemas.microsoft.com/office/powerpoint/2010/main" val="676161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3072102-8FF4-47E0-ACD1-AF912104098A}" type="datetimeFigureOut">
              <a:rPr lang="en-US" smtClean="0"/>
              <a:t>18-Feb-20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F18490C-BD65-44F9-9C48-9C7CB5BDC319}" type="slidenum">
              <a:rPr lang="en-US" smtClean="0"/>
              <a:t>‹#›</a:t>
            </a:fld>
            <a:endParaRPr lang="en-US"/>
          </a:p>
        </p:txBody>
      </p:sp>
    </p:spTree>
    <p:extLst>
      <p:ext uri="{BB962C8B-B14F-4D97-AF65-F5344CB8AC3E}">
        <p14:creationId xmlns:p14="http://schemas.microsoft.com/office/powerpoint/2010/main" val="1702888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072102-8FF4-47E0-ACD1-AF912104098A}" type="datetimeFigureOut">
              <a:rPr lang="en-US" smtClean="0"/>
              <a:t>18-Feb-20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8490C-BD65-44F9-9C48-9C7CB5BDC319}" type="slidenum">
              <a:rPr lang="en-US" smtClean="0"/>
              <a:t>‹#›</a:t>
            </a:fld>
            <a:endParaRPr lang="en-US"/>
          </a:p>
        </p:txBody>
      </p:sp>
    </p:spTree>
    <p:extLst>
      <p:ext uri="{BB962C8B-B14F-4D97-AF65-F5344CB8AC3E}">
        <p14:creationId xmlns:p14="http://schemas.microsoft.com/office/powerpoint/2010/main" val="4073272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3072102-8FF4-47E0-ACD1-AF912104098A}" type="datetimeFigureOut">
              <a:rPr lang="en-US" smtClean="0"/>
              <a:t>18-Feb-20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18490C-BD65-44F9-9C48-9C7CB5BDC319}" type="slidenum">
              <a:rPr lang="en-US" smtClean="0"/>
              <a:t>‹#›</a:t>
            </a:fld>
            <a:endParaRPr lang="en-US"/>
          </a:p>
        </p:txBody>
      </p:sp>
    </p:spTree>
    <p:extLst>
      <p:ext uri="{BB962C8B-B14F-4D97-AF65-F5344CB8AC3E}">
        <p14:creationId xmlns:p14="http://schemas.microsoft.com/office/powerpoint/2010/main" val="2706553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072102-8FF4-47E0-ACD1-AF912104098A}" type="datetimeFigureOut">
              <a:rPr lang="en-US" smtClean="0"/>
              <a:t>18-Feb-20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8490C-BD65-44F9-9C48-9C7CB5BDC319}" type="slidenum">
              <a:rPr lang="en-US" smtClean="0"/>
              <a:t>‹#›</a:t>
            </a:fld>
            <a:endParaRPr lang="en-US"/>
          </a:p>
        </p:txBody>
      </p:sp>
    </p:spTree>
    <p:extLst>
      <p:ext uri="{BB962C8B-B14F-4D97-AF65-F5344CB8AC3E}">
        <p14:creationId xmlns:p14="http://schemas.microsoft.com/office/powerpoint/2010/main" val="3012370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072102-8FF4-47E0-ACD1-AF912104098A}" type="datetimeFigureOut">
              <a:rPr lang="en-US" smtClean="0"/>
              <a:t>18-Feb-20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8490C-BD65-44F9-9C48-9C7CB5BDC319}" type="slidenum">
              <a:rPr lang="en-US" smtClean="0"/>
              <a:t>‹#›</a:t>
            </a:fld>
            <a:endParaRPr lang="en-US"/>
          </a:p>
        </p:txBody>
      </p:sp>
    </p:spTree>
    <p:extLst>
      <p:ext uri="{BB962C8B-B14F-4D97-AF65-F5344CB8AC3E}">
        <p14:creationId xmlns:p14="http://schemas.microsoft.com/office/powerpoint/2010/main" val="3796409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3072102-8FF4-47E0-ACD1-AF912104098A}" type="datetimeFigureOut">
              <a:rPr lang="en-US" smtClean="0"/>
              <a:t>18-Feb-20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18490C-BD65-44F9-9C48-9C7CB5BDC319}" type="slidenum">
              <a:rPr lang="en-US" smtClean="0"/>
              <a:t>‹#›</a:t>
            </a:fld>
            <a:endParaRPr lang="en-US"/>
          </a:p>
        </p:txBody>
      </p:sp>
    </p:spTree>
    <p:extLst>
      <p:ext uri="{BB962C8B-B14F-4D97-AF65-F5344CB8AC3E}">
        <p14:creationId xmlns:p14="http://schemas.microsoft.com/office/powerpoint/2010/main" val="17224456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072102-8FF4-47E0-ACD1-AF912104098A}" type="datetimeFigureOut">
              <a:rPr lang="en-US" smtClean="0"/>
              <a:t>18-Feb-20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18490C-BD65-44F9-9C48-9C7CB5BDC319}" type="slidenum">
              <a:rPr lang="en-US" smtClean="0"/>
              <a:t>‹#›</a:t>
            </a:fld>
            <a:endParaRPr lang="en-US"/>
          </a:p>
        </p:txBody>
      </p:sp>
    </p:spTree>
    <p:extLst>
      <p:ext uri="{BB962C8B-B14F-4D97-AF65-F5344CB8AC3E}">
        <p14:creationId xmlns:p14="http://schemas.microsoft.com/office/powerpoint/2010/main" val="1074687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73072102-8FF4-47E0-ACD1-AF912104098A}" type="datetimeFigureOut">
              <a:rPr lang="en-US" smtClean="0"/>
              <a:t>18-Feb-20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18490C-BD65-44F9-9C48-9C7CB5BDC319}" type="slidenum">
              <a:rPr lang="en-US" smtClean="0"/>
              <a:t>‹#›</a:t>
            </a:fld>
            <a:endParaRPr lang="en-US"/>
          </a:p>
        </p:txBody>
      </p:sp>
    </p:spTree>
    <p:extLst>
      <p:ext uri="{BB962C8B-B14F-4D97-AF65-F5344CB8AC3E}">
        <p14:creationId xmlns:p14="http://schemas.microsoft.com/office/powerpoint/2010/main" val="99964313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73072102-8FF4-47E0-ACD1-AF912104098A}" type="datetimeFigureOut">
              <a:rPr lang="en-US" smtClean="0"/>
              <a:t>18-Feb-20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F18490C-BD65-44F9-9C48-9C7CB5BDC319}" type="slidenum">
              <a:rPr lang="en-US" smtClean="0"/>
              <a:t>‹#›</a:t>
            </a:fld>
            <a:endParaRPr lang="en-US"/>
          </a:p>
        </p:txBody>
      </p:sp>
    </p:spTree>
    <p:extLst>
      <p:ext uri="{BB962C8B-B14F-4D97-AF65-F5344CB8AC3E}">
        <p14:creationId xmlns:p14="http://schemas.microsoft.com/office/powerpoint/2010/main" val="300438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73072102-8FF4-47E0-ACD1-AF912104098A}" type="datetimeFigureOut">
              <a:rPr lang="en-US" smtClean="0"/>
              <a:t>18-Feb-20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18490C-BD65-44F9-9C48-9C7CB5BDC319}"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56909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072102-8FF4-47E0-ACD1-AF912104098A}" type="datetimeFigureOut">
              <a:rPr lang="en-US" smtClean="0"/>
              <a:t>18-Feb-20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18490C-BD65-44F9-9C48-9C7CB5BDC319}" type="slidenum">
              <a:rPr lang="en-US" smtClean="0"/>
              <a:t>‹#›</a:t>
            </a:fld>
            <a:endParaRPr lang="en-US"/>
          </a:p>
        </p:txBody>
      </p:sp>
    </p:spTree>
    <p:extLst>
      <p:ext uri="{BB962C8B-B14F-4D97-AF65-F5344CB8AC3E}">
        <p14:creationId xmlns:p14="http://schemas.microsoft.com/office/powerpoint/2010/main" val="3562425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72102-8FF4-47E0-ACD1-AF912104098A}" type="datetimeFigureOut">
              <a:rPr lang="en-US" smtClean="0"/>
              <a:t>18-Feb-20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18490C-BD65-44F9-9C48-9C7CB5BDC319}" type="slidenum">
              <a:rPr lang="en-US" smtClean="0"/>
              <a:t>‹#›</a:t>
            </a:fld>
            <a:endParaRPr lang="en-US"/>
          </a:p>
        </p:txBody>
      </p:sp>
    </p:spTree>
    <p:extLst>
      <p:ext uri="{BB962C8B-B14F-4D97-AF65-F5344CB8AC3E}">
        <p14:creationId xmlns:p14="http://schemas.microsoft.com/office/powerpoint/2010/main" val="559894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3072102-8FF4-47E0-ACD1-AF912104098A}" type="datetimeFigureOut">
              <a:rPr lang="en-US" smtClean="0"/>
              <a:t>18-Feb-20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8490C-BD65-44F9-9C48-9C7CB5BDC319}" type="slidenum">
              <a:rPr lang="en-US" smtClean="0"/>
              <a:t>‹#›</a:t>
            </a:fld>
            <a:endParaRPr lang="en-US"/>
          </a:p>
        </p:txBody>
      </p:sp>
    </p:spTree>
    <p:extLst>
      <p:ext uri="{BB962C8B-B14F-4D97-AF65-F5344CB8AC3E}">
        <p14:creationId xmlns:p14="http://schemas.microsoft.com/office/powerpoint/2010/main" val="34198667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73072102-8FF4-47E0-ACD1-AF912104098A}" type="datetimeFigureOut">
              <a:rPr lang="en-US" smtClean="0"/>
              <a:t>18-Feb-20</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6F18490C-BD65-44F9-9C48-9C7CB5BDC319}" type="slidenum">
              <a:rPr lang="en-US" smtClean="0"/>
              <a:t>‹#›</a:t>
            </a:fld>
            <a:endParaRPr lang="en-US"/>
          </a:p>
        </p:txBody>
      </p:sp>
    </p:spTree>
    <p:extLst>
      <p:ext uri="{BB962C8B-B14F-4D97-AF65-F5344CB8AC3E}">
        <p14:creationId xmlns:p14="http://schemas.microsoft.com/office/powerpoint/2010/main" val="28130547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73072102-8FF4-47E0-ACD1-AF912104098A}" type="datetimeFigureOut">
              <a:rPr lang="en-US" smtClean="0"/>
              <a:t>18-Feb-20</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6F18490C-BD65-44F9-9C48-9C7CB5BDC319}" type="slidenum">
              <a:rPr lang="en-US" smtClean="0"/>
              <a:t>‹#›</a:t>
            </a:fld>
            <a:endParaRPr lang="en-US"/>
          </a:p>
        </p:txBody>
      </p:sp>
    </p:spTree>
    <p:extLst>
      <p:ext uri="{BB962C8B-B14F-4D97-AF65-F5344CB8AC3E}">
        <p14:creationId xmlns:p14="http://schemas.microsoft.com/office/powerpoint/2010/main" val="1941615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072102-8FF4-47E0-ACD1-AF912104098A}" type="datetimeFigureOut">
              <a:rPr lang="en-US" smtClean="0"/>
              <a:t>18-Feb-20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8490C-BD65-44F9-9C48-9C7CB5BDC319}" type="slidenum">
              <a:rPr lang="en-US" smtClean="0"/>
              <a:t>‹#›</a:t>
            </a:fld>
            <a:endParaRPr lang="en-US"/>
          </a:p>
        </p:txBody>
      </p:sp>
    </p:spTree>
    <p:extLst>
      <p:ext uri="{BB962C8B-B14F-4D97-AF65-F5344CB8AC3E}">
        <p14:creationId xmlns:p14="http://schemas.microsoft.com/office/powerpoint/2010/main" val="1532927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072102-8FF4-47E0-ACD1-AF912104098A}" type="datetimeFigureOut">
              <a:rPr lang="en-US" smtClean="0"/>
              <a:t>18-Feb-20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8490C-BD65-44F9-9C48-9C7CB5BDC319}" type="slidenum">
              <a:rPr lang="en-US" smtClean="0"/>
              <a:t>‹#›</a:t>
            </a:fld>
            <a:endParaRPr lang="en-US"/>
          </a:p>
        </p:txBody>
      </p:sp>
    </p:spTree>
    <p:extLst>
      <p:ext uri="{BB962C8B-B14F-4D97-AF65-F5344CB8AC3E}">
        <p14:creationId xmlns:p14="http://schemas.microsoft.com/office/powerpoint/2010/main" val="71734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072102-8FF4-47E0-ACD1-AF912104098A}" type="datetimeFigureOut">
              <a:rPr lang="en-US" smtClean="0"/>
              <a:t>18-Feb-20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18490C-BD65-44F9-9C48-9C7CB5BDC319}" type="slidenum">
              <a:rPr lang="en-US" smtClean="0"/>
              <a:t>‹#›</a:t>
            </a:fld>
            <a:endParaRPr lang="en-US"/>
          </a:p>
        </p:txBody>
      </p:sp>
    </p:spTree>
    <p:extLst>
      <p:ext uri="{BB962C8B-B14F-4D97-AF65-F5344CB8AC3E}">
        <p14:creationId xmlns:p14="http://schemas.microsoft.com/office/powerpoint/2010/main" val="281773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072102-8FF4-47E0-ACD1-AF912104098A}" type="datetimeFigureOut">
              <a:rPr lang="en-US" smtClean="0"/>
              <a:t>18-Feb-20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18490C-BD65-44F9-9C48-9C7CB5BDC319}" type="slidenum">
              <a:rPr lang="en-US" smtClean="0"/>
              <a:t>‹#›</a:t>
            </a:fld>
            <a:endParaRPr lang="en-US"/>
          </a:p>
        </p:txBody>
      </p:sp>
    </p:spTree>
    <p:extLst>
      <p:ext uri="{BB962C8B-B14F-4D97-AF65-F5344CB8AC3E}">
        <p14:creationId xmlns:p14="http://schemas.microsoft.com/office/powerpoint/2010/main" val="253492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072102-8FF4-47E0-ACD1-AF912104098A}" type="datetimeFigureOut">
              <a:rPr lang="en-US" smtClean="0"/>
              <a:t>18-Feb-20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18490C-BD65-44F9-9C48-9C7CB5BDC319}" type="slidenum">
              <a:rPr lang="en-US" smtClean="0"/>
              <a:t>‹#›</a:t>
            </a:fld>
            <a:endParaRPr lang="en-US"/>
          </a:p>
        </p:txBody>
      </p:sp>
    </p:spTree>
    <p:extLst>
      <p:ext uri="{BB962C8B-B14F-4D97-AF65-F5344CB8AC3E}">
        <p14:creationId xmlns:p14="http://schemas.microsoft.com/office/powerpoint/2010/main" val="3683194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72102-8FF4-47E0-ACD1-AF912104098A}" type="datetimeFigureOut">
              <a:rPr lang="en-US" smtClean="0"/>
              <a:t>18-Feb-20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18490C-BD65-44F9-9C48-9C7CB5BDC319}" type="slidenum">
              <a:rPr lang="en-US" smtClean="0"/>
              <a:t>‹#›</a:t>
            </a:fld>
            <a:endParaRPr lang="en-US"/>
          </a:p>
        </p:txBody>
      </p:sp>
    </p:spTree>
    <p:extLst>
      <p:ext uri="{BB962C8B-B14F-4D97-AF65-F5344CB8AC3E}">
        <p14:creationId xmlns:p14="http://schemas.microsoft.com/office/powerpoint/2010/main" val="287049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072102-8FF4-47E0-ACD1-AF912104098A}" type="datetimeFigureOut">
              <a:rPr lang="en-US" smtClean="0"/>
              <a:t>18-Feb-20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18490C-BD65-44F9-9C48-9C7CB5BDC319}" type="slidenum">
              <a:rPr lang="en-US" smtClean="0"/>
              <a:t>‹#›</a:t>
            </a:fld>
            <a:endParaRPr lang="en-US"/>
          </a:p>
        </p:txBody>
      </p:sp>
    </p:spTree>
    <p:extLst>
      <p:ext uri="{BB962C8B-B14F-4D97-AF65-F5344CB8AC3E}">
        <p14:creationId xmlns:p14="http://schemas.microsoft.com/office/powerpoint/2010/main" val="4112516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3072102-8FF4-47E0-ACD1-AF912104098A}" type="datetimeFigureOut">
              <a:rPr lang="en-US" smtClean="0"/>
              <a:t>18-Feb-20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18490C-BD65-44F9-9C48-9C7CB5BDC319}" type="slidenum">
              <a:rPr lang="en-US" smtClean="0"/>
              <a:t>‹#›</a:t>
            </a:fld>
            <a:endParaRPr lang="en-US"/>
          </a:p>
        </p:txBody>
      </p:sp>
    </p:spTree>
    <p:extLst>
      <p:ext uri="{BB962C8B-B14F-4D97-AF65-F5344CB8AC3E}">
        <p14:creationId xmlns:p14="http://schemas.microsoft.com/office/powerpoint/2010/main" val="340701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72102-8FF4-47E0-ACD1-AF912104098A}" type="datetimeFigureOut">
              <a:rPr lang="en-US" smtClean="0"/>
              <a:t>18-Feb-20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18490C-BD65-44F9-9C48-9C7CB5BDC319}" type="slidenum">
              <a:rPr lang="en-US" smtClean="0"/>
              <a:t>‹#›</a:t>
            </a:fld>
            <a:endParaRPr lang="en-US"/>
          </a:p>
        </p:txBody>
      </p:sp>
    </p:spTree>
    <p:extLst>
      <p:ext uri="{BB962C8B-B14F-4D97-AF65-F5344CB8AC3E}">
        <p14:creationId xmlns:p14="http://schemas.microsoft.com/office/powerpoint/2010/main" val="220317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3072102-8FF4-47E0-ACD1-AF912104098A}" type="datetimeFigureOut">
              <a:rPr lang="en-US" smtClean="0"/>
              <a:t>18-Feb-20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F18490C-BD65-44F9-9C48-9C7CB5BDC31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4124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73072102-8FF4-47E0-ACD1-AF912104098A}" type="datetimeFigureOut">
              <a:rPr lang="en-US" smtClean="0"/>
              <a:t>18-Feb-20</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F18490C-BD65-44F9-9C48-9C7CB5BDC319}" type="slidenum">
              <a:rPr lang="en-US" smtClean="0"/>
              <a:t>‹#›</a:t>
            </a:fld>
            <a:endParaRPr lang="en-US"/>
          </a:p>
        </p:txBody>
      </p:sp>
    </p:spTree>
    <p:extLst>
      <p:ext uri="{BB962C8B-B14F-4D97-AF65-F5344CB8AC3E}">
        <p14:creationId xmlns:p14="http://schemas.microsoft.com/office/powerpoint/2010/main" val="14586151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425370" y="885372"/>
            <a:ext cx="4702629" cy="870858"/>
          </a:xfrm>
          <a:solidFill>
            <a:srgbClr val="00B050"/>
          </a:solidFill>
        </p:spPr>
        <p:txBody>
          <a:bodyPr>
            <a:noAutofit/>
          </a:bodyPr>
          <a:lstStyle/>
          <a:p>
            <a:pPr algn="ctr"/>
            <a:r>
              <a:rPr lang="ar-SA" sz="6000" dirty="0" smtClean="0">
                <a:solidFill>
                  <a:schemeClr val="bg1"/>
                </a:solidFill>
                <a:latin typeface="Arial" panose="020B0604020202020204" pitchFamily="34" charset="0"/>
                <a:cs typeface="Arial" panose="020B0604020202020204" pitchFamily="34" charset="0"/>
              </a:rPr>
              <a:t>اهلا </a:t>
            </a:r>
            <a:r>
              <a:rPr lang="ar-SA" sz="6000" smtClean="0">
                <a:solidFill>
                  <a:schemeClr val="bg1"/>
                </a:solidFill>
                <a:latin typeface="Arial" panose="020B0604020202020204" pitchFamily="34" charset="0"/>
                <a:cs typeface="Arial" panose="020B0604020202020204" pitchFamily="34" charset="0"/>
              </a:rPr>
              <a:t>سهلا </a:t>
            </a:r>
            <a:endParaRPr lang="en-US" sz="6000" dirty="0">
              <a:solidFill>
                <a:schemeClr val="bg1"/>
              </a:solidFill>
              <a:latin typeface="Arial" panose="020B0604020202020204" pitchFamily="34" charset="0"/>
              <a:cs typeface="Arial" panose="020B0604020202020204" pitchFamily="34" charset="0"/>
            </a:endParaRP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6236" y="1956254"/>
            <a:ext cx="6660211" cy="4351338"/>
          </a:xfrm>
          <a:prstGeom prst="rect">
            <a:avLst/>
          </a:prstGeom>
          <a:ln>
            <a:solidFill>
              <a:srgbClr val="FF0000"/>
            </a:solid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0514" y="84608"/>
            <a:ext cx="3222171" cy="187164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7829" y="5371769"/>
            <a:ext cx="2714171" cy="187164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935" y="5154055"/>
            <a:ext cx="2502789" cy="187164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302322"/>
            <a:ext cx="2394854" cy="1871646"/>
          </a:xfrm>
          <a:prstGeom prst="rect">
            <a:avLst/>
          </a:prstGeom>
        </p:spPr>
      </p:pic>
    </p:spTree>
    <p:extLst>
      <p:ext uri="{BB962C8B-B14F-4D97-AF65-F5344CB8AC3E}">
        <p14:creationId xmlns:p14="http://schemas.microsoft.com/office/powerpoint/2010/main" val="381898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33601" y="1271823"/>
            <a:ext cx="3004457" cy="839410"/>
          </a:xfrm>
          <a:prstGeom prst="rect">
            <a:avLst/>
          </a:prstGeom>
          <a:solidFill>
            <a:schemeClr val="bg2"/>
          </a:solidFill>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bn-IN" dirty="0" smtClean="0">
                <a:latin typeface="NikoshBAN" panose="02000000000000000000" pitchFamily="2" charset="0"/>
                <a:cs typeface="NikoshBAN" panose="02000000000000000000" pitchFamily="2" charset="0"/>
              </a:rPr>
              <a:t>হজ্জের ওয়াজিব ৫টি </a:t>
            </a:r>
            <a:endParaRPr lang="en-US" dirty="0">
              <a:latin typeface="NikoshBAN" panose="02000000000000000000" pitchFamily="2" charset="0"/>
              <a:cs typeface="NikoshBAN" panose="02000000000000000000" pitchFamily="2" charset="0"/>
            </a:endParaRPr>
          </a:p>
        </p:txBody>
      </p:sp>
      <p:sp>
        <p:nvSpPr>
          <p:cNvPr id="6" name="Content Placeholder 2"/>
          <p:cNvSpPr txBox="1">
            <a:spLocks/>
          </p:cNvSpPr>
          <p:nvPr/>
        </p:nvSpPr>
        <p:spPr>
          <a:xfrm>
            <a:off x="2002971" y="2467444"/>
            <a:ext cx="8258630" cy="3323756"/>
          </a:xfrm>
          <a:prstGeom prst="rect">
            <a:avLst/>
          </a:prstGeom>
          <a:solidFill>
            <a:schemeClr val="bg1">
              <a:lumMod val="95000"/>
            </a:schemeClr>
          </a:solidFill>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514350" indent="-514350">
              <a:buClr>
                <a:srgbClr val="FF0000"/>
              </a:buClr>
              <a:buFont typeface="+mj-lt"/>
              <a:buAutoNum type="arabicPeriod"/>
            </a:pPr>
            <a:r>
              <a:rPr lang="bn-IN" sz="3200" dirty="0" smtClean="0">
                <a:solidFill>
                  <a:srgbClr val="002060"/>
                </a:solidFill>
                <a:latin typeface="NikoshBAN" panose="02000000000000000000" pitchFamily="2" charset="0"/>
                <a:cs typeface="NikoshBAN" panose="02000000000000000000" pitchFamily="2" charset="0"/>
              </a:rPr>
              <a:t>সাফা মারওয়ায় সায়ী করা।</a:t>
            </a:r>
          </a:p>
          <a:p>
            <a:pPr marL="514350" indent="-514350">
              <a:buClr>
                <a:srgbClr val="FF0000"/>
              </a:buClr>
              <a:buFont typeface="+mj-lt"/>
              <a:buAutoNum type="arabicPeriod"/>
            </a:pPr>
            <a:r>
              <a:rPr lang="bn-IN" sz="3200" dirty="0" smtClean="0">
                <a:solidFill>
                  <a:srgbClr val="002060"/>
                </a:solidFill>
                <a:latin typeface="NikoshBAN" panose="02000000000000000000" pitchFamily="2" charset="0"/>
                <a:cs typeface="NikoshBAN" panose="02000000000000000000" pitchFamily="2" charset="0"/>
              </a:rPr>
              <a:t>মুযদালিফায় অবস্থান করা।  </a:t>
            </a:r>
          </a:p>
          <a:p>
            <a:pPr marL="514350" indent="-514350">
              <a:buClr>
                <a:srgbClr val="FF0000"/>
              </a:buClr>
              <a:buFont typeface="+mj-lt"/>
              <a:buAutoNum type="arabicPeriod"/>
            </a:pPr>
            <a:r>
              <a:rPr lang="bn-IN" sz="3200" dirty="0" smtClean="0">
                <a:solidFill>
                  <a:srgbClr val="002060"/>
                </a:solidFill>
                <a:latin typeface="NikoshBAN" panose="02000000000000000000" pitchFamily="2" charset="0"/>
                <a:cs typeface="NikoshBAN" panose="02000000000000000000" pitchFamily="2" charset="0"/>
              </a:rPr>
              <a:t>তিন জমরায় কংকর নিক্ষেপ করা।</a:t>
            </a:r>
          </a:p>
          <a:p>
            <a:pPr marL="514350" indent="-514350">
              <a:buClr>
                <a:srgbClr val="FF0000"/>
              </a:buClr>
              <a:buFont typeface="+mj-lt"/>
              <a:buAutoNum type="arabicPeriod"/>
            </a:pPr>
            <a:r>
              <a:rPr lang="bn-IN" sz="3200" dirty="0" smtClean="0">
                <a:solidFill>
                  <a:srgbClr val="002060"/>
                </a:solidFill>
                <a:latin typeface="NikoshBAN" panose="02000000000000000000" pitchFamily="2" charset="0"/>
                <a:cs typeface="NikoshBAN" panose="02000000000000000000" pitchFamily="2" charset="0"/>
              </a:rPr>
              <a:t>মাথা মুণ্ডন করা।</a:t>
            </a:r>
          </a:p>
          <a:p>
            <a:pPr marL="514350" indent="-514350">
              <a:buClr>
                <a:srgbClr val="FF0000"/>
              </a:buClr>
              <a:buFont typeface="+mj-lt"/>
              <a:buAutoNum type="arabicPeriod"/>
            </a:pPr>
            <a:r>
              <a:rPr lang="bn-IN" sz="3200" dirty="0" smtClean="0">
                <a:solidFill>
                  <a:srgbClr val="002060"/>
                </a:solidFill>
                <a:latin typeface="NikoshBAN" panose="02000000000000000000" pitchFamily="2" charset="0"/>
                <a:cs typeface="NikoshBAN" panose="02000000000000000000" pitchFamily="2" charset="0"/>
              </a:rPr>
              <a:t>তাওয়াফ করা।  </a:t>
            </a:r>
            <a:endParaRPr lang="en-US" sz="32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8469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5"/>
                    </p:tgtEl>
                  </p:cond>
                </p:stCondLst>
                <p:endSync evt="end" delay="0">
                  <p:rtn val="all"/>
                </p:endSync>
                <p:childTnLst>
                  <p:par>
                    <p:cTn id="40" fill="hold">
                      <p:stCondLst>
                        <p:cond delay="0"/>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 calcmode="lin" valueType="num">
                                      <p:cBhvr additive="base">
                                        <p:cTn id="4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485" y="928915"/>
            <a:ext cx="8403773" cy="4412342"/>
          </a:xfrm>
        </p:spPr>
        <p:txBody>
          <a:bodyPr>
            <a:noAutofit/>
          </a:bodyPr>
          <a:lstStyle/>
          <a:p>
            <a:pPr algn="l"/>
            <a:r>
              <a:rPr lang="bn-IN" sz="4000" dirty="0" smtClean="0">
                <a:solidFill>
                  <a:srgbClr val="FF0000"/>
                </a:solidFill>
                <a:latin typeface="NikoshBAN" panose="02000000000000000000" pitchFamily="2" charset="0"/>
                <a:cs typeface="NikoshBAN" panose="02000000000000000000" pitchFamily="2" charset="0"/>
              </a:rPr>
              <a:t>হজ্জের বিধানঃ- </a:t>
            </a:r>
            <a:r>
              <a:rPr lang="bn-IN" sz="4000" dirty="0" smtClean="0">
                <a:latin typeface="NikoshBAN" panose="02000000000000000000" pitchFamily="2" charset="0"/>
                <a:cs typeface="NikoshBAN" panose="02000000000000000000" pitchFamily="2" charset="0"/>
              </a:rPr>
              <a:t>হজ্জ ফরয হওয়ার শর্তাবলী;</a:t>
            </a:r>
            <a:br>
              <a:rPr lang="bn-IN" sz="4000" dirty="0" smtClean="0">
                <a:latin typeface="NikoshBAN" panose="02000000000000000000" pitchFamily="2" charset="0"/>
                <a:cs typeface="NikoshBAN" panose="02000000000000000000" pitchFamily="2" charset="0"/>
              </a:rPr>
            </a:br>
            <a:r>
              <a:rPr lang="bn-IN" sz="4000" dirty="0" smtClean="0">
                <a:latin typeface="NikoshBAN" panose="02000000000000000000" pitchFamily="2" charset="0"/>
                <a:cs typeface="NikoshBAN" panose="02000000000000000000" pitchFamily="2" charset="0"/>
              </a:rPr>
              <a:t/>
            </a:r>
            <a:br>
              <a:rPr lang="bn-IN" sz="4000" dirty="0" smtClean="0">
                <a:latin typeface="NikoshBAN" panose="02000000000000000000" pitchFamily="2" charset="0"/>
                <a:cs typeface="NikoshBAN" panose="02000000000000000000" pitchFamily="2" charset="0"/>
              </a:rPr>
            </a:br>
            <a:r>
              <a:rPr lang="bn-IN" sz="3200" dirty="0" smtClean="0">
                <a:latin typeface="NikoshBAN" panose="02000000000000000000" pitchFamily="2" charset="0"/>
                <a:cs typeface="NikoshBAN" panose="02000000000000000000" pitchFamily="2" charset="0"/>
              </a:rPr>
              <a:t>১। স্বাধীন হওয়া।  </a:t>
            </a:r>
            <a:br>
              <a:rPr lang="bn-IN" sz="3200" dirty="0" smtClean="0">
                <a:latin typeface="NikoshBAN" panose="02000000000000000000" pitchFamily="2" charset="0"/>
                <a:cs typeface="NikoshBAN" panose="02000000000000000000" pitchFamily="2" charset="0"/>
              </a:rPr>
            </a:br>
            <a:r>
              <a:rPr lang="bn-IN" sz="3200" dirty="0" smtClean="0">
                <a:latin typeface="NikoshBAN" panose="02000000000000000000" pitchFamily="2" charset="0"/>
                <a:cs typeface="NikoshBAN" panose="02000000000000000000" pitchFamily="2" charset="0"/>
              </a:rPr>
              <a:t>২। মুসলিম হওয়া ।</a:t>
            </a:r>
            <a:br>
              <a:rPr lang="bn-IN" sz="3200" dirty="0" smtClean="0">
                <a:latin typeface="NikoshBAN" panose="02000000000000000000" pitchFamily="2" charset="0"/>
                <a:cs typeface="NikoshBAN" panose="02000000000000000000" pitchFamily="2" charset="0"/>
              </a:rPr>
            </a:br>
            <a:r>
              <a:rPr lang="bn-IN" sz="3200" dirty="0" smtClean="0">
                <a:latin typeface="NikoshBAN" panose="02000000000000000000" pitchFamily="2" charset="0"/>
                <a:cs typeface="NikoshBAN" panose="02000000000000000000" pitchFamily="2" charset="0"/>
              </a:rPr>
              <a:t>৩। দৃষ্টিশক্তি সম্পন্ন হওয়া। </a:t>
            </a:r>
            <a:br>
              <a:rPr lang="bn-IN" sz="3200" dirty="0" smtClean="0">
                <a:latin typeface="NikoshBAN" panose="02000000000000000000" pitchFamily="2" charset="0"/>
                <a:cs typeface="NikoshBAN" panose="02000000000000000000" pitchFamily="2" charset="0"/>
              </a:rPr>
            </a:br>
            <a:r>
              <a:rPr lang="bn-IN" sz="3200" dirty="0" smtClean="0">
                <a:latin typeface="NikoshBAN" panose="02000000000000000000" pitchFamily="2" charset="0"/>
                <a:cs typeface="NikoshBAN" panose="02000000000000000000" pitchFamily="2" charset="0"/>
              </a:rPr>
              <a:t>৪। পাথেয় ও সাওয়ারী থাকা।</a:t>
            </a:r>
            <a:br>
              <a:rPr lang="bn-IN" sz="3200" dirty="0" smtClean="0">
                <a:latin typeface="NikoshBAN" panose="02000000000000000000" pitchFamily="2" charset="0"/>
                <a:cs typeface="NikoshBAN" panose="02000000000000000000" pitchFamily="2" charset="0"/>
              </a:rPr>
            </a:br>
            <a:r>
              <a:rPr lang="bn-IN" sz="3200" dirty="0" smtClean="0">
                <a:latin typeface="NikoshBAN" panose="02000000000000000000" pitchFamily="2" charset="0"/>
                <a:cs typeface="NikoshBAN" panose="02000000000000000000" pitchFamily="2" charset="0"/>
              </a:rPr>
              <a:t>৫। রাস্তা নিরাপদ থাকা।</a:t>
            </a:r>
            <a:br>
              <a:rPr lang="bn-IN" sz="3200" dirty="0" smtClean="0">
                <a:latin typeface="NikoshBAN" panose="02000000000000000000" pitchFamily="2" charset="0"/>
                <a:cs typeface="NikoshBAN" panose="02000000000000000000" pitchFamily="2" charset="0"/>
              </a:rPr>
            </a:br>
            <a:r>
              <a:rPr lang="bn-IN" sz="3200" dirty="0" smtClean="0">
                <a:latin typeface="NikoshBAN" panose="02000000000000000000" pitchFamily="2" charset="0"/>
                <a:cs typeface="NikoshBAN" panose="02000000000000000000" pitchFamily="2" charset="0"/>
              </a:rPr>
              <a:t>৬। সুস্থ হওয়া। </a:t>
            </a:r>
            <a:br>
              <a:rPr lang="bn-IN" sz="3200" dirty="0" smtClean="0">
                <a:latin typeface="NikoshBAN" panose="02000000000000000000" pitchFamily="2" charset="0"/>
                <a:cs typeface="NikoshBAN" panose="02000000000000000000" pitchFamily="2" charset="0"/>
              </a:rPr>
            </a:br>
            <a:r>
              <a:rPr lang="bn-IN" sz="3200" dirty="0" smtClean="0">
                <a:latin typeface="NikoshBAN" panose="02000000000000000000" pitchFamily="2" charset="0"/>
                <a:cs typeface="NikoshBAN" panose="02000000000000000000" pitchFamily="2" charset="0"/>
              </a:rPr>
              <a:t>৭। মহিলাদের জন্য সাথে মুহরিম থাক।</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5008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564" y="811285"/>
            <a:ext cx="2369382" cy="857858"/>
          </a:xfrm>
        </p:spPr>
        <p:txBody>
          <a:bodyPr/>
          <a:lstStyle/>
          <a:p>
            <a:pPr algn="ctr"/>
            <a:r>
              <a:rPr lang="bn-IN" dirty="0" smtClean="0">
                <a:latin typeface="NikoshBAN" panose="02000000000000000000" pitchFamily="2" charset="0"/>
                <a:cs typeface="NikoshBAN" panose="02000000000000000000" pitchFamily="2" charset="0"/>
              </a:rPr>
              <a:t>শাব্দিক অর্থ </a:t>
            </a:r>
            <a:endParaRPr lang="en-US" dirty="0">
              <a:latin typeface="NikoshBAN" panose="02000000000000000000" pitchFamily="2" charset="0"/>
              <a:cs typeface="NikoshBAN" panose="02000000000000000000" pitchFamily="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8095534"/>
              </p:ext>
            </p:extLst>
          </p:nvPr>
        </p:nvGraphicFramePr>
        <p:xfrm>
          <a:off x="2336797" y="1886857"/>
          <a:ext cx="6473374" cy="3840480"/>
        </p:xfrm>
        <a:graphic>
          <a:graphicData uri="http://schemas.openxmlformats.org/drawingml/2006/table">
            <a:tbl>
              <a:tblPr firstRow="1" bandRow="1">
                <a:tableStyleId>{5C22544A-7EE6-4342-B048-85BDC9FD1C3A}</a:tableStyleId>
              </a:tblPr>
              <a:tblGrid>
                <a:gridCol w="3236687">
                  <a:extLst>
                    <a:ext uri="{9D8B030D-6E8A-4147-A177-3AD203B41FA5}">
                      <a16:colId xmlns:a16="http://schemas.microsoft.com/office/drawing/2014/main" val="2294219938"/>
                    </a:ext>
                  </a:extLst>
                </a:gridCol>
                <a:gridCol w="3236687">
                  <a:extLst>
                    <a:ext uri="{9D8B030D-6E8A-4147-A177-3AD203B41FA5}">
                      <a16:colId xmlns:a16="http://schemas.microsoft.com/office/drawing/2014/main" val="4124157236"/>
                    </a:ext>
                  </a:extLst>
                </a:gridCol>
              </a:tblGrid>
              <a:tr h="480421">
                <a:tc>
                  <a:txBody>
                    <a:bodyPr/>
                    <a:lstStyle/>
                    <a:p>
                      <a:pPr algn="ctr"/>
                      <a:r>
                        <a:rPr lang="bn-IN" sz="3600" dirty="0" smtClean="0">
                          <a:latin typeface="NikoshBAN" panose="02000000000000000000" pitchFamily="2" charset="0"/>
                          <a:cs typeface="NikoshBAN" panose="02000000000000000000" pitchFamily="2" charset="0"/>
                        </a:rPr>
                        <a:t>শব্দ</a:t>
                      </a:r>
                      <a:r>
                        <a:rPr lang="bn-IN" sz="3600" baseline="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a:txBody>
                  <a:tcPr/>
                </a:tc>
                <a:tc>
                  <a:txBody>
                    <a:bodyPr/>
                    <a:lstStyle/>
                    <a:p>
                      <a:pPr algn="ctr"/>
                      <a:r>
                        <a:rPr lang="bn-IN" sz="3600" dirty="0" smtClean="0">
                          <a:latin typeface="NikoshBAN" panose="02000000000000000000" pitchFamily="2" charset="0"/>
                          <a:cs typeface="NikoshBAN" panose="02000000000000000000" pitchFamily="2" charset="0"/>
                        </a:rPr>
                        <a:t>অর্থ</a:t>
                      </a:r>
                      <a:r>
                        <a:rPr lang="bn-IN" sz="3600" baseline="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836353197"/>
                  </a:ext>
                </a:extLst>
              </a:tr>
              <a:tr h="480421">
                <a:tc>
                  <a:txBody>
                    <a:bodyPr/>
                    <a:lstStyle/>
                    <a:p>
                      <a:pPr algn="ctr"/>
                      <a:r>
                        <a:rPr lang="ar-SA" sz="3600" dirty="0" smtClean="0"/>
                        <a:t>التراخي </a:t>
                      </a:r>
                      <a:endParaRPr lang="en-US" sz="3600" dirty="0">
                        <a:latin typeface="Arial" panose="020B0604020202020204" pitchFamily="34" charset="0"/>
                        <a:cs typeface="Arial" panose="020B0604020202020204" pitchFamily="34" charset="0"/>
                      </a:endParaRPr>
                    </a:p>
                  </a:txBody>
                  <a:tcPr/>
                </a:tc>
                <a:tc>
                  <a:txBody>
                    <a:bodyPr/>
                    <a:lstStyle/>
                    <a:p>
                      <a:pPr algn="ctr"/>
                      <a:r>
                        <a:rPr lang="en-US" sz="3600" dirty="0" err="1" smtClean="0">
                          <a:latin typeface="NikoshBAN" panose="02000000000000000000" pitchFamily="2" charset="0"/>
                          <a:cs typeface="NikoshBAN" panose="02000000000000000000" pitchFamily="2" charset="0"/>
                        </a:rPr>
                        <a:t>বিলম্ব</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685978017"/>
                  </a:ext>
                </a:extLst>
              </a:tr>
              <a:tr h="531223">
                <a:tc>
                  <a:txBody>
                    <a:bodyPr/>
                    <a:lstStyle/>
                    <a:p>
                      <a:pPr algn="ctr"/>
                      <a:r>
                        <a:rPr lang="ar-SA" sz="3600" dirty="0" smtClean="0"/>
                        <a:t>حر</a:t>
                      </a:r>
                      <a:endParaRPr lang="en-US" sz="3600" dirty="0"/>
                    </a:p>
                  </a:txBody>
                  <a:tcPr/>
                </a:tc>
                <a:tc>
                  <a:txBody>
                    <a:bodyPr/>
                    <a:lstStyle/>
                    <a:p>
                      <a:pPr algn="ctr"/>
                      <a:r>
                        <a:rPr lang="en-US" sz="3600" dirty="0" err="1" smtClean="0">
                          <a:latin typeface="NikoshBAN" panose="02000000000000000000" pitchFamily="2" charset="0"/>
                          <a:cs typeface="NikoshBAN" panose="02000000000000000000" pitchFamily="2" charset="0"/>
                        </a:rPr>
                        <a:t>স্বাধীন</a:t>
                      </a:r>
                      <a:r>
                        <a:rPr lang="en-US" sz="3600" baseline="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775276937"/>
                  </a:ext>
                </a:extLst>
              </a:tr>
              <a:tr h="531223">
                <a:tc>
                  <a:txBody>
                    <a:bodyPr/>
                    <a:lstStyle/>
                    <a:p>
                      <a:pPr algn="ctr"/>
                      <a:r>
                        <a:rPr lang="ar-SA" sz="3600" dirty="0" smtClean="0"/>
                        <a:t>زعم</a:t>
                      </a:r>
                      <a:endParaRPr lang="en-US" sz="3600" dirty="0"/>
                    </a:p>
                  </a:txBody>
                  <a:tcPr/>
                </a:tc>
                <a:tc>
                  <a:txBody>
                    <a:bodyPr/>
                    <a:lstStyle/>
                    <a:p>
                      <a:pPr algn="ctr"/>
                      <a:r>
                        <a:rPr lang="en-US" sz="3600" dirty="0" err="1" smtClean="0">
                          <a:latin typeface="NikoshBAN" panose="02000000000000000000" pitchFamily="2" charset="0"/>
                          <a:cs typeface="NikoshBAN" panose="02000000000000000000" pitchFamily="2" charset="0"/>
                        </a:rPr>
                        <a:t>ধারণা</a:t>
                      </a:r>
                      <a:r>
                        <a:rPr lang="en-US" sz="3600" baseline="0" dirty="0" smtClean="0">
                          <a:latin typeface="NikoshBAN" panose="02000000000000000000" pitchFamily="2" charset="0"/>
                          <a:cs typeface="NikoshBAN" panose="02000000000000000000" pitchFamily="2" charset="0"/>
                        </a:rPr>
                        <a:t> </a:t>
                      </a:r>
                      <a:r>
                        <a:rPr lang="en-US" sz="3600" baseline="0" dirty="0" err="1" smtClean="0">
                          <a:latin typeface="NikoshBAN" panose="02000000000000000000" pitchFamily="2" charset="0"/>
                          <a:cs typeface="NikoshBAN" panose="02000000000000000000" pitchFamily="2" charset="0"/>
                        </a:rPr>
                        <a:t>করা</a:t>
                      </a:r>
                      <a:r>
                        <a:rPr lang="en-US" sz="3600" baseline="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836178969"/>
                  </a:ext>
                </a:extLst>
              </a:tr>
              <a:tr h="531223">
                <a:tc>
                  <a:txBody>
                    <a:bodyPr/>
                    <a:lstStyle/>
                    <a:p>
                      <a:pPr algn="ctr"/>
                      <a:r>
                        <a:rPr lang="ar-SA" sz="3600" dirty="0" smtClean="0"/>
                        <a:t>الفوت </a:t>
                      </a:r>
                      <a:endParaRPr lang="en-US" sz="3600" dirty="0"/>
                    </a:p>
                  </a:txBody>
                  <a:tcPr/>
                </a:tc>
                <a:tc>
                  <a:txBody>
                    <a:bodyPr/>
                    <a:lstStyle/>
                    <a:p>
                      <a:pPr algn="ctr"/>
                      <a:r>
                        <a:rPr lang="en-US" sz="3600" dirty="0" err="1" smtClean="0">
                          <a:latin typeface="NikoshBAN" panose="02000000000000000000" pitchFamily="2" charset="0"/>
                          <a:cs typeface="NikoshBAN" panose="02000000000000000000" pitchFamily="2" charset="0"/>
                        </a:rPr>
                        <a:t>ছুটে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যাওয়া</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943141681"/>
                  </a:ext>
                </a:extLst>
              </a:tr>
              <a:tr h="531223">
                <a:tc>
                  <a:txBody>
                    <a:bodyPr/>
                    <a:lstStyle/>
                    <a:p>
                      <a:pPr algn="ctr"/>
                      <a:r>
                        <a:rPr lang="ar-SA" sz="3600" dirty="0" smtClean="0"/>
                        <a:t>الفور </a:t>
                      </a:r>
                      <a:endParaRPr lang="en-US" sz="3600" dirty="0"/>
                    </a:p>
                  </a:txBody>
                  <a:tcPr/>
                </a:tc>
                <a:tc>
                  <a:txBody>
                    <a:bodyPr/>
                    <a:lstStyle/>
                    <a:p>
                      <a:pPr algn="ctr"/>
                      <a:r>
                        <a:rPr lang="en-US" sz="3600" dirty="0" err="1" smtClean="0">
                          <a:latin typeface="NikoshBAN" panose="02000000000000000000" pitchFamily="2" charset="0"/>
                          <a:cs typeface="NikoshBAN" panose="02000000000000000000" pitchFamily="2" charset="0"/>
                        </a:rPr>
                        <a:t>তাতক্ষণিক</a:t>
                      </a:r>
                      <a:r>
                        <a:rPr lang="en-US" sz="3600" baseline="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221811529"/>
                  </a:ext>
                </a:extLst>
              </a:tr>
            </a:tbl>
          </a:graphicData>
        </a:graphic>
      </p:graphicFrame>
    </p:spTree>
    <p:extLst>
      <p:ext uri="{BB962C8B-B14F-4D97-AF65-F5344CB8AC3E}">
        <p14:creationId xmlns:p14="http://schemas.microsoft.com/office/powerpoint/2010/main" val="413106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257" y="1453696"/>
            <a:ext cx="9724572" cy="3800475"/>
          </a:xfrm>
          <a:ln w="76200">
            <a:solidFill>
              <a:schemeClr val="tx1"/>
            </a:solidFill>
          </a:ln>
        </p:spPr>
        <p:txBody>
          <a:bodyPr>
            <a:noAutofit/>
          </a:bodyPr>
          <a:lstStyle/>
          <a:p>
            <a:pPr marL="457200" indent="-457200" algn="l">
              <a:buFont typeface="Wingdings" panose="05000000000000000000" pitchFamily="2" charset="2"/>
              <a:buChar char="q"/>
            </a:pPr>
            <a:r>
              <a:rPr lang="bn-IN" sz="3200" cap="none" spc="0" dirty="0" smtClean="0">
                <a:solidFill>
                  <a:schemeClr val="accent1">
                    <a:lumMod val="75000"/>
                  </a:schemeClr>
                </a:solidFill>
                <a:latin typeface="NikoshBAN" panose="02000000000000000000" pitchFamily="2" charset="0"/>
                <a:cs typeface="NikoshBAN" panose="02000000000000000000" pitchFamily="2" charset="0"/>
              </a:rPr>
              <a:t>হজ্জ ইসলামের ৫ম রুকুন</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হজ্জ</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ফরয</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হওয়া</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ব্যাপারে</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ঐতিহাসিকদের</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মাঝে</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একাধিক</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মত</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বিদ্যমান</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a:t>
            </a:r>
            <a:r>
              <a:rPr lang="bn-IN" sz="3200" cap="none" spc="0" dirty="0" smtClean="0">
                <a:solidFill>
                  <a:schemeClr val="accent1">
                    <a:lumMod val="75000"/>
                  </a:schemeClr>
                </a:solidFill>
                <a:latin typeface="NikoshBAN" panose="02000000000000000000" pitchFamily="2" charset="0"/>
                <a:cs typeface="NikoshBAN" panose="02000000000000000000" pitchFamily="2" charset="0"/>
              </a:rPr>
              <a:t/>
            </a:r>
            <a:br>
              <a:rPr lang="bn-IN" sz="3200" cap="none" spc="0" dirty="0" smtClean="0">
                <a:solidFill>
                  <a:schemeClr val="accent1">
                    <a:lumMod val="75000"/>
                  </a:schemeClr>
                </a:solidFill>
                <a:latin typeface="NikoshBAN" panose="02000000000000000000" pitchFamily="2" charset="0"/>
                <a:cs typeface="NikoshBAN" panose="02000000000000000000" pitchFamily="2" charset="0"/>
              </a:rPr>
            </a:br>
            <a:r>
              <a:rPr lang="bn-IN" sz="3200" cap="none" spc="0" dirty="0" smtClean="0">
                <a:solidFill>
                  <a:schemeClr val="accent1">
                    <a:lumMod val="75000"/>
                  </a:schemeClr>
                </a:solidFill>
                <a:latin typeface="NikoshBAN" panose="02000000000000000000" pitchFamily="2" charset="0"/>
                <a:cs typeface="NikoshBAN" panose="02000000000000000000" pitchFamily="2" charset="0"/>
              </a:rPr>
              <a:t>১।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কারো</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মতে</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হজ্জ</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হিযরতের</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পূর্বে</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মক্কায়</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ফরয</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হয়েছে</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তবে</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প্রতিকুলতার</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কারনে</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তা</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পালন</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করা</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সম্ভব</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হয়নি</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a:t>
            </a:r>
            <a:r>
              <a:rPr lang="bn-IN" sz="3200" cap="none" spc="0" dirty="0" smtClean="0">
                <a:solidFill>
                  <a:schemeClr val="accent1">
                    <a:lumMod val="75000"/>
                  </a:schemeClr>
                </a:solidFill>
                <a:latin typeface="NikoshBAN" panose="02000000000000000000" pitchFamily="2" charset="0"/>
                <a:cs typeface="NikoshBAN" panose="02000000000000000000" pitchFamily="2" charset="0"/>
              </a:rPr>
              <a:t/>
            </a:r>
            <a:br>
              <a:rPr lang="bn-IN" sz="3200" cap="none" spc="0" dirty="0" smtClean="0">
                <a:solidFill>
                  <a:schemeClr val="accent1">
                    <a:lumMod val="75000"/>
                  </a:schemeClr>
                </a:solidFill>
                <a:latin typeface="NikoshBAN" panose="02000000000000000000" pitchFamily="2" charset="0"/>
                <a:cs typeface="NikoshBAN" panose="02000000000000000000" pitchFamily="2" charset="0"/>
              </a:rPr>
            </a:br>
            <a:r>
              <a:rPr lang="bn-IN" sz="3200" cap="none" spc="0" dirty="0" smtClean="0">
                <a:solidFill>
                  <a:schemeClr val="accent1">
                    <a:lumMod val="75000"/>
                  </a:schemeClr>
                </a:solidFill>
                <a:latin typeface="NikoshBAN" panose="02000000000000000000" pitchFamily="2" charset="0"/>
                <a:cs typeface="NikoshBAN" panose="02000000000000000000" pitchFamily="2" charset="0"/>
              </a:rPr>
              <a:t>২।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ওয়াকেদির</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মতে</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৫ম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হিজরীতে</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a:t>
            </a:r>
            <a:r>
              <a:rPr lang="bn-IN" sz="3200" cap="none" spc="0" dirty="0" smtClean="0">
                <a:solidFill>
                  <a:schemeClr val="accent1">
                    <a:lumMod val="75000"/>
                  </a:schemeClr>
                </a:solidFill>
                <a:latin typeface="NikoshBAN" panose="02000000000000000000" pitchFamily="2" charset="0"/>
                <a:cs typeface="NikoshBAN" panose="02000000000000000000" pitchFamily="2" charset="0"/>
              </a:rPr>
              <a:t/>
            </a:r>
            <a:br>
              <a:rPr lang="bn-IN" sz="3200" cap="none" spc="0" dirty="0" smtClean="0">
                <a:solidFill>
                  <a:schemeClr val="accent1">
                    <a:lumMod val="75000"/>
                  </a:schemeClr>
                </a:solidFill>
                <a:latin typeface="NikoshBAN" panose="02000000000000000000" pitchFamily="2" charset="0"/>
                <a:cs typeface="NikoshBAN" panose="02000000000000000000" pitchFamily="2" charset="0"/>
              </a:rPr>
            </a:br>
            <a:r>
              <a:rPr lang="bn-IN" sz="3200" cap="none" spc="0" dirty="0" smtClean="0">
                <a:solidFill>
                  <a:schemeClr val="accent1">
                    <a:lumMod val="75000"/>
                  </a:schemeClr>
                </a:solidFill>
                <a:latin typeface="NikoshBAN" panose="02000000000000000000" pitchFamily="2" charset="0"/>
                <a:cs typeface="NikoshBAN" panose="02000000000000000000" pitchFamily="2" charset="0"/>
              </a:rPr>
              <a:t>৩।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আল্লামা</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রাফেয়ীর</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মতে</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 ৬ষ্ট </a:t>
            </a:r>
            <a:r>
              <a:rPr lang="en-US" sz="3200" cap="none" spc="0" dirty="0" err="1" smtClean="0">
                <a:solidFill>
                  <a:schemeClr val="accent1">
                    <a:lumMod val="75000"/>
                  </a:schemeClr>
                </a:solidFill>
                <a:latin typeface="NikoshBAN" panose="02000000000000000000" pitchFamily="2" charset="0"/>
                <a:cs typeface="NikoshBAN" panose="02000000000000000000" pitchFamily="2" charset="0"/>
              </a:rPr>
              <a:t>হিজরীতে</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a:t>
            </a:r>
            <a:r>
              <a:rPr lang="bn-IN" sz="3200" cap="none" spc="0" dirty="0" smtClean="0">
                <a:solidFill>
                  <a:schemeClr val="accent1">
                    <a:lumMod val="75000"/>
                  </a:schemeClr>
                </a:solidFill>
                <a:latin typeface="NikoshBAN" panose="02000000000000000000" pitchFamily="2" charset="0"/>
                <a:cs typeface="NikoshBAN" panose="02000000000000000000" pitchFamily="2" charset="0"/>
              </a:rPr>
              <a:t> </a:t>
            </a:r>
            <a:br>
              <a:rPr lang="bn-IN" sz="3200" cap="none" spc="0" dirty="0" smtClean="0">
                <a:solidFill>
                  <a:schemeClr val="accent1">
                    <a:lumMod val="75000"/>
                  </a:schemeClr>
                </a:solidFill>
                <a:latin typeface="NikoshBAN" panose="02000000000000000000" pitchFamily="2" charset="0"/>
                <a:cs typeface="NikoshBAN" panose="02000000000000000000" pitchFamily="2" charset="0"/>
              </a:rPr>
            </a:br>
            <a:r>
              <a:rPr lang="bn-IN" sz="3200" cap="none" spc="0" dirty="0" smtClean="0">
                <a:solidFill>
                  <a:schemeClr val="accent1">
                    <a:lumMod val="75000"/>
                  </a:schemeClr>
                </a:solidFill>
                <a:latin typeface="NikoshBAN" panose="02000000000000000000" pitchFamily="2" charset="0"/>
                <a:cs typeface="NikoshBAN" panose="02000000000000000000" pitchFamily="2" charset="0"/>
              </a:rPr>
              <a:t>৪। কারো মতে ৭ম হিজরীতে </a:t>
            </a:r>
            <a:r>
              <a:rPr lang="en-US" sz="3200" cap="none" spc="0" dirty="0" smtClean="0">
                <a:solidFill>
                  <a:schemeClr val="accent1">
                    <a:lumMod val="75000"/>
                  </a:schemeClr>
                </a:solidFill>
                <a:latin typeface="NikoshBAN" panose="02000000000000000000" pitchFamily="2" charset="0"/>
                <a:cs typeface="NikoshBAN" panose="02000000000000000000" pitchFamily="2" charset="0"/>
              </a:rPr>
              <a:t>।</a:t>
            </a:r>
            <a:r>
              <a:rPr lang="bn-IN" sz="3200" cap="none" spc="0" dirty="0" smtClean="0">
                <a:solidFill>
                  <a:schemeClr val="accent1">
                    <a:lumMod val="75000"/>
                  </a:schemeClr>
                </a:solidFill>
                <a:latin typeface="NikoshBAN" panose="02000000000000000000" pitchFamily="2" charset="0"/>
                <a:cs typeface="NikoshBAN" panose="02000000000000000000" pitchFamily="2" charset="0"/>
              </a:rPr>
              <a:t/>
            </a:r>
            <a:br>
              <a:rPr lang="bn-IN" sz="3200" cap="none" spc="0" dirty="0" smtClean="0">
                <a:solidFill>
                  <a:schemeClr val="accent1">
                    <a:lumMod val="75000"/>
                  </a:schemeClr>
                </a:solidFill>
                <a:latin typeface="NikoshBAN" panose="02000000000000000000" pitchFamily="2" charset="0"/>
                <a:cs typeface="NikoshBAN" panose="02000000000000000000" pitchFamily="2" charset="0"/>
              </a:rPr>
            </a:br>
            <a:r>
              <a:rPr lang="bn-IN" sz="3200" cap="none" spc="0" dirty="0" smtClean="0">
                <a:solidFill>
                  <a:schemeClr val="accent1">
                    <a:lumMod val="75000"/>
                  </a:schemeClr>
                </a:solidFill>
                <a:latin typeface="NikoshBAN" panose="02000000000000000000" pitchFamily="2" charset="0"/>
                <a:cs typeface="NikoshBAN" panose="02000000000000000000" pitchFamily="2" charset="0"/>
              </a:rPr>
              <a:t>৫। আবার কারো মতে ৯ম হিজরীতে।  </a:t>
            </a:r>
            <a:endParaRPr lang="en-US" sz="3200" cap="none" spc="0" dirty="0">
              <a:solidFill>
                <a:schemeClr val="accent1">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870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64343" y="696686"/>
            <a:ext cx="9985828" cy="5863771"/>
          </a:xfrm>
          <a:prstGeom prst="rect">
            <a:avLst/>
          </a:prstGeom>
          <a:solidFill>
            <a:srgbClr val="92D050"/>
          </a:solidFill>
        </p:spPr>
        <p:txBody>
          <a:bodyPr wrap="square" rtlCol="0">
            <a:spAutoFit/>
          </a:bodyPr>
          <a:lstStyle/>
          <a:p>
            <a:endParaRPr lang="en-US" dirty="0"/>
          </a:p>
        </p:txBody>
      </p:sp>
      <p:sp>
        <p:nvSpPr>
          <p:cNvPr id="2" name="Title 1"/>
          <p:cNvSpPr>
            <a:spLocks noGrp="1"/>
          </p:cNvSpPr>
          <p:nvPr>
            <p:ph type="title"/>
          </p:nvPr>
        </p:nvSpPr>
        <p:spPr>
          <a:xfrm>
            <a:off x="2231136" y="1583654"/>
            <a:ext cx="8136128" cy="1517252"/>
          </a:xfrm>
          <a:ln w="76200">
            <a:solidFill>
              <a:schemeClr val="bg2">
                <a:lumMod val="50000"/>
              </a:schemeClr>
            </a:solidFill>
          </a:ln>
        </p:spPr>
        <p:txBody>
          <a:bodyPr>
            <a:noAutofit/>
          </a:bodyPr>
          <a:lstStyle/>
          <a:p>
            <a:pPr algn="r"/>
            <a:r>
              <a:rPr lang="ar-SA" sz="3200" dirty="0" smtClean="0">
                <a:latin typeface="Arial" panose="020B0604020202020204" pitchFamily="34" charset="0"/>
                <a:cs typeface="Arial" panose="020B0604020202020204" pitchFamily="34" charset="0"/>
              </a:rPr>
              <a:t>الحج اشهر معلومات </a:t>
            </a:r>
            <a:br>
              <a:rPr lang="ar-SA" sz="3200" dirty="0" smtClean="0">
                <a:latin typeface="Arial" panose="020B0604020202020204" pitchFamily="34" charset="0"/>
                <a:cs typeface="Arial" panose="020B0604020202020204" pitchFamily="34" charset="0"/>
              </a:rPr>
            </a:br>
            <a:r>
              <a:rPr lang="ar-SA" sz="3200" dirty="0" smtClean="0">
                <a:latin typeface="Arial" panose="020B0604020202020204" pitchFamily="34" charset="0"/>
                <a:cs typeface="Arial" panose="020B0604020202020204" pitchFamily="34" charset="0"/>
              </a:rPr>
              <a:t>اتموا الحج والعمرة لله </a:t>
            </a:r>
            <a:br>
              <a:rPr lang="ar-SA" sz="3200" dirty="0" smtClean="0">
                <a:latin typeface="Arial" panose="020B0604020202020204" pitchFamily="34" charset="0"/>
                <a:cs typeface="Arial" panose="020B0604020202020204" pitchFamily="34" charset="0"/>
              </a:rPr>
            </a:br>
            <a:r>
              <a:rPr lang="ar-SA" sz="3200" dirty="0">
                <a:latin typeface="Arial" panose="020B0604020202020204" pitchFamily="34" charset="0"/>
                <a:cs typeface="Arial" panose="020B0604020202020204" pitchFamily="34" charset="0"/>
              </a:rPr>
              <a:t> </a:t>
            </a:r>
            <a:r>
              <a:rPr lang="ar-SA" sz="3200" dirty="0" smtClean="0">
                <a:latin typeface="Arial" panose="020B0604020202020204" pitchFamily="34" charset="0"/>
                <a:cs typeface="Arial" panose="020B0604020202020204" pitchFamily="34" charset="0"/>
              </a:rPr>
              <a:t>ولله علي الناس حج البيت من استطاع اليه سبيلا  </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31136" y="4162045"/>
            <a:ext cx="8136128" cy="2151669"/>
          </a:xfrm>
          <a:solidFill>
            <a:schemeClr val="bg1"/>
          </a:solidFill>
          <a:ln w="76200">
            <a:solidFill>
              <a:schemeClr val="accent4">
                <a:lumMod val="50000"/>
              </a:schemeClr>
            </a:solidFill>
          </a:ln>
        </p:spPr>
        <p:txBody>
          <a:bodyPr>
            <a:normAutofit/>
          </a:bodyPr>
          <a:lstStyle/>
          <a:p>
            <a:pPr marL="0" indent="0" algn="r">
              <a:buNone/>
            </a:pPr>
            <a:endParaRPr lang="ar-SA" sz="2800" dirty="0" smtClean="0">
              <a:latin typeface="Arial" panose="020B0604020202020204" pitchFamily="34" charset="0"/>
              <a:cs typeface="Arial" panose="020B0604020202020204" pitchFamily="34" charset="0"/>
            </a:endParaRPr>
          </a:p>
          <a:p>
            <a:pPr marL="0" indent="0" algn="r">
              <a:buNone/>
            </a:pPr>
            <a:r>
              <a:rPr lang="ar-SA" sz="2800" dirty="0" smtClean="0">
                <a:latin typeface="Arial" panose="020B0604020202020204" pitchFamily="34" charset="0"/>
                <a:cs typeface="Arial" panose="020B0604020202020204" pitchFamily="34" charset="0"/>
              </a:rPr>
              <a:t>الحج هو القصد الي زيارة البيت الحرام علي وجه التعظيم بافعال مخصوصة في زمان مخصوص- </a:t>
            </a:r>
            <a:endParaRPr lang="en-US" sz="2800" dirty="0">
              <a:latin typeface="Arial" panose="020B0604020202020204" pitchFamily="34" charset="0"/>
              <a:cs typeface="Arial" panose="020B0604020202020204" pitchFamily="34" charset="0"/>
            </a:endParaRPr>
          </a:p>
        </p:txBody>
      </p:sp>
      <p:sp>
        <p:nvSpPr>
          <p:cNvPr id="5" name="TextBox 4"/>
          <p:cNvSpPr txBox="1"/>
          <p:nvPr/>
        </p:nvSpPr>
        <p:spPr>
          <a:xfrm>
            <a:off x="2231136" y="967242"/>
            <a:ext cx="3193142"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আল-কোরআন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থেকে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দলীল</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6" name="TextBox 5"/>
          <p:cNvSpPr txBox="1"/>
          <p:nvPr/>
        </p:nvSpPr>
        <p:spPr>
          <a:xfrm>
            <a:off x="2332736" y="3414300"/>
            <a:ext cx="1992521"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হজ্জের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সংজ্ঞা</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6623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 calcmode="lin" valueType="num">
                                      <p:cBhvr additive="base">
                                        <p:cTn id="25"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03087" y="391886"/>
            <a:ext cx="10189028" cy="5907314"/>
          </a:xfrm>
          <a:prstGeom prst="rect">
            <a:avLst/>
          </a:prstGeom>
          <a:solidFill>
            <a:schemeClr val="bg2"/>
          </a:solidFill>
        </p:spPr>
        <p:txBody>
          <a:bodyPr wrap="square" rtlCol="0">
            <a:spAutoFit/>
          </a:bodyPr>
          <a:lstStyle/>
          <a:p>
            <a:endParaRPr lang="en-US" dirty="0"/>
          </a:p>
        </p:txBody>
      </p:sp>
      <p:sp>
        <p:nvSpPr>
          <p:cNvPr id="2" name="Title 1"/>
          <p:cNvSpPr>
            <a:spLocks noGrp="1"/>
          </p:cNvSpPr>
          <p:nvPr>
            <p:ph type="title"/>
          </p:nvPr>
        </p:nvSpPr>
        <p:spPr>
          <a:xfrm>
            <a:off x="4281716" y="652128"/>
            <a:ext cx="3338284" cy="1278272"/>
          </a:xfrm>
        </p:spPr>
        <p:txBody>
          <a:bodyPr>
            <a:normAutofit/>
          </a:bodyPr>
          <a:lstStyle/>
          <a:p>
            <a:r>
              <a:rPr lang="bn-IN" sz="3200" spc="0" dirty="0" smtClean="0">
                <a:latin typeface="NikoshBAN" panose="02000000000000000000" pitchFamily="2" charset="0"/>
                <a:cs typeface="NikoshBAN" panose="02000000000000000000" pitchFamily="2" charset="0"/>
              </a:rPr>
              <a:t>মূল্যায়ন </a:t>
            </a:r>
            <a:endParaRPr lang="en-US" sz="3200" spc="0" dirty="0">
              <a:latin typeface="NikoshBAN" panose="02000000000000000000" pitchFamily="2" charset="0"/>
              <a:cs typeface="NikoshBAN" panose="02000000000000000000" pitchFamily="2" charset="0"/>
            </a:endParaRPr>
          </a:p>
        </p:txBody>
      </p:sp>
      <p:sp>
        <p:nvSpPr>
          <p:cNvPr id="4" name="Title 1"/>
          <p:cNvSpPr txBox="1">
            <a:spLocks/>
          </p:cNvSpPr>
          <p:nvPr/>
        </p:nvSpPr>
        <p:spPr bwMode="black">
          <a:xfrm>
            <a:off x="461846" y="2430636"/>
            <a:ext cx="5210628" cy="2750964"/>
          </a:xfrm>
          <a:prstGeom prst="rect">
            <a:avLst/>
          </a:prstGeom>
          <a:noFill/>
          <a:ln w="31750" cap="sq">
            <a:no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r>
              <a:rPr lang="bn-IN" sz="3200" spc="0" dirty="0" smtClean="0">
                <a:solidFill>
                  <a:srgbClr val="FF0000"/>
                </a:solidFill>
                <a:latin typeface="NikoshBAN" panose="02000000000000000000" pitchFamily="2" charset="0"/>
                <a:cs typeface="NikoshBAN" panose="02000000000000000000" pitchFamily="2" charset="0"/>
              </a:rPr>
              <a:t>               হজ্জের ফরয কয়টি?</a:t>
            </a:r>
          </a:p>
          <a:p>
            <a:pPr algn="l"/>
            <a:r>
              <a:rPr lang="bn-IN" sz="3200" spc="0" dirty="0" smtClean="0">
                <a:latin typeface="NikoshBAN" panose="02000000000000000000" pitchFamily="2" charset="0"/>
                <a:cs typeface="NikoshBAN" panose="02000000000000000000" pitchFamily="2" charset="0"/>
              </a:rPr>
              <a:t>                    (ক) ৩টি </a:t>
            </a:r>
            <a:r>
              <a:rPr lang="bn-IN" sz="3200" spc="0" dirty="0">
                <a:latin typeface="NikoshBAN" panose="02000000000000000000" pitchFamily="2" charset="0"/>
                <a:cs typeface="NikoshBAN" panose="02000000000000000000" pitchFamily="2" charset="0"/>
              </a:rPr>
              <a:t> (গ) </a:t>
            </a:r>
            <a:r>
              <a:rPr lang="bn-IN" sz="3200" spc="0" dirty="0" smtClean="0">
                <a:latin typeface="NikoshBAN" panose="02000000000000000000" pitchFamily="2" charset="0"/>
                <a:cs typeface="NikoshBAN" panose="02000000000000000000" pitchFamily="2" charset="0"/>
              </a:rPr>
              <a:t>৫টি</a:t>
            </a:r>
          </a:p>
          <a:p>
            <a:pPr algn="l"/>
            <a:r>
              <a:rPr lang="bn-IN" sz="3200" spc="0" dirty="0" smtClean="0">
                <a:latin typeface="NikoshBAN" panose="02000000000000000000" pitchFamily="2" charset="0"/>
                <a:cs typeface="NikoshBAN" panose="02000000000000000000" pitchFamily="2" charset="0"/>
              </a:rPr>
              <a:t>                    (খ) ৪টি   (ঘ)৬টি</a:t>
            </a:r>
          </a:p>
        </p:txBody>
      </p:sp>
      <p:sp>
        <p:nvSpPr>
          <p:cNvPr id="5" name="Title 1"/>
          <p:cNvSpPr txBox="1">
            <a:spLocks/>
          </p:cNvSpPr>
          <p:nvPr/>
        </p:nvSpPr>
        <p:spPr bwMode="black">
          <a:xfrm>
            <a:off x="4905828" y="2387093"/>
            <a:ext cx="5849257" cy="2838050"/>
          </a:xfrm>
          <a:prstGeom prst="rect">
            <a:avLst/>
          </a:prstGeom>
          <a:noFill/>
          <a:ln w="31750" cap="sq">
            <a:no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r>
              <a:rPr lang="bn-IN" sz="3200" spc="0" dirty="0" smtClean="0">
                <a:latin typeface="NikoshBAN" panose="02000000000000000000" pitchFamily="2" charset="0"/>
                <a:cs typeface="NikoshBAN" panose="02000000000000000000" pitchFamily="2" charset="0"/>
              </a:rPr>
              <a:t>                </a:t>
            </a:r>
            <a:r>
              <a:rPr lang="bn-IN" sz="3200" spc="0" dirty="0" smtClean="0">
                <a:solidFill>
                  <a:srgbClr val="FF0000"/>
                </a:solidFill>
                <a:latin typeface="NikoshBAN" panose="02000000000000000000" pitchFamily="2" charset="0"/>
                <a:cs typeface="NikoshBAN" panose="02000000000000000000" pitchFamily="2" charset="0"/>
              </a:rPr>
              <a:t>হজ্জের ওয়াজিব কয়টি?</a:t>
            </a:r>
          </a:p>
          <a:p>
            <a:pPr algn="l"/>
            <a:r>
              <a:rPr lang="bn-IN" sz="3200" spc="0" dirty="0" smtClean="0">
                <a:latin typeface="NikoshBAN" panose="02000000000000000000" pitchFamily="2" charset="0"/>
                <a:cs typeface="NikoshBAN" panose="02000000000000000000" pitchFamily="2" charset="0"/>
              </a:rPr>
              <a:t>                (ক) ৩টি </a:t>
            </a:r>
            <a:r>
              <a:rPr lang="bn-IN" sz="3200" spc="0" dirty="0">
                <a:latin typeface="NikoshBAN" panose="02000000000000000000" pitchFamily="2" charset="0"/>
                <a:cs typeface="NikoshBAN" panose="02000000000000000000" pitchFamily="2" charset="0"/>
              </a:rPr>
              <a:t> (গ) </a:t>
            </a:r>
            <a:r>
              <a:rPr lang="bn-IN" sz="3200" spc="0" dirty="0" smtClean="0">
                <a:latin typeface="NikoshBAN" panose="02000000000000000000" pitchFamily="2" charset="0"/>
                <a:cs typeface="NikoshBAN" panose="02000000000000000000" pitchFamily="2" charset="0"/>
              </a:rPr>
              <a:t>৫টি</a:t>
            </a:r>
          </a:p>
          <a:p>
            <a:pPr algn="l"/>
            <a:r>
              <a:rPr lang="bn-IN" sz="3200" spc="0" dirty="0" smtClean="0">
                <a:latin typeface="NikoshBAN" panose="02000000000000000000" pitchFamily="2" charset="0"/>
                <a:cs typeface="NikoshBAN" panose="02000000000000000000" pitchFamily="2" charset="0"/>
              </a:rPr>
              <a:t>                (খ) ৪টি   (ঘ)৬টি</a:t>
            </a:r>
          </a:p>
        </p:txBody>
      </p:sp>
    </p:spTree>
    <p:extLst>
      <p:ext uri="{BB962C8B-B14F-4D97-AF65-F5344CB8AC3E}">
        <p14:creationId xmlns:p14="http://schemas.microsoft.com/office/powerpoint/2010/main" val="8323256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943" y="805035"/>
            <a:ext cx="3543518" cy="1139880"/>
          </a:xfrm>
          <a:solidFill>
            <a:srgbClr val="92D050"/>
          </a:solidFill>
        </p:spPr>
        <p:txBody>
          <a:bodyPr>
            <a:normAutofit/>
          </a:bodyPr>
          <a:lstStyle/>
          <a:p>
            <a:pPr algn="ctr"/>
            <a:r>
              <a:rPr lang="bn-IN" sz="4800" spc="0" dirty="0" smtClean="0">
                <a:latin typeface="NikoshBAN" panose="02000000000000000000" pitchFamily="2" charset="0"/>
                <a:cs typeface="NikoshBAN" panose="02000000000000000000" pitchFamily="2" charset="0"/>
              </a:rPr>
              <a:t>একক কাজ </a:t>
            </a:r>
            <a:endParaRPr lang="en-US" sz="4800" spc="0"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380343" y="3715658"/>
            <a:ext cx="6589486" cy="1277256"/>
          </a:xfrm>
          <a:solidFill>
            <a:schemeClr val="accent2">
              <a:lumMod val="20000"/>
              <a:lumOff val="80000"/>
            </a:schemeClr>
          </a:solidFill>
        </p:spPr>
        <p:txBody>
          <a:bodyPr>
            <a:normAutofit/>
          </a:bodyPr>
          <a:lstStyle/>
          <a:p>
            <a:pPr>
              <a:buClr>
                <a:srgbClr val="FF0000"/>
              </a:buClr>
            </a:pPr>
            <a:r>
              <a:rPr lang="bn-IN" sz="3200" dirty="0" smtClean="0">
                <a:latin typeface="NikoshBAN" panose="02000000000000000000" pitchFamily="2" charset="0"/>
                <a:cs typeface="NikoshBAN" panose="02000000000000000000" pitchFamily="2" charset="0"/>
              </a:rPr>
              <a:t>হজ্জ </a:t>
            </a:r>
            <a:r>
              <a:rPr lang="en-US" sz="3200" dirty="0" err="1" smtClean="0">
                <a:latin typeface="NikoshBAN" panose="02000000000000000000" pitchFamily="2" charset="0"/>
                <a:cs typeface="NikoshBAN" panose="02000000000000000000" pitchFamily="2" charset="0"/>
              </a:rPr>
              <a:t>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শরিয়তের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একটি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বিধান</a:t>
            </a:r>
            <a:r>
              <a:rPr lang="en-US" sz="3200" dirty="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দলীলসহ </a:t>
            </a:r>
            <a:r>
              <a:rPr lang="en-US" sz="3200" dirty="0" err="1" smtClean="0">
                <a:latin typeface="NikoshBAN" panose="02000000000000000000" pitchFamily="2" charset="0"/>
                <a:cs typeface="NikoshBAN" panose="02000000000000000000" pitchFamily="2" charset="0"/>
              </a:rPr>
              <a:t>ব্যাখ্যা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a:t>
            </a:r>
            <a:r>
              <a:rPr lang="bn-IN"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4" name="Curved Left Arrow 3"/>
          <p:cNvSpPr/>
          <p:nvPr/>
        </p:nvSpPr>
        <p:spPr>
          <a:xfrm>
            <a:off x="9245600" y="1059541"/>
            <a:ext cx="1843313" cy="3759199"/>
          </a:xfrm>
          <a:prstGeom prst="curvedLeftArrow">
            <a:avLst>
              <a:gd name="adj1" fmla="val 13799"/>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486" y="264434"/>
            <a:ext cx="2907713" cy="3081109"/>
          </a:xfrm>
          <a:prstGeom prst="rect">
            <a:avLst/>
          </a:prstGeom>
        </p:spPr>
      </p:pic>
    </p:spTree>
    <p:extLst>
      <p:ext uri="{BB962C8B-B14F-4D97-AF65-F5344CB8AC3E}">
        <p14:creationId xmlns:p14="http://schemas.microsoft.com/office/powerpoint/2010/main" val="226966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barn(inVertical)">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7143" y="964691"/>
            <a:ext cx="4470400" cy="1226965"/>
          </a:xfrm>
        </p:spPr>
        <p:txBody>
          <a:bodyPr>
            <a:normAutofit/>
          </a:bodyPr>
          <a:lstStyle/>
          <a:p>
            <a:r>
              <a:rPr lang="bn-IN" sz="4400" dirty="0" smtClean="0">
                <a:latin typeface="NikoshBAN" panose="02000000000000000000" pitchFamily="2" charset="0"/>
                <a:cs typeface="NikoshBAN" panose="02000000000000000000" pitchFamily="2" charset="0"/>
              </a:rPr>
              <a:t>বাড়ির কাজ </a:t>
            </a:r>
            <a:endParaRPr lang="en-US" sz="4400"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2828253" y="3828216"/>
            <a:ext cx="6535493" cy="1890412"/>
          </a:xfrm>
          <a:solidFill>
            <a:schemeClr val="accent1">
              <a:lumMod val="40000"/>
              <a:lumOff val="60000"/>
            </a:schemeClr>
          </a:solidFill>
        </p:spPr>
        <p:txBody>
          <a:bodyPr>
            <a:normAutofit/>
          </a:bodyPr>
          <a:lstStyle/>
          <a:p>
            <a:pPr marL="0" indent="0">
              <a:buNone/>
            </a:pPr>
            <a:endParaRPr lang="bn-IN" sz="3200" dirty="0" smtClean="0">
              <a:latin typeface="NikoshBAN" panose="02000000000000000000" pitchFamily="2" charset="0"/>
              <a:cs typeface="NikoshBAN" panose="02000000000000000000" pitchFamily="2" charset="0"/>
            </a:endParaRPr>
          </a:p>
          <a:p>
            <a:pPr>
              <a:buFont typeface="Wingdings" panose="05000000000000000000" pitchFamily="2" charset="2"/>
              <a:buChar char="q"/>
            </a:pPr>
            <a:r>
              <a:rPr lang="bn-IN" sz="3200" dirty="0" smtClean="0">
                <a:latin typeface="NikoshBAN" panose="02000000000000000000" pitchFamily="2" charset="0"/>
                <a:cs typeface="NikoshBAN" panose="02000000000000000000" pitchFamily="2" charset="0"/>
              </a:rPr>
              <a:t> হজ্জের ফরয ও ওয়াজিব গুলি বিস্থারিত লিখ? </a:t>
            </a:r>
            <a:endParaRPr lang="en-US" sz="3200" dirty="0">
              <a:latin typeface="NikoshBAN" panose="02000000000000000000" pitchFamily="2" charset="0"/>
              <a:cs typeface="NikoshBAN" panose="02000000000000000000" pitchFamily="2" charset="0"/>
            </a:endParaRPr>
          </a:p>
        </p:txBody>
      </p:sp>
      <p:sp>
        <p:nvSpPr>
          <p:cNvPr id="4" name="Curved Left Arrow 3"/>
          <p:cNvSpPr/>
          <p:nvPr/>
        </p:nvSpPr>
        <p:spPr>
          <a:xfrm>
            <a:off x="9956799" y="1451430"/>
            <a:ext cx="1480457" cy="339634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228" y="700597"/>
            <a:ext cx="3193142" cy="2982118"/>
          </a:xfrm>
          <a:prstGeom prst="rect">
            <a:avLst/>
          </a:prstGeom>
        </p:spPr>
      </p:pic>
      <p:sp>
        <p:nvSpPr>
          <p:cNvPr id="6" name="Rectangle 5"/>
          <p:cNvSpPr/>
          <p:nvPr/>
        </p:nvSpPr>
        <p:spPr>
          <a:xfrm>
            <a:off x="721768" y="1289054"/>
            <a:ext cx="2066062" cy="646331"/>
          </a:xfrm>
          <a:prstGeom prst="rect">
            <a:avLst/>
          </a:prstGeom>
        </p:spPr>
        <p:txBody>
          <a:bodyPr wrap="square">
            <a:spAutoFit/>
          </a:bodyPr>
          <a:lstStyle/>
          <a:p>
            <a:r>
              <a:rPr lang="ar-SA" sz="3600" b="1" dirty="0">
                <a:ln/>
                <a:solidFill>
                  <a:schemeClr val="accent4">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منزل البيت </a:t>
            </a:r>
            <a:endParaRPr lang="en-US" sz="3600" dirty="0">
              <a:solidFill>
                <a:schemeClr val="accent4">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669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9028" y="877605"/>
            <a:ext cx="6270171" cy="1372108"/>
          </a:xfrm>
        </p:spPr>
        <p:txBody>
          <a:bodyPr>
            <a:noAutofit/>
          </a:bodyPr>
          <a:lstStyle/>
          <a:p>
            <a:r>
              <a:rPr lang="bn-IN" sz="9600" b="1" cap="none" spc="0" dirty="0" smtClean="0">
                <a:ln w="22225">
                  <a:solidFill>
                    <a:schemeClr val="accent2"/>
                  </a:solidFill>
                  <a:prstDash val="solid"/>
                </a:ln>
                <a:solidFill>
                  <a:srgbClr val="FFC000"/>
                </a:solidFill>
                <a:latin typeface="NikoshBAN" panose="02000000000000000000" pitchFamily="2" charset="0"/>
                <a:cs typeface="NikoshBAN" panose="02000000000000000000" pitchFamily="2" charset="0"/>
              </a:rPr>
              <a:t>ধন্যবাদ </a:t>
            </a:r>
            <a:endParaRPr lang="en-US" sz="9600" b="1" cap="none" spc="0" dirty="0">
              <a:ln w="22225">
                <a:solidFill>
                  <a:schemeClr val="accent2"/>
                </a:solidFill>
                <a:prstDash val="solid"/>
              </a:ln>
              <a:solidFill>
                <a:srgbClr val="FFC000"/>
              </a:solidFill>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4941" y="2539999"/>
            <a:ext cx="5388201" cy="3585603"/>
          </a:xfrm>
        </p:spPr>
      </p:pic>
    </p:spTree>
    <p:extLst>
      <p:ext uri="{BB962C8B-B14F-4D97-AF65-F5344CB8AC3E}">
        <p14:creationId xmlns:p14="http://schemas.microsoft.com/office/powerpoint/2010/main" val="68901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907058" y="352706"/>
            <a:ext cx="2854411" cy="1322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পাঠ</a:t>
            </a:r>
            <a:r>
              <a:rPr lang="bn-IN" sz="3200"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dirty="0" err="1" smtClean="0">
                <a:solidFill>
                  <a:schemeClr val="tx1">
                    <a:lumMod val="95000"/>
                    <a:lumOff val="5000"/>
                  </a:schemeClr>
                </a:solidFill>
                <a:latin typeface="NikoshBAN" panose="02000000000000000000" pitchFamily="2" charset="0"/>
                <a:cs typeface="NikoshBAN" panose="02000000000000000000" pitchFamily="2" charset="0"/>
              </a:rPr>
              <a:t>পরিচিতি</a:t>
            </a:r>
            <a:endParaRPr lang="en-US" dirty="0"/>
          </a:p>
        </p:txBody>
      </p:sp>
      <p:sp>
        <p:nvSpPr>
          <p:cNvPr id="5" name="Content Placeholder 5"/>
          <p:cNvSpPr txBox="1">
            <a:spLocks/>
          </p:cNvSpPr>
          <p:nvPr/>
        </p:nvSpPr>
        <p:spPr>
          <a:xfrm>
            <a:off x="7262367" y="2227522"/>
            <a:ext cx="4536186" cy="2810563"/>
          </a:xfrm>
          <a:prstGeom prst="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bn-IN" sz="3200" dirty="0" smtClean="0">
                <a:solidFill>
                  <a:srgbClr val="FF0000"/>
                </a:solidFill>
                <a:latin typeface="NikoshBAN" panose="02000000000000000000" pitchFamily="2" charset="0"/>
                <a:cs typeface="NikoshBAN" panose="02000000000000000000" pitchFamily="2" charset="0"/>
              </a:rPr>
              <a:t>   বিষয়ঃ </a:t>
            </a:r>
            <a:r>
              <a:rPr lang="en-US" sz="3200" dirty="0" err="1" smtClean="0">
                <a:solidFill>
                  <a:srgbClr val="002060"/>
                </a:solidFill>
                <a:latin typeface="NikoshBAN" panose="02000000000000000000" pitchFamily="2" charset="0"/>
                <a:cs typeface="NikoshBAN" panose="02000000000000000000" pitchFamily="2" charset="0"/>
              </a:rPr>
              <a:t>শরহে</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বেকায়া</a:t>
            </a:r>
            <a:r>
              <a:rPr lang="en-US" sz="3200" dirty="0" smtClean="0">
                <a:solidFill>
                  <a:srgbClr val="002060"/>
                </a:solidFill>
                <a:latin typeface="NikoshBAN" panose="02000000000000000000" pitchFamily="2" charset="0"/>
                <a:cs typeface="NikoshBAN" panose="02000000000000000000" pitchFamily="2" charset="0"/>
              </a:rPr>
              <a:t> </a:t>
            </a:r>
            <a:r>
              <a:rPr lang="bn-IN" sz="3200" dirty="0" smtClean="0">
                <a:solidFill>
                  <a:srgbClr val="002060"/>
                </a:solidFill>
                <a:latin typeface="NikoshBAN" panose="02000000000000000000" pitchFamily="2" charset="0"/>
                <a:cs typeface="NikoshBAN" panose="02000000000000000000" pitchFamily="2" charset="0"/>
              </a:rPr>
              <a:t>। </a:t>
            </a:r>
            <a:endParaRPr lang="bn-IN" sz="3200" dirty="0">
              <a:solidFill>
                <a:srgbClr val="002060"/>
              </a:solidFill>
              <a:latin typeface="NikoshBAN" panose="02000000000000000000" pitchFamily="2" charset="0"/>
              <a:cs typeface="NikoshBAN" panose="02000000000000000000" pitchFamily="2" charset="0"/>
            </a:endParaRPr>
          </a:p>
          <a:p>
            <a:pPr marL="0" indent="0">
              <a:buNone/>
            </a:pPr>
            <a:r>
              <a:rPr lang="bn-IN" sz="3200" dirty="0">
                <a:solidFill>
                  <a:srgbClr val="002060"/>
                </a:solidFill>
                <a:latin typeface="NikoshBAN" panose="02000000000000000000" pitchFamily="2" charset="0"/>
                <a:cs typeface="NikoshBAN" panose="02000000000000000000" pitchFamily="2" charset="0"/>
              </a:rPr>
              <a:t>  </a:t>
            </a:r>
            <a:r>
              <a:rPr lang="en-US" sz="3200" dirty="0" smtClean="0">
                <a:solidFill>
                  <a:srgbClr val="002060"/>
                </a:solidFill>
                <a:latin typeface="NikoshBAN" panose="02000000000000000000" pitchFamily="2" charset="0"/>
                <a:cs typeface="NikoshBAN" panose="02000000000000000000" pitchFamily="2" charset="0"/>
              </a:rPr>
              <a:t> </a:t>
            </a:r>
            <a:r>
              <a:rPr lang="bn-IN" sz="3200" dirty="0" smtClean="0">
                <a:solidFill>
                  <a:srgbClr val="002060"/>
                </a:solidFill>
                <a:latin typeface="NikoshBAN" panose="02000000000000000000" pitchFamily="2" charset="0"/>
                <a:cs typeface="NikoshBAN" panose="02000000000000000000" pitchFamily="2" charset="0"/>
              </a:rPr>
              <a:t> </a:t>
            </a:r>
            <a:r>
              <a:rPr lang="bn-IN" sz="3200" dirty="0">
                <a:solidFill>
                  <a:srgbClr val="FF0000"/>
                </a:solidFill>
                <a:latin typeface="NikoshBAN" panose="02000000000000000000" pitchFamily="2" charset="0"/>
                <a:cs typeface="NikoshBAN" panose="02000000000000000000" pitchFamily="2" charset="0"/>
              </a:rPr>
              <a:t>শ্রেণিঃ</a:t>
            </a:r>
            <a:r>
              <a:rPr lang="bn-IN" sz="3200" dirty="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আলিম</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প্রথম</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বর্ষ</a:t>
            </a:r>
            <a:r>
              <a:rPr lang="en-US" sz="3200" dirty="0" smtClean="0">
                <a:solidFill>
                  <a:srgbClr val="002060"/>
                </a:solidFill>
                <a:latin typeface="NikoshBAN" panose="02000000000000000000" pitchFamily="2" charset="0"/>
                <a:cs typeface="NikoshBAN" panose="02000000000000000000" pitchFamily="2" charset="0"/>
              </a:rPr>
              <a:t> </a:t>
            </a:r>
            <a:r>
              <a:rPr lang="bn-IN" sz="3200" dirty="0" smtClean="0">
                <a:solidFill>
                  <a:srgbClr val="002060"/>
                </a:solidFill>
                <a:latin typeface="NikoshBAN" panose="02000000000000000000" pitchFamily="2" charset="0"/>
                <a:cs typeface="NikoshBAN" panose="02000000000000000000" pitchFamily="2" charset="0"/>
              </a:rPr>
              <a:t>। </a:t>
            </a:r>
            <a:r>
              <a:rPr lang="bn-BD" sz="3200" dirty="0" smtClean="0">
                <a:solidFill>
                  <a:srgbClr val="002060"/>
                </a:solidFill>
                <a:latin typeface="NikoshBAN" panose="02000000000000000000" pitchFamily="2" charset="0"/>
                <a:cs typeface="NikoshBAN" panose="02000000000000000000" pitchFamily="2" charset="0"/>
              </a:rPr>
              <a:t> </a:t>
            </a:r>
            <a:endParaRPr lang="bn-IN" sz="3200" dirty="0">
              <a:solidFill>
                <a:srgbClr val="002060"/>
              </a:solidFill>
              <a:latin typeface="NikoshBAN" panose="02000000000000000000" pitchFamily="2" charset="0"/>
              <a:cs typeface="NikoshBAN" panose="02000000000000000000" pitchFamily="2" charset="0"/>
            </a:endParaRPr>
          </a:p>
          <a:p>
            <a:pPr marL="0" indent="0">
              <a:buNone/>
            </a:pP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কিতাবুল</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হজ্ব</a:t>
            </a:r>
            <a:r>
              <a:rPr lang="en-US" sz="3200" dirty="0" smtClean="0">
                <a:solidFill>
                  <a:srgbClr val="002060"/>
                </a:solidFill>
                <a:latin typeface="NikoshBAN" panose="02000000000000000000" pitchFamily="2" charset="0"/>
                <a:cs typeface="NikoshBAN" panose="02000000000000000000" pitchFamily="2" charset="0"/>
              </a:rPr>
              <a:t>। </a:t>
            </a:r>
            <a:endParaRPr lang="bn-IN" sz="3200" dirty="0" smtClean="0">
              <a:solidFill>
                <a:srgbClr val="002060"/>
              </a:solidFill>
              <a:latin typeface="NikoshBAN" panose="02000000000000000000" pitchFamily="2" charset="0"/>
              <a:cs typeface="NikoshBAN" panose="02000000000000000000" pitchFamily="2" charset="0"/>
            </a:endParaRPr>
          </a:p>
          <a:p>
            <a:pPr marL="0" indent="0">
              <a:buNone/>
            </a:pPr>
            <a:r>
              <a:rPr lang="bn-IN" sz="3200" dirty="0" smtClean="0">
                <a:solidFill>
                  <a:srgbClr val="FF0000"/>
                </a:solidFill>
                <a:latin typeface="NikoshBAN" panose="02000000000000000000" pitchFamily="2" charset="0"/>
                <a:cs typeface="NikoshBAN" panose="02000000000000000000" pitchFamily="2" charset="0"/>
              </a:rPr>
              <a:t>   </a:t>
            </a:r>
            <a:r>
              <a:rPr lang="en-US" sz="3200" dirty="0" smtClean="0">
                <a:solidFill>
                  <a:srgbClr val="FF0000"/>
                </a:solidFill>
                <a:latin typeface="NikoshBAN" panose="02000000000000000000" pitchFamily="2" charset="0"/>
                <a:cs typeface="NikoshBAN" panose="02000000000000000000" pitchFamily="2" charset="0"/>
              </a:rPr>
              <a:t>  </a:t>
            </a:r>
            <a:r>
              <a:rPr lang="bn-IN" sz="3200" dirty="0" smtClean="0">
                <a:solidFill>
                  <a:srgbClr val="FF0000"/>
                </a:solidFill>
                <a:latin typeface="NikoshBAN" panose="02000000000000000000" pitchFamily="2" charset="0"/>
                <a:cs typeface="NikoshBAN" panose="02000000000000000000" pitchFamily="2" charset="0"/>
              </a:rPr>
              <a:t>সময়ঃ</a:t>
            </a:r>
            <a:r>
              <a:rPr lang="bn-BD" sz="3200" dirty="0" smtClean="0">
                <a:solidFill>
                  <a:srgbClr val="FF0000"/>
                </a:solidFill>
                <a:latin typeface="NikoshBAN" panose="02000000000000000000" pitchFamily="2" charset="0"/>
                <a:cs typeface="NikoshBAN" panose="02000000000000000000" pitchFamily="2" charset="0"/>
              </a:rPr>
              <a:t> </a:t>
            </a:r>
            <a:r>
              <a:rPr lang="bn-BD" sz="3200" dirty="0">
                <a:solidFill>
                  <a:srgbClr val="002060"/>
                </a:solidFill>
                <a:latin typeface="NikoshBAN" panose="02000000000000000000" pitchFamily="2" charset="0"/>
                <a:cs typeface="NikoshBAN" panose="02000000000000000000" pitchFamily="2" charset="0"/>
              </a:rPr>
              <a:t>৪</a:t>
            </a:r>
            <a:r>
              <a:rPr lang="bn-IN" sz="3200" dirty="0">
                <a:solidFill>
                  <a:srgbClr val="002060"/>
                </a:solidFill>
                <a:latin typeface="NikoshBAN" panose="02000000000000000000" pitchFamily="2" charset="0"/>
                <a:cs typeface="NikoshBAN" panose="02000000000000000000" pitchFamily="2" charset="0"/>
              </a:rPr>
              <a:t>০</a:t>
            </a:r>
            <a:r>
              <a:rPr lang="bn-BD" sz="3200" dirty="0">
                <a:solidFill>
                  <a:srgbClr val="002060"/>
                </a:solidFill>
                <a:latin typeface="NikoshBAN" panose="02000000000000000000" pitchFamily="2" charset="0"/>
                <a:cs typeface="NikoshBAN" panose="02000000000000000000" pitchFamily="2" charset="0"/>
              </a:rPr>
              <a:t> </a:t>
            </a:r>
            <a:r>
              <a:rPr lang="bn-BD" sz="3200" dirty="0" smtClean="0">
                <a:solidFill>
                  <a:srgbClr val="002060"/>
                </a:solidFill>
                <a:latin typeface="NikoshBAN" panose="02000000000000000000" pitchFamily="2" charset="0"/>
                <a:cs typeface="NikoshBAN" panose="02000000000000000000" pitchFamily="2" charset="0"/>
              </a:rPr>
              <a:t>মিনিট</a:t>
            </a:r>
            <a:r>
              <a:rPr lang="bn-IN" sz="3200" dirty="0">
                <a:solidFill>
                  <a:srgbClr val="002060"/>
                </a:solidFill>
                <a:latin typeface="NikoshBAN" panose="02000000000000000000" pitchFamily="2" charset="0"/>
                <a:cs typeface="NikoshBAN" panose="02000000000000000000" pitchFamily="2" charset="0"/>
              </a:rPr>
              <a:t>।</a:t>
            </a:r>
            <a:r>
              <a:rPr lang="bn-BD" sz="3200" dirty="0" smtClean="0">
                <a:solidFill>
                  <a:srgbClr val="002060"/>
                </a:solidFill>
                <a:latin typeface="NikoshBAN" panose="02000000000000000000" pitchFamily="2" charset="0"/>
                <a:cs typeface="NikoshBAN" panose="02000000000000000000" pitchFamily="2" charset="0"/>
              </a:rPr>
              <a:t> </a:t>
            </a:r>
            <a:endParaRPr lang="bn-IN" sz="3200" dirty="0">
              <a:solidFill>
                <a:srgbClr val="002060"/>
              </a:solidFill>
              <a:latin typeface="NikoshBAN" panose="02000000000000000000" pitchFamily="2" charset="0"/>
              <a:cs typeface="NikoshBAN" panose="02000000000000000000" pitchFamily="2" charset="0"/>
            </a:endParaRPr>
          </a:p>
          <a:p>
            <a:pPr marL="0" indent="0">
              <a:buNone/>
            </a:pPr>
            <a:r>
              <a:rPr lang="en-US" sz="3200" dirty="0" smtClean="0">
                <a:solidFill>
                  <a:srgbClr val="002060"/>
                </a:solidFill>
                <a:latin typeface="NikoshBAN" panose="02000000000000000000" pitchFamily="2" charset="0"/>
                <a:cs typeface="NikoshBAN" panose="02000000000000000000" pitchFamily="2" charset="0"/>
              </a:rPr>
              <a:t> </a:t>
            </a:r>
            <a:endParaRPr lang="en-US" sz="3200" dirty="0">
              <a:solidFill>
                <a:srgbClr val="002060"/>
              </a:solidFill>
              <a:latin typeface="NikoshBAN" panose="02000000000000000000" pitchFamily="2" charset="0"/>
              <a:cs typeface="NikoshBAN" panose="02000000000000000000" pitchFamily="2" charset="0"/>
            </a:endParaRPr>
          </a:p>
        </p:txBody>
      </p:sp>
      <p:sp>
        <p:nvSpPr>
          <p:cNvPr id="6" name="Title 3"/>
          <p:cNvSpPr txBox="1">
            <a:spLocks/>
          </p:cNvSpPr>
          <p:nvPr/>
        </p:nvSpPr>
        <p:spPr>
          <a:xfrm>
            <a:off x="430433" y="1235479"/>
            <a:ext cx="5288691" cy="4911087"/>
          </a:xfrm>
          <a:prstGeom prst="rect">
            <a:avLst/>
          </a:prstGeom>
          <a:solidFill>
            <a:schemeClr val="bg2"/>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endParaRPr lang="bn-IN" sz="3200" b="1" dirty="0" smtClean="0">
              <a:latin typeface="Times New Roman" panose="02020603050405020304" pitchFamily="18" charset="0"/>
              <a:cs typeface="NikoshBAN" panose="02000000000000000000" pitchFamily="2" charset="0"/>
            </a:endParaRPr>
          </a:p>
          <a:p>
            <a:pPr marL="0" indent="0" algn="ctr">
              <a:lnSpc>
                <a:spcPct val="100000"/>
              </a:lnSpc>
              <a:spcBef>
                <a:spcPts val="0"/>
              </a:spcBef>
              <a:buFont typeface="Arial" panose="020B0604020202020204" pitchFamily="34" charset="0"/>
              <a:buNone/>
            </a:pPr>
            <a:endParaRPr lang="bn-IN" sz="3200" b="1" dirty="0" smtClean="0">
              <a:latin typeface="Times New Roman" panose="02020603050405020304" pitchFamily="18" charset="0"/>
              <a:cs typeface="NikoshBAN" panose="02000000000000000000" pitchFamily="2" charset="0"/>
            </a:endParaRPr>
          </a:p>
          <a:p>
            <a:pPr marL="0" indent="0" algn="ctr">
              <a:lnSpc>
                <a:spcPct val="100000"/>
              </a:lnSpc>
              <a:spcBef>
                <a:spcPts val="0"/>
              </a:spcBef>
              <a:buFont typeface="Arial" panose="020B0604020202020204" pitchFamily="34" charset="0"/>
              <a:buNone/>
            </a:pPr>
            <a:endParaRPr lang="bn-IN" sz="3200" b="1" dirty="0" smtClean="0">
              <a:latin typeface="Times New Roman" panose="02020603050405020304" pitchFamily="18" charset="0"/>
              <a:cs typeface="NikoshBAN" panose="02000000000000000000" pitchFamily="2" charset="0"/>
            </a:endParaRPr>
          </a:p>
          <a:p>
            <a:pPr marL="0" indent="0" algn="ctr">
              <a:lnSpc>
                <a:spcPct val="100000"/>
              </a:lnSpc>
              <a:spcBef>
                <a:spcPts val="0"/>
              </a:spcBef>
              <a:buFont typeface="Arial" panose="020B0604020202020204" pitchFamily="34" charset="0"/>
              <a:buNone/>
            </a:pPr>
            <a:endParaRPr lang="bn-IN" sz="3200" b="1" dirty="0">
              <a:latin typeface="Times New Roman" panose="02020603050405020304" pitchFamily="18" charset="0"/>
              <a:cs typeface="NikoshBAN" panose="02000000000000000000" pitchFamily="2" charset="0"/>
            </a:endParaRPr>
          </a:p>
          <a:p>
            <a:pPr marL="0" indent="0" algn="ctr">
              <a:lnSpc>
                <a:spcPct val="100000"/>
              </a:lnSpc>
              <a:spcBef>
                <a:spcPts val="0"/>
              </a:spcBef>
              <a:buFont typeface="Arial" panose="020B0604020202020204" pitchFamily="34" charset="0"/>
              <a:buNone/>
            </a:pPr>
            <a:r>
              <a:rPr lang="bn-IN" sz="3200" b="1" dirty="0" smtClean="0">
                <a:latin typeface="Times New Roman" panose="02020603050405020304" pitchFamily="18" charset="0"/>
                <a:cs typeface="NikoshBAN" panose="02000000000000000000" pitchFamily="2" charset="0"/>
              </a:rPr>
              <a:t>মাওলানা মোঃ আব্দুর রব</a:t>
            </a:r>
          </a:p>
          <a:p>
            <a:pPr marL="0" indent="0" algn="ctr">
              <a:lnSpc>
                <a:spcPct val="100000"/>
              </a:lnSpc>
              <a:spcBef>
                <a:spcPts val="0"/>
              </a:spcBef>
              <a:buFont typeface="Arial" panose="020B0604020202020204" pitchFamily="34" charset="0"/>
              <a:buNone/>
            </a:pPr>
            <a:r>
              <a:rPr lang="bn-IN" sz="3200" dirty="0" smtClean="0">
                <a:latin typeface="Times New Roman" panose="02020603050405020304" pitchFamily="18" charset="0"/>
                <a:cs typeface="NikoshBAN" panose="02000000000000000000" pitchFamily="2" charset="0"/>
              </a:rPr>
              <a:t>    </a:t>
            </a:r>
            <a:r>
              <a:rPr lang="bn-IN" sz="2400" dirty="0" smtClean="0">
                <a:latin typeface="Times New Roman" panose="02020603050405020304" pitchFamily="18" charset="0"/>
                <a:cs typeface="NikoshBAN" panose="02000000000000000000" pitchFamily="2" charset="0"/>
              </a:rPr>
              <a:t>( এম.এম,এম.এ,বি</a:t>
            </a:r>
            <a:r>
              <a:rPr lang="en-US" sz="2400" dirty="0" smtClean="0">
                <a:latin typeface="Times New Roman" panose="02020603050405020304" pitchFamily="18" charset="0"/>
                <a:cs typeface="Times New Roman" panose="02020603050405020304" pitchFamily="18" charset="0"/>
              </a:rPr>
              <a:t>.</a:t>
            </a:r>
            <a:r>
              <a:rPr lang="bn-IN" sz="2400" dirty="0" smtClean="0">
                <a:latin typeface="Times New Roman" panose="02020603050405020304" pitchFamily="18" charset="0"/>
                <a:cs typeface="NikoshBAN" panose="02000000000000000000" pitchFamily="2" charset="0"/>
              </a:rPr>
              <a:t>এ, বি</a:t>
            </a:r>
            <a:r>
              <a:rPr lang="en-US" sz="2400" dirty="0" smtClean="0">
                <a:latin typeface="Times New Roman" panose="02020603050405020304" pitchFamily="18" charset="0"/>
                <a:cs typeface="Times New Roman" panose="02020603050405020304" pitchFamily="18" charset="0"/>
              </a:rPr>
              <a:t>.</a:t>
            </a:r>
            <a:r>
              <a:rPr lang="bn-IN" sz="2400" dirty="0" smtClean="0">
                <a:latin typeface="Times New Roman" panose="02020603050405020304" pitchFamily="18" charset="0"/>
                <a:cs typeface="NikoshBAN" panose="02000000000000000000" pitchFamily="2" charset="0"/>
              </a:rPr>
              <a:t>এড,এম</a:t>
            </a:r>
            <a:r>
              <a:rPr lang="en-US" sz="2400" dirty="0" smtClean="0">
                <a:latin typeface="Times New Roman" panose="02020603050405020304" pitchFamily="18" charset="0"/>
                <a:cs typeface="Times New Roman" panose="02020603050405020304" pitchFamily="18" charset="0"/>
              </a:rPr>
              <a:t>.</a:t>
            </a:r>
            <a:r>
              <a:rPr lang="bn-IN" sz="2400" dirty="0" smtClean="0">
                <a:latin typeface="Times New Roman" panose="02020603050405020304" pitchFamily="18" charset="0"/>
                <a:cs typeface="NikoshBAN" panose="02000000000000000000" pitchFamily="2" charset="0"/>
              </a:rPr>
              <a:t>এড )</a:t>
            </a:r>
          </a:p>
          <a:p>
            <a:pPr marL="0" indent="0" algn="ctr">
              <a:lnSpc>
                <a:spcPct val="100000"/>
              </a:lnSpc>
              <a:spcBef>
                <a:spcPts val="600"/>
              </a:spcBef>
              <a:buFont typeface="Arial" panose="020B0604020202020204" pitchFamily="34" charset="0"/>
              <a:buNone/>
            </a:pPr>
            <a:r>
              <a:rPr lang="bn-IN" dirty="0" smtClean="0">
                <a:latin typeface="Times New Roman" panose="02020603050405020304" pitchFamily="18" charset="0"/>
                <a:cs typeface="NikoshBAN" panose="02000000000000000000" pitchFamily="2" charset="0"/>
              </a:rPr>
              <a:t> প্রভাষক,বুরাইয়া কামিল (এম,এ) মাদরাসা। </a:t>
            </a:r>
          </a:p>
          <a:p>
            <a:pPr marL="0" indent="0" algn="ctr">
              <a:lnSpc>
                <a:spcPct val="100000"/>
              </a:lnSpc>
              <a:spcBef>
                <a:spcPts val="600"/>
              </a:spcBef>
              <a:buFont typeface="Arial" panose="020B0604020202020204" pitchFamily="34" charset="0"/>
              <a:buNone/>
            </a:pPr>
            <a:r>
              <a:rPr lang="bn-IN" dirty="0" smtClean="0">
                <a:latin typeface="Times New Roman" panose="02020603050405020304" pitchFamily="18" charset="0"/>
                <a:cs typeface="NikoshBAN" panose="02000000000000000000" pitchFamily="2" charset="0"/>
              </a:rPr>
              <a:t>ছাতক,সুনামগঞ্জ।</a:t>
            </a:r>
          </a:p>
          <a:p>
            <a:pPr marL="0" indent="0" algn="ctr">
              <a:buFont typeface="Arial" panose="020B0604020202020204" pitchFamily="34" charset="0"/>
              <a:buNone/>
            </a:pPr>
            <a:r>
              <a:rPr lang="bn-IN" dirty="0" smtClean="0">
                <a:latin typeface="Times New Roman" panose="02020603050405020304" pitchFamily="18" charset="0"/>
                <a:cs typeface="NikoshBAN" panose="02000000000000000000" pitchFamily="2" charset="0"/>
              </a:rPr>
              <a:t>মোবাইলঃ </a:t>
            </a:r>
            <a:r>
              <a:rPr lang="bn-IN" b="1" dirty="0" smtClean="0">
                <a:latin typeface="Times New Roman" panose="02020603050405020304" pitchFamily="18" charset="0"/>
                <a:cs typeface="NikoshBAN" panose="02000000000000000000" pitchFamily="2" charset="0"/>
              </a:rPr>
              <a:t>০১৭১৫-২৭৮৫৫৬</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email:abdurrob1985@gmail.com </a:t>
            </a:r>
            <a:endParaRPr lang="bn-IN" sz="2400" dirty="0" smtClean="0">
              <a:latin typeface="Times New Roman" panose="02020603050405020304" pitchFamily="18" charset="0"/>
              <a:cs typeface="Times New Roman" panose="02020603050405020304" pitchFamily="18" charset="0"/>
            </a:endParaRPr>
          </a:p>
        </p:txBody>
      </p:sp>
      <p:sp>
        <p:nvSpPr>
          <p:cNvPr id="7" name="TextBox 6"/>
          <p:cNvSpPr txBox="1"/>
          <p:nvPr/>
        </p:nvSpPr>
        <p:spPr>
          <a:xfrm>
            <a:off x="1671251" y="367462"/>
            <a:ext cx="2547710" cy="646331"/>
          </a:xfrm>
          <a:prstGeom prst="rect">
            <a:avLst/>
          </a:prstGeom>
          <a:noFill/>
        </p:spPr>
        <p:txBody>
          <a:bodyPr wrap="square" rtlCol="0">
            <a:spAutoFit/>
          </a:bodyPr>
          <a:lstStyle/>
          <a:p>
            <a:r>
              <a:rPr lang="bn-IN" sz="3600" dirty="0" smtClean="0">
                <a:latin typeface="NikoshBAN" panose="02000000000000000000" pitchFamily="2" charset="0"/>
                <a:cs typeface="NikoshBAN" panose="02000000000000000000" pitchFamily="2" charset="0"/>
              </a:rPr>
              <a:t>শিক্ষক পরিচিতি </a:t>
            </a:r>
            <a:endParaRPr lang="en-US" sz="36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351" y="1405086"/>
            <a:ext cx="1708854" cy="170885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Explosion 1 8"/>
          <p:cNvSpPr/>
          <p:nvPr/>
        </p:nvSpPr>
        <p:spPr>
          <a:xfrm>
            <a:off x="6214820" y="1141649"/>
            <a:ext cx="420130" cy="70433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xplosion 1 9"/>
          <p:cNvSpPr/>
          <p:nvPr/>
        </p:nvSpPr>
        <p:spPr>
          <a:xfrm>
            <a:off x="6238978" y="2141328"/>
            <a:ext cx="420130" cy="70433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xplosion 1 10"/>
          <p:cNvSpPr/>
          <p:nvPr/>
        </p:nvSpPr>
        <p:spPr>
          <a:xfrm>
            <a:off x="6262749" y="3176881"/>
            <a:ext cx="420130" cy="70433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xplosion 1 11"/>
          <p:cNvSpPr/>
          <p:nvPr/>
        </p:nvSpPr>
        <p:spPr>
          <a:xfrm>
            <a:off x="6288647" y="4041854"/>
            <a:ext cx="420130" cy="70433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xplosion 1 12"/>
          <p:cNvSpPr/>
          <p:nvPr/>
        </p:nvSpPr>
        <p:spPr>
          <a:xfrm>
            <a:off x="6288019" y="5030819"/>
            <a:ext cx="420130" cy="70433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854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ircle(in)">
                                      <p:cBhvr>
                                        <p:cTn id="33" dur="2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1000"/>
                                        <p:tgtEl>
                                          <p:spTgt spid="13"/>
                                        </p:tgtEl>
                                      </p:cBhvr>
                                    </p:animEffect>
                                    <p:anim calcmode="lin" valueType="num">
                                      <p:cBhvr>
                                        <p:cTn id="67" dur="1000" fill="hold"/>
                                        <p:tgtEl>
                                          <p:spTgt spid="13"/>
                                        </p:tgtEl>
                                        <p:attrNameLst>
                                          <p:attrName>ppt_x</p:attrName>
                                        </p:attrNameLst>
                                      </p:cBhvr>
                                      <p:tavLst>
                                        <p:tav tm="0">
                                          <p:val>
                                            <p:strVal val="#ppt_x"/>
                                          </p:val>
                                        </p:tav>
                                        <p:tav tm="100000">
                                          <p:val>
                                            <p:strVal val="#ppt_x"/>
                                          </p:val>
                                        </p:tav>
                                      </p:tavLst>
                                    </p:anim>
                                    <p:anim calcmode="lin" valueType="num">
                                      <p:cBhvr>
                                        <p:cTn id="6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7302" y="4908099"/>
            <a:ext cx="2075544" cy="810530"/>
          </a:xfrm>
        </p:spPr>
        <p:txBody>
          <a:bodyPr>
            <a:noAutofit/>
          </a:bodyPr>
          <a:lstStyle/>
          <a:p>
            <a:r>
              <a:rPr lang="bn-IN" sz="2800" dirty="0" smtClean="0">
                <a:latin typeface="NikoshBAN" panose="02000000000000000000" pitchFamily="2" charset="0"/>
                <a:cs typeface="NikoshBAN" panose="02000000000000000000" pitchFamily="2" charset="0"/>
              </a:rPr>
              <a:t>হজ্জের দৃশ্য </a:t>
            </a:r>
            <a:endParaRPr lang="en-US" sz="2800"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4319" y="609599"/>
            <a:ext cx="5079672" cy="396240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1486" y="609599"/>
            <a:ext cx="5602514" cy="3962401"/>
          </a:xfrm>
          <a:prstGeom prst="rect">
            <a:avLst/>
          </a:prstGeom>
        </p:spPr>
      </p:pic>
    </p:spTree>
    <p:extLst>
      <p:ext uri="{BB962C8B-B14F-4D97-AF65-F5344CB8AC3E}">
        <p14:creationId xmlns:p14="http://schemas.microsoft.com/office/powerpoint/2010/main" val="30136533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12669" y="2778692"/>
            <a:ext cx="5471885" cy="2220686"/>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120897" y="387860"/>
            <a:ext cx="7736114" cy="1407886"/>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3579583" y="599990"/>
            <a:ext cx="4818742" cy="983626"/>
          </a:xfrm>
          <a:noFill/>
          <a:ln>
            <a:noFill/>
          </a:ln>
        </p:spPr>
        <p:txBody>
          <a:bodyPr>
            <a:normAutofit/>
          </a:bodyPr>
          <a:lstStyle/>
          <a:p>
            <a:pPr algn="ctr"/>
            <a:r>
              <a:rPr lang="bn-IN" sz="4400" dirty="0" smtClean="0">
                <a:solidFill>
                  <a:schemeClr val="bg1"/>
                </a:solidFill>
                <a:latin typeface="NikoshBAN" panose="02000000000000000000" pitchFamily="2" charset="0"/>
                <a:cs typeface="NikoshBAN" panose="02000000000000000000" pitchFamily="2" charset="0"/>
              </a:rPr>
              <a:t>পাঠ ঘোষনা </a:t>
            </a:r>
            <a:endParaRPr lang="en-US" sz="4400" dirty="0">
              <a:solidFill>
                <a:schemeClr val="bg1"/>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4093027" y="3336698"/>
            <a:ext cx="4111171" cy="1104674"/>
          </a:xfrm>
        </p:spPr>
        <p:txBody>
          <a:bodyPr>
            <a:normAutofit/>
          </a:bodyPr>
          <a:lstStyle/>
          <a:p>
            <a:pPr marL="0" indent="0">
              <a:buNone/>
            </a:pPr>
            <a:r>
              <a:rPr lang="ar-SA" sz="6600" dirty="0" smtClean="0">
                <a:latin typeface="Arial" panose="020B0604020202020204" pitchFamily="34" charset="0"/>
                <a:cs typeface="Arial" panose="020B0604020202020204" pitchFamily="34" charset="0"/>
              </a:rPr>
              <a:t>كتاب الحج </a:t>
            </a:r>
            <a:endParaRPr lang="en-US" sz="6600" dirty="0">
              <a:latin typeface="Arial" panose="020B0604020202020204" pitchFamily="34" charset="0"/>
              <a:cs typeface="Arial" panose="020B0604020202020204" pitchFamily="34" charset="0"/>
            </a:endParaRPr>
          </a:p>
        </p:txBody>
      </p:sp>
      <p:sp>
        <p:nvSpPr>
          <p:cNvPr id="8" name="Curved Left Arrow 7"/>
          <p:cNvSpPr/>
          <p:nvPr/>
        </p:nvSpPr>
        <p:spPr>
          <a:xfrm>
            <a:off x="10174514" y="1349829"/>
            <a:ext cx="1538515" cy="2656114"/>
          </a:xfrm>
          <a:prstGeom prst="curved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395077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8525021" y="378935"/>
            <a:ext cx="2630659" cy="126609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 name="Content Placeholder 2"/>
          <p:cNvSpPr txBox="1">
            <a:spLocks/>
          </p:cNvSpPr>
          <p:nvPr/>
        </p:nvSpPr>
        <p:spPr>
          <a:xfrm>
            <a:off x="8868116" y="688424"/>
            <a:ext cx="1944467" cy="647114"/>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bn-IN" sz="4800" dirty="0" smtClean="0">
                <a:solidFill>
                  <a:schemeClr val="tx2"/>
                </a:solidFill>
                <a:latin typeface="NikoshBAN" panose="02000000000000000000" pitchFamily="2" charset="0"/>
                <a:cs typeface="NikoshBAN" panose="02000000000000000000" pitchFamily="2" charset="0"/>
              </a:rPr>
              <a:t>শিখন</a:t>
            </a:r>
            <a:r>
              <a:rPr lang="bn-IN" sz="4800" dirty="0" smtClean="0">
                <a:solidFill>
                  <a:srgbClr val="FF0000"/>
                </a:solidFill>
                <a:latin typeface="NikoshBAN" panose="02000000000000000000" pitchFamily="2" charset="0"/>
                <a:cs typeface="NikoshBAN" panose="02000000000000000000" pitchFamily="2" charset="0"/>
              </a:rPr>
              <a:t> </a:t>
            </a:r>
            <a:r>
              <a:rPr lang="bn-IN" sz="4800" dirty="0" smtClean="0">
                <a:solidFill>
                  <a:schemeClr val="tx2"/>
                </a:solidFill>
                <a:latin typeface="NikoshBAN" panose="02000000000000000000" pitchFamily="2" charset="0"/>
                <a:cs typeface="NikoshBAN" panose="02000000000000000000" pitchFamily="2" charset="0"/>
              </a:rPr>
              <a:t>ফল</a:t>
            </a:r>
            <a:r>
              <a:rPr lang="bn-IN" sz="4800" dirty="0" smtClean="0">
                <a:solidFill>
                  <a:srgbClr val="FF0000"/>
                </a:solidFill>
                <a:latin typeface="NikoshBAN" panose="02000000000000000000" pitchFamily="2" charset="0"/>
                <a:cs typeface="NikoshBAN" panose="02000000000000000000" pitchFamily="2" charset="0"/>
              </a:rPr>
              <a:t> </a:t>
            </a:r>
          </a:p>
          <a:p>
            <a:pPr marL="0" indent="0">
              <a:buFont typeface="Arial" panose="020B0604020202020204" pitchFamily="34" charset="0"/>
              <a:buNone/>
            </a:pPr>
            <a:endParaRPr lang="en-US" sz="4400" dirty="0">
              <a:latin typeface="NikoshBAN" panose="02000000000000000000" pitchFamily="2" charset="0"/>
              <a:cs typeface="NikoshBAN" panose="02000000000000000000" pitchFamily="2" charset="0"/>
            </a:endParaRPr>
          </a:p>
        </p:txBody>
      </p:sp>
      <p:sp>
        <p:nvSpPr>
          <p:cNvPr id="6" name="Content Placeholder 2"/>
          <p:cNvSpPr txBox="1">
            <a:spLocks/>
          </p:cNvSpPr>
          <p:nvPr/>
        </p:nvSpPr>
        <p:spPr>
          <a:xfrm>
            <a:off x="988537" y="1836279"/>
            <a:ext cx="7536484" cy="8198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bn-IN" sz="4400" dirty="0" smtClean="0">
                <a:solidFill>
                  <a:schemeClr val="tx2"/>
                </a:solidFill>
                <a:latin typeface="NikoshBAN" panose="02000000000000000000" pitchFamily="2" charset="0"/>
                <a:cs typeface="NikoshBAN" panose="02000000000000000000" pitchFamily="2" charset="0"/>
              </a:rPr>
              <a:t> এই পাঠ শেষে তোমরা..............</a:t>
            </a:r>
          </a:p>
          <a:p>
            <a:pPr marL="0" indent="0">
              <a:buFont typeface="Arial" panose="020B0604020202020204" pitchFamily="34" charset="0"/>
              <a:buNone/>
            </a:pPr>
            <a:endParaRPr lang="en-US" sz="4400" dirty="0">
              <a:solidFill>
                <a:schemeClr val="tx2"/>
              </a:solidFill>
              <a:latin typeface="NikoshBAN" panose="02000000000000000000" pitchFamily="2" charset="0"/>
              <a:cs typeface="NikoshBAN" panose="02000000000000000000" pitchFamily="2" charset="0"/>
            </a:endParaRPr>
          </a:p>
        </p:txBody>
      </p:sp>
      <p:sp>
        <p:nvSpPr>
          <p:cNvPr id="7" name="Content Placeholder 2"/>
          <p:cNvSpPr txBox="1">
            <a:spLocks/>
          </p:cNvSpPr>
          <p:nvPr/>
        </p:nvSpPr>
        <p:spPr>
          <a:xfrm>
            <a:off x="1757682" y="2847366"/>
            <a:ext cx="8634434" cy="26631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ar-SA" sz="3200" dirty="0" smtClean="0">
                <a:solidFill>
                  <a:schemeClr val="tx2"/>
                </a:solidFill>
                <a:latin typeface="NikoshBAN" panose="02000000000000000000" pitchFamily="2" charset="0"/>
                <a:cs typeface="NikoshBAN" panose="02000000000000000000" pitchFamily="2" charset="0"/>
              </a:rPr>
              <a:t>1</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হজ্জের</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বিধান</a:t>
            </a:r>
            <a:r>
              <a:rPr lang="ar-SA" sz="3200" dirty="0">
                <a:solidFill>
                  <a:schemeClr val="tx2"/>
                </a:solidFill>
                <a:latin typeface="NikoshBAN" panose="02000000000000000000" pitchFamily="2" charset="0"/>
                <a:cs typeface="NikoshBAN" panose="02000000000000000000" pitchFamily="2" charset="0"/>
              </a:rPr>
              <a:t> </a:t>
            </a:r>
            <a:r>
              <a:rPr lang="en-US" sz="3200" dirty="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সম্পর্কে</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ধারণা</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পাবে</a:t>
            </a:r>
            <a:r>
              <a:rPr lang="en-US" sz="3200" dirty="0" smtClean="0">
                <a:solidFill>
                  <a:schemeClr val="tx2"/>
                </a:solidFill>
                <a:latin typeface="NikoshBAN" panose="02000000000000000000" pitchFamily="2" charset="0"/>
                <a:cs typeface="NikoshBAN" panose="02000000000000000000" pitchFamily="2" charset="0"/>
              </a:rPr>
              <a:t>। </a:t>
            </a:r>
          </a:p>
          <a:p>
            <a:pPr marL="0" indent="0">
              <a:buNone/>
            </a:pPr>
            <a:r>
              <a:rPr lang="en-US" sz="3200" dirty="0" smtClean="0">
                <a:solidFill>
                  <a:schemeClr val="tx2"/>
                </a:solidFill>
                <a:latin typeface="NikoshBAN" panose="02000000000000000000" pitchFamily="2" charset="0"/>
                <a:cs typeface="NikoshBAN" panose="02000000000000000000" pitchFamily="2" charset="0"/>
              </a:rPr>
              <a:t>২। </a:t>
            </a:r>
            <a:r>
              <a:rPr lang="en-US" sz="3200" dirty="0" err="1" smtClean="0">
                <a:solidFill>
                  <a:schemeClr val="tx2"/>
                </a:solidFill>
                <a:latin typeface="NikoshBAN" panose="02000000000000000000" pitchFamily="2" charset="0"/>
                <a:cs typeface="NikoshBAN" panose="02000000000000000000" pitchFamily="2" charset="0"/>
              </a:rPr>
              <a:t>হজ্জ</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কাদের</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উপর</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প্রযোজ্য</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তা</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বলতে</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পারবে</a:t>
            </a:r>
            <a:r>
              <a:rPr lang="en-US" sz="3200" dirty="0" smtClean="0">
                <a:solidFill>
                  <a:schemeClr val="tx2"/>
                </a:solidFill>
                <a:latin typeface="NikoshBAN" panose="02000000000000000000" pitchFamily="2" charset="0"/>
                <a:cs typeface="NikoshBAN" panose="02000000000000000000" pitchFamily="2" charset="0"/>
              </a:rPr>
              <a:t>। </a:t>
            </a:r>
          </a:p>
          <a:p>
            <a:pPr marL="0" indent="0">
              <a:buNone/>
            </a:pPr>
            <a:r>
              <a:rPr lang="en-US" sz="3200" dirty="0" smtClean="0">
                <a:solidFill>
                  <a:schemeClr val="tx2"/>
                </a:solidFill>
                <a:latin typeface="NikoshBAN" panose="02000000000000000000" pitchFamily="2" charset="0"/>
                <a:cs typeface="NikoshBAN" panose="02000000000000000000" pitchFamily="2" charset="0"/>
              </a:rPr>
              <a:t>৩। </a:t>
            </a:r>
            <a:r>
              <a:rPr lang="en-US" sz="3200" dirty="0" err="1" smtClean="0">
                <a:solidFill>
                  <a:schemeClr val="tx2"/>
                </a:solidFill>
                <a:latin typeface="NikoshBAN" panose="02000000000000000000" pitchFamily="2" charset="0"/>
                <a:cs typeface="NikoshBAN" panose="02000000000000000000" pitchFamily="2" charset="0"/>
              </a:rPr>
              <a:t>হজ্জের</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মাস</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সমুহ</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বলতে</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পারবে</a:t>
            </a:r>
            <a:r>
              <a:rPr lang="en-US" sz="3200" dirty="0" smtClean="0">
                <a:solidFill>
                  <a:schemeClr val="tx2"/>
                </a:solidFill>
                <a:latin typeface="NikoshBAN" panose="02000000000000000000" pitchFamily="2" charset="0"/>
                <a:cs typeface="NikoshBAN" panose="02000000000000000000" pitchFamily="2" charset="0"/>
              </a:rPr>
              <a:t> ।</a:t>
            </a:r>
          </a:p>
          <a:p>
            <a:pPr marL="0" indent="0">
              <a:buNone/>
            </a:pPr>
            <a:r>
              <a:rPr lang="en-US" sz="3200" dirty="0" smtClean="0">
                <a:solidFill>
                  <a:schemeClr val="tx2"/>
                </a:solidFill>
                <a:latin typeface="NikoshBAN" panose="02000000000000000000" pitchFamily="2" charset="0"/>
                <a:cs typeface="NikoshBAN" panose="02000000000000000000" pitchFamily="2" charset="0"/>
              </a:rPr>
              <a:t>৪। </a:t>
            </a:r>
            <a:r>
              <a:rPr lang="en-US" sz="3200" dirty="0" err="1" smtClean="0">
                <a:solidFill>
                  <a:schemeClr val="tx2"/>
                </a:solidFill>
                <a:latin typeface="NikoshBAN" panose="02000000000000000000" pitchFamily="2" charset="0"/>
                <a:cs typeface="NikoshBAN" panose="02000000000000000000" pitchFamily="2" charset="0"/>
              </a:rPr>
              <a:t>হজ্জের</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ফরজ,ওয়াজিব,সুন্নাত</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সমূহ</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ব্যাখ্যা</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করতে</a:t>
            </a:r>
            <a:r>
              <a:rPr lang="en-US" sz="3200" dirty="0" smtClean="0">
                <a:solidFill>
                  <a:schemeClr val="tx2"/>
                </a:solidFill>
                <a:latin typeface="NikoshBAN" panose="02000000000000000000" pitchFamily="2" charset="0"/>
                <a:cs typeface="NikoshBAN" panose="02000000000000000000" pitchFamily="2" charset="0"/>
              </a:rPr>
              <a:t> </a:t>
            </a:r>
            <a:r>
              <a:rPr lang="en-US" sz="3200" dirty="0" err="1" smtClean="0">
                <a:solidFill>
                  <a:schemeClr val="tx2"/>
                </a:solidFill>
                <a:latin typeface="NikoshBAN" panose="02000000000000000000" pitchFamily="2" charset="0"/>
                <a:cs typeface="NikoshBAN" panose="02000000000000000000" pitchFamily="2" charset="0"/>
              </a:rPr>
              <a:t>পারবে</a:t>
            </a:r>
            <a:r>
              <a:rPr lang="en-US" sz="3200" dirty="0" smtClean="0">
                <a:solidFill>
                  <a:schemeClr val="tx2"/>
                </a:solidFill>
                <a:latin typeface="NikoshBAN" panose="02000000000000000000" pitchFamily="2" charset="0"/>
                <a:cs typeface="NikoshBAN" panose="02000000000000000000" pitchFamily="2" charset="0"/>
              </a:rPr>
              <a:t>।  </a:t>
            </a:r>
            <a:endParaRPr lang="bn-IN" sz="3200" dirty="0" smtClean="0">
              <a:solidFill>
                <a:schemeClr val="tx2"/>
              </a:solidFill>
              <a:latin typeface="NikoshBAN" panose="02000000000000000000" pitchFamily="2" charset="0"/>
              <a:cs typeface="NikoshBAN" panose="02000000000000000000" pitchFamily="2" charset="0"/>
            </a:endParaRPr>
          </a:p>
          <a:p>
            <a:pPr marL="0" indent="0">
              <a:buFont typeface="Arial" panose="020B0604020202020204" pitchFamily="34" charset="0"/>
              <a:buNone/>
            </a:pPr>
            <a:endParaRPr lang="en-US" sz="3200" dirty="0">
              <a:solidFill>
                <a:schemeClr val="tx2"/>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3266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19085" y="2119085"/>
            <a:ext cx="8385627" cy="267062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2119085" y="1177927"/>
            <a:ext cx="3646715" cy="592814"/>
          </a:xfrm>
          <a:solidFill>
            <a:schemeClr val="bg1">
              <a:lumMod val="95000"/>
            </a:schemeClr>
          </a:solidFill>
        </p:spPr>
        <p:txBody>
          <a:bodyPr>
            <a:normAutofit fontScale="90000"/>
          </a:bodyPr>
          <a:lstStyle/>
          <a:p>
            <a:pPr algn="ctr"/>
            <a:r>
              <a:rPr lang="bn-IN" sz="4000" dirty="0" smtClean="0">
                <a:latin typeface="NikoshBAN" panose="02000000000000000000" pitchFamily="2" charset="0"/>
                <a:cs typeface="NikoshBAN" panose="02000000000000000000" pitchFamily="2" charset="0"/>
              </a:rPr>
              <a:t>হজ্জের ফরয ৩টি </a:t>
            </a:r>
            <a:endParaRPr lang="en-US" sz="4000" dirty="0">
              <a:latin typeface="NikoshBAN" panose="02000000000000000000" pitchFamily="2" charset="0"/>
              <a:cs typeface="NikoshBAN" panose="02000000000000000000" pitchFamily="2" charset="0"/>
            </a:endParaRPr>
          </a:p>
        </p:txBody>
      </p:sp>
      <p:sp>
        <p:nvSpPr>
          <p:cNvPr id="5" name="Content Placeholder 2"/>
          <p:cNvSpPr>
            <a:spLocks noGrp="1"/>
          </p:cNvSpPr>
          <p:nvPr>
            <p:ph idx="1"/>
          </p:nvPr>
        </p:nvSpPr>
        <p:spPr>
          <a:xfrm>
            <a:off x="2291442" y="2493281"/>
            <a:ext cx="7638143" cy="1948089"/>
          </a:xfrm>
        </p:spPr>
        <p:txBody>
          <a:bodyPr>
            <a:normAutofit/>
          </a:bodyPr>
          <a:lstStyle/>
          <a:p>
            <a:pPr marL="514350" indent="-514350">
              <a:buClr>
                <a:srgbClr val="FF0000"/>
              </a:buClr>
              <a:buFont typeface="+mj-lt"/>
              <a:buAutoNum type="arabicPeriod"/>
            </a:pPr>
            <a:r>
              <a:rPr lang="bn-IN" sz="3200" dirty="0" smtClean="0">
                <a:solidFill>
                  <a:srgbClr val="002060"/>
                </a:solidFill>
                <a:latin typeface="NikoshBAN" panose="02000000000000000000" pitchFamily="2" charset="0"/>
                <a:cs typeface="NikoshBAN" panose="02000000000000000000" pitchFamily="2" charset="0"/>
              </a:rPr>
              <a:t>নিয়্যতের সাথে ইহরাম বাঁধা।</a:t>
            </a:r>
          </a:p>
          <a:p>
            <a:pPr marL="514350" indent="-514350">
              <a:buClr>
                <a:srgbClr val="FF0000"/>
              </a:buClr>
              <a:buFont typeface="+mj-lt"/>
              <a:buAutoNum type="arabicPeriod"/>
            </a:pPr>
            <a:r>
              <a:rPr lang="bn-IN" sz="3200" dirty="0" smtClean="0">
                <a:solidFill>
                  <a:srgbClr val="002060"/>
                </a:solidFill>
                <a:latin typeface="NikoshBAN" panose="02000000000000000000" pitchFamily="2" charset="0"/>
                <a:cs typeface="NikoshBAN" panose="02000000000000000000" pitchFamily="2" charset="0"/>
              </a:rPr>
              <a:t>৯ই জিলহজ্জ আরাফাতের ময়দানে অবস্থান করা। </a:t>
            </a:r>
          </a:p>
          <a:p>
            <a:pPr marL="514350" indent="-514350">
              <a:buClr>
                <a:srgbClr val="FF0000"/>
              </a:buClr>
              <a:buFont typeface="+mj-lt"/>
              <a:buAutoNum type="arabicPeriod"/>
            </a:pPr>
            <a:r>
              <a:rPr lang="bn-IN" sz="3200" dirty="0" smtClean="0">
                <a:solidFill>
                  <a:srgbClr val="002060"/>
                </a:solidFill>
                <a:latin typeface="NikoshBAN" panose="02000000000000000000" pitchFamily="2" charset="0"/>
                <a:cs typeface="NikoshBAN" panose="02000000000000000000" pitchFamily="2" charset="0"/>
              </a:rPr>
              <a:t>বাইতুল্লাহ তাওফ করা। </a:t>
            </a:r>
            <a:endParaRPr lang="en-US" sz="32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1656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09600" y="275771"/>
            <a:ext cx="1785257" cy="32366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txBox="1">
            <a:spLocks/>
          </p:cNvSpPr>
          <p:nvPr/>
        </p:nvSpPr>
        <p:spPr>
          <a:xfrm>
            <a:off x="4107543" y="0"/>
            <a:ext cx="2096602" cy="104502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bn-IN" sz="2800" dirty="0" smtClean="0">
                <a:latin typeface="NikoshBAN" panose="02000000000000000000" pitchFamily="2" charset="0"/>
                <a:cs typeface="NikoshBAN" panose="02000000000000000000" pitchFamily="2" charset="0"/>
              </a:rPr>
              <a:t>    </a:t>
            </a:r>
          </a:p>
          <a:p>
            <a:r>
              <a:rPr lang="bn-IN" sz="2800" dirty="0" smtClean="0">
                <a:latin typeface="NikoshBAN" panose="02000000000000000000" pitchFamily="2" charset="0"/>
                <a:cs typeface="NikoshBAN" panose="02000000000000000000" pitchFamily="2" charset="0"/>
              </a:rPr>
              <a:t>১। ইহরাম বাঁধা।</a:t>
            </a: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657" y="1513112"/>
            <a:ext cx="8649088" cy="47224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Rectangle 5"/>
          <p:cNvSpPr/>
          <p:nvPr/>
        </p:nvSpPr>
        <p:spPr>
          <a:xfrm>
            <a:off x="947413" y="832285"/>
            <a:ext cx="1291771" cy="2123658"/>
          </a:xfrm>
          <a:prstGeom prst="rect">
            <a:avLst/>
          </a:prstGeom>
        </p:spPr>
        <p:txBody>
          <a:bodyPr wrap="square">
            <a:spAutoFit/>
          </a:bodyPr>
          <a:lstStyle/>
          <a:p>
            <a:r>
              <a:rPr lang="bn-IN" sz="4400" dirty="0">
                <a:solidFill>
                  <a:schemeClr val="bg2">
                    <a:lumMod val="10000"/>
                  </a:schemeClr>
                </a:solidFill>
                <a:latin typeface="NikoshBAN" panose="02000000000000000000" pitchFamily="2" charset="0"/>
                <a:cs typeface="NikoshBAN" panose="02000000000000000000" pitchFamily="2" charset="0"/>
              </a:rPr>
              <a:t>হজ্জ্বের ফরয </a:t>
            </a:r>
            <a:r>
              <a:rPr lang="en-US" sz="4400" dirty="0" smtClean="0">
                <a:solidFill>
                  <a:schemeClr val="bg2">
                    <a:lumMod val="10000"/>
                  </a:schemeClr>
                </a:solidFill>
                <a:latin typeface="NikoshBAN" panose="02000000000000000000" pitchFamily="2" charset="0"/>
                <a:cs typeface="NikoshBAN" panose="02000000000000000000" pitchFamily="2" charset="0"/>
              </a:rPr>
              <a:t>       </a:t>
            </a:r>
            <a:r>
              <a:rPr lang="bn-IN" sz="4400" dirty="0" smtClean="0">
                <a:solidFill>
                  <a:schemeClr val="bg2">
                    <a:lumMod val="10000"/>
                  </a:schemeClr>
                </a:solidFill>
                <a:latin typeface="NikoshBAN" panose="02000000000000000000" pitchFamily="2" charset="0"/>
                <a:cs typeface="NikoshBAN" panose="02000000000000000000" pitchFamily="2" charset="0"/>
              </a:rPr>
              <a:t>৩টি </a:t>
            </a:r>
            <a:endParaRPr lang="en-US" sz="4400" dirty="0">
              <a:solidFill>
                <a:schemeClr val="bg2">
                  <a:lumMod val="10000"/>
                </a:schemeClr>
              </a:solidFill>
            </a:endParaRPr>
          </a:p>
        </p:txBody>
      </p:sp>
    </p:spTree>
    <p:extLst>
      <p:ext uri="{BB962C8B-B14F-4D97-AF65-F5344CB8AC3E}">
        <p14:creationId xmlns:p14="http://schemas.microsoft.com/office/powerpoint/2010/main" val="129486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rot="16895901">
            <a:off x="198481" y="910389"/>
            <a:ext cx="2409380" cy="229871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9570" y="789746"/>
            <a:ext cx="1727201" cy="2540000"/>
          </a:xfrm>
        </p:spPr>
        <p:txBody>
          <a:bodyPr>
            <a:noAutofit/>
          </a:bodyPr>
          <a:lstStyle/>
          <a:p>
            <a:pPr algn="ctr"/>
            <a:r>
              <a:rPr lang="bn-IN" sz="3200" dirty="0" smtClean="0">
                <a:latin typeface="NikoshBAN" panose="02000000000000000000" pitchFamily="2" charset="0"/>
                <a:cs typeface="NikoshBAN" panose="02000000000000000000" pitchFamily="2" charset="0"/>
              </a:rPr>
              <a:t>২। বাইতুল্লা তাওয়াফ করা। </a:t>
            </a:r>
            <a:endParaRPr lang="en-US" sz="3200"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9437" y="1233714"/>
            <a:ext cx="7588412" cy="4957763"/>
          </a:xfrm>
        </p:spPr>
      </p:pic>
    </p:spTree>
    <p:extLst>
      <p:ext uri="{BB962C8B-B14F-4D97-AF65-F5344CB8AC3E}">
        <p14:creationId xmlns:p14="http://schemas.microsoft.com/office/powerpoint/2010/main" val="409656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p:cNvSpPr/>
          <p:nvPr/>
        </p:nvSpPr>
        <p:spPr>
          <a:xfrm>
            <a:off x="522514" y="812800"/>
            <a:ext cx="2965256" cy="328022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2970" y="1162595"/>
            <a:ext cx="2274401" cy="2354996"/>
          </a:xfrm>
        </p:spPr>
        <p:txBody>
          <a:bodyPr>
            <a:noAutofit/>
          </a:bodyPr>
          <a:lstStyle/>
          <a:p>
            <a:pPr algn="ctr"/>
            <a:r>
              <a:rPr lang="bn-IN" sz="3600" dirty="0" smtClean="0">
                <a:latin typeface="NikoshBAN" panose="02000000000000000000" pitchFamily="2" charset="0"/>
                <a:cs typeface="NikoshBAN" panose="02000000000000000000" pitchFamily="2" charset="0"/>
              </a:rPr>
              <a:t>৩। </a:t>
            </a:r>
            <a:r>
              <a:rPr lang="en-US" sz="3600" dirty="0" err="1" smtClean="0">
                <a:latin typeface="NikoshBAN" panose="02000000000000000000" pitchFamily="2" charset="0"/>
                <a:cs typeface="NikoshBAN" panose="02000000000000000000" pitchFamily="2" charset="0"/>
              </a:rPr>
              <a:t>আরাফাতের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ময়দানে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অবস্থান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7770" y="362858"/>
            <a:ext cx="7684147" cy="4934290"/>
          </a:xfrm>
        </p:spPr>
      </p:pic>
    </p:spTree>
    <p:extLst>
      <p:ext uri="{BB962C8B-B14F-4D97-AF65-F5344CB8AC3E}">
        <p14:creationId xmlns:p14="http://schemas.microsoft.com/office/powerpoint/2010/main" val="43396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293</TotalTime>
  <Words>299</Words>
  <Application>Microsoft Office PowerPoint</Application>
  <PresentationFormat>Widescreen</PresentationFormat>
  <Paragraphs>75</Paragraphs>
  <Slides>18</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Arial</vt:lpstr>
      <vt:lpstr>Calibri</vt:lpstr>
      <vt:lpstr>Calibri Light</vt:lpstr>
      <vt:lpstr>Gill Sans MT</vt:lpstr>
      <vt:lpstr>NikoshBAN</vt:lpstr>
      <vt:lpstr>Times New Roman</vt:lpstr>
      <vt:lpstr>Wingdings</vt:lpstr>
      <vt:lpstr>Office Theme</vt:lpstr>
      <vt:lpstr>Retrospect</vt:lpstr>
      <vt:lpstr>Parcel</vt:lpstr>
      <vt:lpstr>اهلا سهلا </vt:lpstr>
      <vt:lpstr>PowerPoint Presentation</vt:lpstr>
      <vt:lpstr>হজ্জের দৃশ্য </vt:lpstr>
      <vt:lpstr>পাঠ ঘোষনা </vt:lpstr>
      <vt:lpstr>PowerPoint Presentation</vt:lpstr>
      <vt:lpstr>হজ্জের ফরয ৩টি </vt:lpstr>
      <vt:lpstr>PowerPoint Presentation</vt:lpstr>
      <vt:lpstr>২। বাইতুল্লা তাওয়াফ করা। </vt:lpstr>
      <vt:lpstr>৩। আরাফাতের ময়দানে অবস্থান করা </vt:lpstr>
      <vt:lpstr>PowerPoint Presentation</vt:lpstr>
      <vt:lpstr>হজ্জের বিধানঃ- হজ্জ ফরয হওয়ার শর্তাবলী;  ১। স্বাধীন হওয়া।   ২। মুসলিম হওয়া । ৩। দৃষ্টিশক্তি সম্পন্ন হওয়া।  ৪। পাথেয় ও সাওয়ারী থাকা। ৫। রাস্তা নিরাপদ থাকা। ৬। সুস্থ হওয়া।  ৭। মহিলাদের জন্য সাথে মুহরিম থাক।</vt:lpstr>
      <vt:lpstr>শাব্দিক অর্থ </vt:lpstr>
      <vt:lpstr>হজ্জ ইসলামের ৫ম রুকুন, হজ্জ ফরয হওয়া ব্যাপারে ঐতিহাসিকদের মাঝে একাধিক মত বিদ্যমান।  ১। কারো মতে হজ্জ হিযরতের পূর্বে মক্কায় ফরয হয়েছে তবে প্রতিকুলতার কারনে তা পালন করা সম্ভব হয়নি। ২। ওয়াকেদির মতে ৫ম হিজরীতে।  ৩। আল্লামা  রাফেয়ীর মতে ৬ষ্ট হিজরীতে।  ৪। কারো মতে ৭ম হিজরীতে । ৫। আবার কারো মতে ৯ম হিজরীতে।  </vt:lpstr>
      <vt:lpstr>الحج اشهر معلومات  اتموا الحج والعمرة لله   ولله علي الناس حج البيت من استطاع اليه سبيلا  </vt:lpstr>
      <vt:lpstr>মূল্যায়ন </vt:lpstr>
      <vt:lpstr>একক কাজ </vt:lpstr>
      <vt:lpstr>বাড়ির কাজ </vt:lpstr>
      <vt:lpstr>ধন্যবাদ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اهلا سهلا </dc:title>
  <dc:creator>Abdur Rob</dc:creator>
  <cp:lastModifiedBy>Abdur Rob</cp:lastModifiedBy>
  <cp:revision>71</cp:revision>
  <dcterms:created xsi:type="dcterms:W3CDTF">2020-02-06T14:24:14Z</dcterms:created>
  <dcterms:modified xsi:type="dcterms:W3CDTF">2020-02-18T01:16:57Z</dcterms:modified>
</cp:coreProperties>
</file>