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35" r:id="rId1"/>
  </p:sldMasterIdLst>
  <p:sldIdLst>
    <p:sldId id="256" r:id="rId2"/>
    <p:sldId id="257" r:id="rId3"/>
    <p:sldId id="259" r:id="rId4"/>
    <p:sldId id="260" r:id="rId5"/>
    <p:sldId id="273"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7C550B-E385-484B-B645-308FD0258F8A}"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37EA-9D34-442D-A14B-DBBDB751C1EF}" type="slidenum">
              <a:rPr lang="en-US" smtClean="0"/>
              <a:t>‹#›</a:t>
            </a:fld>
            <a:endParaRPr lang="en-US"/>
          </a:p>
        </p:txBody>
      </p:sp>
    </p:spTree>
    <p:extLst>
      <p:ext uri="{BB962C8B-B14F-4D97-AF65-F5344CB8AC3E}">
        <p14:creationId xmlns:p14="http://schemas.microsoft.com/office/powerpoint/2010/main" val="188072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C550B-E385-484B-B645-308FD0258F8A}"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37EA-9D34-442D-A14B-DBBDB751C1EF}" type="slidenum">
              <a:rPr lang="en-US" smtClean="0"/>
              <a:t>‹#›</a:t>
            </a:fld>
            <a:endParaRPr lang="en-US"/>
          </a:p>
        </p:txBody>
      </p:sp>
    </p:spTree>
    <p:extLst>
      <p:ext uri="{BB962C8B-B14F-4D97-AF65-F5344CB8AC3E}">
        <p14:creationId xmlns:p14="http://schemas.microsoft.com/office/powerpoint/2010/main" val="376668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C550B-E385-484B-B645-308FD0258F8A}"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37EA-9D34-442D-A14B-DBBDB751C1EF}" type="slidenum">
              <a:rPr lang="en-US" smtClean="0"/>
              <a:t>‹#›</a:t>
            </a:fld>
            <a:endParaRPr lang="en-US"/>
          </a:p>
        </p:txBody>
      </p:sp>
    </p:spTree>
    <p:extLst>
      <p:ext uri="{BB962C8B-B14F-4D97-AF65-F5344CB8AC3E}">
        <p14:creationId xmlns:p14="http://schemas.microsoft.com/office/powerpoint/2010/main" val="76073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C550B-E385-484B-B645-308FD0258F8A}"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37EA-9D34-442D-A14B-DBBDB751C1EF}" type="slidenum">
              <a:rPr lang="en-US" smtClean="0"/>
              <a:t>‹#›</a:t>
            </a:fld>
            <a:endParaRPr lang="en-US"/>
          </a:p>
        </p:txBody>
      </p:sp>
    </p:spTree>
    <p:extLst>
      <p:ext uri="{BB962C8B-B14F-4D97-AF65-F5344CB8AC3E}">
        <p14:creationId xmlns:p14="http://schemas.microsoft.com/office/powerpoint/2010/main" val="240157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7C550B-E385-484B-B645-308FD0258F8A}"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37EA-9D34-442D-A14B-DBBDB751C1EF}" type="slidenum">
              <a:rPr lang="en-US" smtClean="0"/>
              <a:t>‹#›</a:t>
            </a:fld>
            <a:endParaRPr lang="en-US"/>
          </a:p>
        </p:txBody>
      </p:sp>
    </p:spTree>
    <p:extLst>
      <p:ext uri="{BB962C8B-B14F-4D97-AF65-F5344CB8AC3E}">
        <p14:creationId xmlns:p14="http://schemas.microsoft.com/office/powerpoint/2010/main" val="352359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7C550B-E385-484B-B645-308FD0258F8A}" type="datetimeFigureOut">
              <a:rPr lang="en-US" smtClean="0"/>
              <a:t>9/29/2018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37EA-9D34-442D-A14B-DBBDB751C1EF}" type="slidenum">
              <a:rPr lang="en-US" smtClean="0"/>
              <a:t>‹#›</a:t>
            </a:fld>
            <a:endParaRPr lang="en-US"/>
          </a:p>
        </p:txBody>
      </p:sp>
    </p:spTree>
    <p:extLst>
      <p:ext uri="{BB962C8B-B14F-4D97-AF65-F5344CB8AC3E}">
        <p14:creationId xmlns:p14="http://schemas.microsoft.com/office/powerpoint/2010/main" val="213143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7C550B-E385-484B-B645-308FD0258F8A}" type="datetimeFigureOut">
              <a:rPr lang="en-US" smtClean="0"/>
              <a:t>9/29/2018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37EA-9D34-442D-A14B-DBBDB751C1EF}" type="slidenum">
              <a:rPr lang="en-US" smtClean="0"/>
              <a:t>‹#›</a:t>
            </a:fld>
            <a:endParaRPr lang="en-US"/>
          </a:p>
        </p:txBody>
      </p:sp>
    </p:spTree>
    <p:extLst>
      <p:ext uri="{BB962C8B-B14F-4D97-AF65-F5344CB8AC3E}">
        <p14:creationId xmlns:p14="http://schemas.microsoft.com/office/powerpoint/2010/main" val="3026586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7C550B-E385-484B-B645-308FD0258F8A}" type="datetimeFigureOut">
              <a:rPr lang="en-US" smtClean="0"/>
              <a:t>9/29/2018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D137EA-9D34-442D-A14B-DBBDB751C1EF}" type="slidenum">
              <a:rPr lang="en-US" smtClean="0"/>
              <a:t>‹#›</a:t>
            </a:fld>
            <a:endParaRPr lang="en-US"/>
          </a:p>
        </p:txBody>
      </p:sp>
    </p:spTree>
    <p:extLst>
      <p:ext uri="{BB962C8B-B14F-4D97-AF65-F5344CB8AC3E}">
        <p14:creationId xmlns:p14="http://schemas.microsoft.com/office/powerpoint/2010/main" val="170834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C550B-E385-484B-B645-308FD0258F8A}" type="datetimeFigureOut">
              <a:rPr lang="en-US" smtClean="0"/>
              <a:t>9/29/2018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37EA-9D34-442D-A14B-DBBDB751C1EF}" type="slidenum">
              <a:rPr lang="en-US" smtClean="0"/>
              <a:t>‹#›</a:t>
            </a:fld>
            <a:endParaRPr lang="en-US"/>
          </a:p>
        </p:txBody>
      </p:sp>
    </p:spTree>
    <p:extLst>
      <p:ext uri="{BB962C8B-B14F-4D97-AF65-F5344CB8AC3E}">
        <p14:creationId xmlns:p14="http://schemas.microsoft.com/office/powerpoint/2010/main" val="190432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7C550B-E385-484B-B645-308FD0258F8A}" type="datetimeFigureOut">
              <a:rPr lang="en-US" smtClean="0"/>
              <a:t>9/29/2018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37EA-9D34-442D-A14B-DBBDB751C1EF}" type="slidenum">
              <a:rPr lang="en-US" smtClean="0"/>
              <a:t>‹#›</a:t>
            </a:fld>
            <a:endParaRPr lang="en-US"/>
          </a:p>
        </p:txBody>
      </p:sp>
    </p:spTree>
    <p:extLst>
      <p:ext uri="{BB962C8B-B14F-4D97-AF65-F5344CB8AC3E}">
        <p14:creationId xmlns:p14="http://schemas.microsoft.com/office/powerpoint/2010/main" val="77721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7C550B-E385-484B-B645-308FD0258F8A}" type="datetimeFigureOut">
              <a:rPr lang="en-US" smtClean="0"/>
              <a:t>9/29/2018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37EA-9D34-442D-A14B-DBBDB751C1EF}" type="slidenum">
              <a:rPr lang="en-US" smtClean="0"/>
              <a:t>‹#›</a:t>
            </a:fld>
            <a:endParaRPr lang="en-US"/>
          </a:p>
        </p:txBody>
      </p:sp>
    </p:spTree>
    <p:extLst>
      <p:ext uri="{BB962C8B-B14F-4D97-AF65-F5344CB8AC3E}">
        <p14:creationId xmlns:p14="http://schemas.microsoft.com/office/powerpoint/2010/main" val="732068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C550B-E385-484B-B645-308FD0258F8A}" type="datetimeFigureOut">
              <a:rPr lang="en-US" smtClean="0"/>
              <a:t>9/29/2018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37EA-9D34-442D-A14B-DBBDB751C1EF}" type="slidenum">
              <a:rPr lang="en-US" smtClean="0"/>
              <a:t>‹#›</a:t>
            </a:fld>
            <a:endParaRPr lang="en-US"/>
          </a:p>
        </p:txBody>
      </p:sp>
    </p:spTree>
    <p:extLst>
      <p:ext uri="{BB962C8B-B14F-4D97-AF65-F5344CB8AC3E}">
        <p14:creationId xmlns:p14="http://schemas.microsoft.com/office/powerpoint/2010/main" val="916146961"/>
      </p:ext>
    </p:extLst>
  </p:cSld>
  <p:clrMap bg1="lt1" tx1="dk1" bg2="lt2" tx2="dk2" accent1="accent1" accent2="accent2" accent3="accent3" accent4="accent4" accent5="accent5" accent6="accent6" hlink="hlink" folHlink="folHlink"/>
  <p:sldLayoutIdLst>
    <p:sldLayoutId id="2147484836" r:id="rId1"/>
    <p:sldLayoutId id="2147484837" r:id="rId2"/>
    <p:sldLayoutId id="2147484838" r:id="rId3"/>
    <p:sldLayoutId id="2147484839" r:id="rId4"/>
    <p:sldLayoutId id="2147484840" r:id="rId5"/>
    <p:sldLayoutId id="2147484841" r:id="rId6"/>
    <p:sldLayoutId id="2147484842" r:id="rId7"/>
    <p:sldLayoutId id="2147484843" r:id="rId8"/>
    <p:sldLayoutId id="2147484844" r:id="rId9"/>
    <p:sldLayoutId id="2147484845" r:id="rId10"/>
    <p:sldLayoutId id="21474848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historydiscussion.net/biography/short-biography-of-nur-jahan/2806"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0">
          <a:fgClr>
            <a:schemeClr val="accent1">
              <a:lumMod val="75000"/>
            </a:schemeClr>
          </a:fgClr>
          <a:bgClr>
            <a:schemeClr val="bg1"/>
          </a:bgClr>
        </a:pattFill>
        <a:effectLst/>
      </p:bgPr>
    </p:bg>
    <p:spTree>
      <p:nvGrpSpPr>
        <p:cNvPr id="1" name=""/>
        <p:cNvGrpSpPr/>
        <p:nvPr/>
      </p:nvGrpSpPr>
      <p:grpSpPr>
        <a:xfrm>
          <a:off x="0" y="0"/>
          <a:ext cx="0" cy="0"/>
          <a:chOff x="0" y="0"/>
          <a:chExt cx="0" cy="0"/>
        </a:xfrm>
      </p:grpSpPr>
      <p:sp>
        <p:nvSpPr>
          <p:cNvPr id="4" name="Oval 3"/>
          <p:cNvSpPr/>
          <p:nvPr/>
        </p:nvSpPr>
        <p:spPr>
          <a:xfrm>
            <a:off x="2215166" y="1468192"/>
            <a:ext cx="7778839" cy="3528811"/>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2318198" y="2929692"/>
            <a:ext cx="7681626" cy="792549"/>
          </a:xfrm>
          <a:prstGeom prst="rect">
            <a:avLst/>
          </a:prstGeom>
        </p:spPr>
      </p:pic>
      <p:pic>
        <p:nvPicPr>
          <p:cNvPr id="6" name="Picture 5"/>
          <p:cNvPicPr>
            <a:picLocks noChangeAspect="1"/>
          </p:cNvPicPr>
          <p:nvPr/>
        </p:nvPicPr>
        <p:blipFill>
          <a:blip r:embed="rId4">
            <a:duotone>
              <a:prstClr val="black"/>
              <a:srgbClr val="7030A0">
                <a:tint val="45000"/>
                <a:satMod val="400000"/>
              </a:srgbClr>
            </a:duotone>
          </a:blip>
          <a:stretch>
            <a:fillRect/>
          </a:stretch>
        </p:blipFill>
        <p:spPr>
          <a:xfrm>
            <a:off x="3425781" y="141669"/>
            <a:ext cx="5151550" cy="1207113"/>
          </a:xfrm>
          <a:prstGeom prst="rect">
            <a:avLst/>
          </a:prstGeom>
        </p:spPr>
      </p:pic>
      <p:sp>
        <p:nvSpPr>
          <p:cNvPr id="8" name="TextBox 7"/>
          <p:cNvSpPr txBox="1"/>
          <p:nvPr/>
        </p:nvSpPr>
        <p:spPr>
          <a:xfrm>
            <a:off x="5963991" y="6492067"/>
            <a:ext cx="1275009" cy="213585"/>
          </a:xfrm>
          <a:prstGeom prst="rect">
            <a:avLst/>
          </a:prstGeom>
          <a:noFill/>
        </p:spPr>
        <p:txBody>
          <a:bodyPr wrap="square" rtlCol="0">
            <a:spAutoFit/>
          </a:bodyPr>
          <a:lstStyle/>
          <a:p>
            <a:pPr algn="ctr"/>
            <a:r>
              <a:rPr lang="en-US" sz="788" dirty="0" err="1"/>
              <a:t>Moksed</a:t>
            </a:r>
            <a:r>
              <a:rPr lang="en-US" sz="788" dirty="0"/>
              <a:t> Ali</a:t>
            </a:r>
          </a:p>
        </p:txBody>
      </p:sp>
      <p:sp>
        <p:nvSpPr>
          <p:cNvPr id="9" name="TextBox 8"/>
          <p:cNvSpPr txBox="1"/>
          <p:nvPr/>
        </p:nvSpPr>
        <p:spPr>
          <a:xfrm>
            <a:off x="4022502" y="5545162"/>
            <a:ext cx="4530144" cy="854080"/>
          </a:xfrm>
          <a:prstGeom prst="rect">
            <a:avLst/>
          </a:prstGeom>
          <a:noFill/>
        </p:spPr>
        <p:txBody>
          <a:bodyPr wrap="square" rtlCol="0">
            <a:spAutoFit/>
          </a:bodyPr>
          <a:lstStyle/>
          <a:p>
            <a:pPr algn="ctr"/>
            <a:r>
              <a:rPr lang="bn-BD" sz="4950" dirty="0">
                <a:solidFill>
                  <a:srgbClr val="CC00CC"/>
                </a:solidFill>
              </a:rPr>
              <a:t>আজকের ক্লাসে </a:t>
            </a:r>
            <a:endParaRPr lang="en-US" sz="4950" dirty="0">
              <a:solidFill>
                <a:srgbClr val="CC00CC"/>
              </a:solidFill>
            </a:endParaRPr>
          </a:p>
        </p:txBody>
      </p:sp>
    </p:spTree>
    <p:extLst>
      <p:ext uri="{BB962C8B-B14F-4D97-AF65-F5344CB8AC3E}">
        <p14:creationId xmlns:p14="http://schemas.microsoft.com/office/powerpoint/2010/main" val="3173539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 by="(-#ppt_w*2)" calcmode="lin" valueType="num">
                                      <p:cBhvr rctx="PPT">
                                        <p:cTn id="19" dur="500" autoRev="1" fill="hold">
                                          <p:stCondLst>
                                            <p:cond delay="0"/>
                                          </p:stCondLst>
                                        </p:cTn>
                                        <p:tgtEl>
                                          <p:spTgt spid="9"/>
                                        </p:tgtEl>
                                        <p:attrNameLst>
                                          <p:attrName>ppt_w</p:attrName>
                                        </p:attrNameLst>
                                      </p:cBhvr>
                                    </p:anim>
                                    <p:anim by="(#ppt_w*0.50)" calcmode="lin" valueType="num">
                                      <p:cBhvr>
                                        <p:cTn id="20" dur="500" decel="50000" autoRev="1" fill="hold">
                                          <p:stCondLst>
                                            <p:cond delay="0"/>
                                          </p:stCondLst>
                                        </p:cTn>
                                        <p:tgtEl>
                                          <p:spTgt spid="9"/>
                                        </p:tgtEl>
                                        <p:attrNameLst>
                                          <p:attrName>ppt_x</p:attrName>
                                        </p:attrNameLst>
                                      </p:cBhvr>
                                    </p:anim>
                                    <p:anim from="(-#ppt_h/2)" to="(#ppt_y)" calcmode="lin" valueType="num">
                                      <p:cBhvr>
                                        <p:cTn id="21" dur="1000" fill="hold">
                                          <p:stCondLst>
                                            <p:cond delay="0"/>
                                          </p:stCondLst>
                                        </p:cTn>
                                        <p:tgtEl>
                                          <p:spTgt spid="9"/>
                                        </p:tgtEl>
                                        <p:attrNameLst>
                                          <p:attrName>ppt_y</p:attrName>
                                        </p:attrNameLst>
                                      </p:cBhvr>
                                    </p:anim>
                                    <p:animRot by="21600000">
                                      <p:cBhvr>
                                        <p:cTn id="22"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68981" y="197009"/>
            <a:ext cx="3193961" cy="584775"/>
          </a:xfrm>
          <a:prstGeom prst="rect">
            <a:avLst/>
          </a:prstGeom>
          <a:noFill/>
        </p:spPr>
        <p:txBody>
          <a:bodyPr wrap="square" rtlCol="0">
            <a:spAutoFit/>
          </a:bodyPr>
          <a:lstStyle/>
          <a:p>
            <a:pPr algn="ctr"/>
            <a:r>
              <a:rPr lang="en-US" sz="3200" b="1" dirty="0" err="1" smtClean="0">
                <a:solidFill>
                  <a:srgbClr val="C00000"/>
                </a:solidFill>
                <a:latin typeface="NikoshBAN" panose="02000000000000000000" pitchFamily="2" charset="0"/>
                <a:cs typeface="NikoshBAN" panose="02000000000000000000" pitchFamily="2" charset="0"/>
              </a:rPr>
              <a:t>নূরজাহানের</a:t>
            </a:r>
            <a:r>
              <a:rPr lang="en-US" sz="3200" b="1" dirty="0" smtClean="0">
                <a:solidFill>
                  <a:srgbClr val="C00000"/>
                </a:solidFill>
                <a:latin typeface="NikoshBAN" panose="02000000000000000000" pitchFamily="2" charset="0"/>
                <a:cs typeface="NikoshBAN" panose="02000000000000000000" pitchFamily="2" charset="0"/>
              </a:rPr>
              <a:t> </a:t>
            </a:r>
            <a:r>
              <a:rPr lang="en-US" sz="3200" b="1" dirty="0" err="1" smtClean="0">
                <a:solidFill>
                  <a:srgbClr val="C00000"/>
                </a:solidFill>
                <a:latin typeface="NikoshBAN" panose="02000000000000000000" pitchFamily="2" charset="0"/>
                <a:cs typeface="NikoshBAN" panose="02000000000000000000" pitchFamily="2" charset="0"/>
              </a:rPr>
              <a:t>যোগ্যতা</a:t>
            </a:r>
            <a:endParaRPr lang="en-US" sz="3200" dirty="0">
              <a:solidFill>
                <a:srgbClr val="C00000"/>
              </a:solidFill>
            </a:endParaRPr>
          </a:p>
        </p:txBody>
      </p:sp>
      <p:sp>
        <p:nvSpPr>
          <p:cNvPr id="4" name="TextBox 3"/>
          <p:cNvSpPr txBox="1"/>
          <p:nvPr/>
        </p:nvSpPr>
        <p:spPr>
          <a:xfrm>
            <a:off x="5318975" y="1215840"/>
            <a:ext cx="6053072" cy="4401205"/>
          </a:xfrm>
          <a:prstGeom prst="rect">
            <a:avLst/>
          </a:prstGeom>
          <a:noFill/>
        </p:spPr>
        <p:txBody>
          <a:bodyPr wrap="square" rtlCol="0">
            <a:spAutoFit/>
          </a:bodyPr>
          <a:lstStyle/>
          <a:p>
            <a:pPr algn="just"/>
            <a:r>
              <a:rPr lang="bn-BD" sz="2800" dirty="0" smtClean="0">
                <a:solidFill>
                  <a:schemeClr val="accent2"/>
                </a:solidFill>
                <a:latin typeface="NikoshBAN" panose="02000000000000000000" pitchFamily="2" charset="0"/>
                <a:cs typeface="NikoshBAN" panose="02000000000000000000" pitchFamily="2" charset="0"/>
              </a:rPr>
              <a:t>নূরজাহান অত্যন্ত সুন্দরী, বুদ্ধিমতি রমণী, ৩৪ বছর বয়সে তার সৌন্দর্য, সজীবতা বর্তমান ছিল। তিনি ফার্সি সাহিত্য, কাব্য, ললিতকলা, ফ্যাশন ডিজাইনার সহ বহুগুণের অধিকারীণী ছিলেন। তিনি নানা রকম অলংকার, পোশাকের প্রচলন এবং বিভিন্ন রেশম ও কার্পাস বস্ত্রের নমুনা বের করেছিলেন। যা ভারতবর্ষে </a:t>
            </a:r>
            <a:r>
              <a:rPr lang="bn-BD" sz="2800" dirty="0">
                <a:solidFill>
                  <a:schemeClr val="accent2"/>
                </a:solidFill>
                <a:latin typeface="NikoshBAN" panose="02000000000000000000" pitchFamily="2" charset="0"/>
                <a:cs typeface="NikoshBAN" panose="02000000000000000000" pitchFamily="2" charset="0"/>
              </a:rPr>
              <a:t>অন্যতম গুরুত্বপূর্ণ মুঘল অবদান</a:t>
            </a:r>
            <a:r>
              <a:rPr lang="bn-BD" sz="2800" dirty="0" smtClean="0">
                <a:solidFill>
                  <a:schemeClr val="accent2"/>
                </a:solidFill>
                <a:latin typeface="NikoshBAN" panose="02000000000000000000" pitchFamily="2" charset="0"/>
                <a:cs typeface="NikoshBAN" panose="02000000000000000000" pitchFamily="2" charset="0"/>
              </a:rPr>
              <a:t>। তিনি গোলাপ আতর বের করেন। নূরজাহান শারীরিক শক্তি ও সাহসের অধিকারী ছিলেন। স্বামীর সাথে তিনি শিকারে বের হতেন এবং বাঘ শিকারে অপূর্ব সাহস প্রদর্শন করতেন।     </a:t>
            </a:r>
            <a:endParaRPr lang="en-US" sz="2800" dirty="0">
              <a:solidFill>
                <a:schemeClr val="accent2"/>
              </a:solidFill>
              <a:latin typeface="NikoshBAN" panose="02000000000000000000" pitchFamily="2" charset="0"/>
              <a:cs typeface="NikoshBAN" panose="02000000000000000000" pitchFamily="2" charset="0"/>
            </a:endParaRPr>
          </a:p>
        </p:txBody>
      </p:sp>
      <p:sp>
        <p:nvSpPr>
          <p:cNvPr id="5" name="Rectangle 4"/>
          <p:cNvSpPr/>
          <p:nvPr/>
        </p:nvSpPr>
        <p:spPr>
          <a:xfrm>
            <a:off x="901521" y="3410626"/>
            <a:ext cx="4185637" cy="299371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01521" y="406325"/>
            <a:ext cx="3709118" cy="247336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20084" y="2832350"/>
            <a:ext cx="2453426" cy="523220"/>
          </a:xfrm>
          <a:prstGeom prst="rect">
            <a:avLst/>
          </a:prstGeom>
          <a:noFill/>
        </p:spPr>
        <p:txBody>
          <a:bodyPr wrap="square" rtlCol="0">
            <a:spAutoFit/>
          </a:bodyPr>
          <a:lstStyle/>
          <a:p>
            <a:pPr algn="ctr"/>
            <a:r>
              <a:rPr lang="bn-BD" sz="2800" b="1" dirty="0" smtClean="0">
                <a:solidFill>
                  <a:srgbClr val="00B0F0"/>
                </a:solidFill>
                <a:latin typeface="NikoshBAN" panose="02000000000000000000" pitchFamily="2" charset="0"/>
                <a:cs typeface="NikoshBAN" panose="02000000000000000000" pitchFamily="2" charset="0"/>
              </a:rPr>
              <a:t>মালালা ইউসুফজাই </a:t>
            </a:r>
            <a:endParaRPr lang="en-US" sz="2800" b="1" dirty="0">
              <a:solidFill>
                <a:srgbClr val="00B0F0"/>
              </a:solidFill>
              <a:latin typeface="NikoshBAN" panose="02000000000000000000" pitchFamily="2" charset="0"/>
              <a:cs typeface="NikoshBAN" panose="02000000000000000000" pitchFamily="2" charset="0"/>
            </a:endParaRPr>
          </a:p>
        </p:txBody>
      </p:sp>
      <p:sp>
        <p:nvSpPr>
          <p:cNvPr id="7" name="TextBox 6"/>
          <p:cNvSpPr txBox="1"/>
          <p:nvPr/>
        </p:nvSpPr>
        <p:spPr>
          <a:xfrm>
            <a:off x="1864217" y="6334780"/>
            <a:ext cx="1783725" cy="523220"/>
          </a:xfrm>
          <a:prstGeom prst="rect">
            <a:avLst/>
          </a:prstGeom>
          <a:noFill/>
        </p:spPr>
        <p:txBody>
          <a:bodyPr wrap="square" rtlCol="0">
            <a:spAutoFit/>
          </a:bodyPr>
          <a:lstStyle/>
          <a:p>
            <a:pPr algn="ctr"/>
            <a:r>
              <a:rPr lang="bn-BD" sz="2800" b="1" dirty="0" smtClean="0">
                <a:solidFill>
                  <a:srgbClr val="00B0F0"/>
                </a:solidFill>
                <a:latin typeface="NikoshBAN" panose="02000000000000000000" pitchFamily="2" charset="0"/>
                <a:cs typeface="NikoshBAN" panose="02000000000000000000" pitchFamily="2" charset="0"/>
              </a:rPr>
              <a:t>সম্মাননা </a:t>
            </a:r>
            <a:endParaRPr lang="en-US" sz="2800" b="1"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5967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80">
                                          <p:stCondLst>
                                            <p:cond delay="0"/>
                                          </p:stCondLst>
                                        </p:cTn>
                                        <p:tgtEl>
                                          <p:spTgt spid="6">
                                            <p:txEl>
                                              <p:pRg st="0" end="0"/>
                                            </p:txEl>
                                          </p:spTgt>
                                        </p:tgtEl>
                                      </p:cBhvr>
                                    </p:animEffect>
                                    <p:anim calcmode="lin" valueType="num">
                                      <p:cBhvr>
                                        <p:cTn id="24"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0" end="0"/>
                                            </p:txEl>
                                          </p:spTgt>
                                        </p:tgtEl>
                                      </p:cBhvr>
                                      <p:to x="100000" y="60000"/>
                                    </p:animScale>
                                    <p:animScale>
                                      <p:cBhvr>
                                        <p:cTn id="30" dur="166" decel="50000">
                                          <p:stCondLst>
                                            <p:cond delay="676"/>
                                          </p:stCondLst>
                                        </p:cTn>
                                        <p:tgtEl>
                                          <p:spTgt spid="6">
                                            <p:txEl>
                                              <p:pRg st="0" end="0"/>
                                            </p:txEl>
                                          </p:spTgt>
                                        </p:tgtEl>
                                      </p:cBhvr>
                                      <p:to x="100000" y="100000"/>
                                    </p:animScale>
                                    <p:animScale>
                                      <p:cBhvr>
                                        <p:cTn id="31" dur="26">
                                          <p:stCondLst>
                                            <p:cond delay="1312"/>
                                          </p:stCondLst>
                                        </p:cTn>
                                        <p:tgtEl>
                                          <p:spTgt spid="6">
                                            <p:txEl>
                                              <p:pRg st="0" end="0"/>
                                            </p:txEl>
                                          </p:spTgt>
                                        </p:tgtEl>
                                      </p:cBhvr>
                                      <p:to x="100000" y="80000"/>
                                    </p:animScale>
                                    <p:animScale>
                                      <p:cBhvr>
                                        <p:cTn id="32" dur="166" decel="50000">
                                          <p:stCondLst>
                                            <p:cond delay="1338"/>
                                          </p:stCondLst>
                                        </p:cTn>
                                        <p:tgtEl>
                                          <p:spTgt spid="6">
                                            <p:txEl>
                                              <p:pRg st="0" end="0"/>
                                            </p:txEl>
                                          </p:spTgt>
                                        </p:tgtEl>
                                      </p:cBhvr>
                                      <p:to x="100000" y="100000"/>
                                    </p:animScale>
                                    <p:animScale>
                                      <p:cBhvr>
                                        <p:cTn id="33" dur="26">
                                          <p:stCondLst>
                                            <p:cond delay="1642"/>
                                          </p:stCondLst>
                                        </p:cTn>
                                        <p:tgtEl>
                                          <p:spTgt spid="6">
                                            <p:txEl>
                                              <p:pRg st="0" end="0"/>
                                            </p:txEl>
                                          </p:spTgt>
                                        </p:tgtEl>
                                      </p:cBhvr>
                                      <p:to x="100000" y="90000"/>
                                    </p:animScale>
                                    <p:animScale>
                                      <p:cBhvr>
                                        <p:cTn id="34" dur="166" decel="50000">
                                          <p:stCondLst>
                                            <p:cond delay="1668"/>
                                          </p:stCondLst>
                                        </p:cTn>
                                        <p:tgtEl>
                                          <p:spTgt spid="6">
                                            <p:txEl>
                                              <p:pRg st="0" end="0"/>
                                            </p:txEl>
                                          </p:spTgt>
                                        </p:tgtEl>
                                      </p:cBhvr>
                                      <p:to x="100000" y="100000"/>
                                    </p:animScale>
                                    <p:animScale>
                                      <p:cBhvr>
                                        <p:cTn id="35" dur="26">
                                          <p:stCondLst>
                                            <p:cond delay="1808"/>
                                          </p:stCondLst>
                                        </p:cTn>
                                        <p:tgtEl>
                                          <p:spTgt spid="6">
                                            <p:txEl>
                                              <p:pRg st="0" end="0"/>
                                            </p:txEl>
                                          </p:spTgt>
                                        </p:tgtEl>
                                      </p:cBhvr>
                                      <p:to x="100000" y="95000"/>
                                    </p:animScale>
                                    <p:animScale>
                                      <p:cBhvr>
                                        <p:cTn id="36" dur="166" decel="50000">
                                          <p:stCondLst>
                                            <p:cond delay="1834"/>
                                          </p:stCondLst>
                                        </p:cTn>
                                        <p:tgtEl>
                                          <p:spTgt spid="6">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 calcmode="lin" valueType="num">
                                      <p:cBhvr>
                                        <p:cTn id="4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nodeType="clickEffect">
                                  <p:stCondLst>
                                    <p:cond delay="0"/>
                                  </p:stCondLst>
                                  <p:iterate type="lt">
                                    <p:tmPct val="10000"/>
                                  </p:iterate>
                                  <p:childTnLst>
                                    <p:set>
                                      <p:cBhvr>
                                        <p:cTn id="46" dur="1" fill="hold">
                                          <p:stCondLst>
                                            <p:cond delay="0"/>
                                          </p:stCondLst>
                                        </p:cTn>
                                        <p:tgtEl>
                                          <p:spTgt spid="3">
                                            <p:txEl>
                                              <p:pRg st="0" end="0"/>
                                            </p:txEl>
                                          </p:spTgt>
                                        </p:tgtEl>
                                        <p:attrNameLst>
                                          <p:attrName>style.visibility</p:attrName>
                                        </p:attrNameLst>
                                      </p:cBhvr>
                                      <p:to>
                                        <p:strVal val="visible"/>
                                      </p:to>
                                    </p:set>
                                    <p:anim by="(-#ppt_w*2)" calcmode="lin" valueType="num">
                                      <p:cBhvr rctx="PPT">
                                        <p:cTn id="47" dur="500" autoRev="1" fill="hold">
                                          <p:stCondLst>
                                            <p:cond delay="0"/>
                                          </p:stCondLst>
                                        </p:cTn>
                                        <p:tgtEl>
                                          <p:spTgt spid="3">
                                            <p:txEl>
                                              <p:pRg st="0" end="0"/>
                                            </p:txEl>
                                          </p:spTgt>
                                        </p:tgtEl>
                                        <p:attrNameLst>
                                          <p:attrName>ppt_w</p:attrName>
                                        </p:attrNameLst>
                                      </p:cBhvr>
                                    </p:anim>
                                    <p:anim by="(#ppt_w*0.50)" calcmode="lin" valueType="num">
                                      <p:cBhvr>
                                        <p:cTn id="48" dur="500" decel="50000" autoRev="1" fill="hold">
                                          <p:stCondLst>
                                            <p:cond delay="0"/>
                                          </p:stCondLst>
                                        </p:cTn>
                                        <p:tgtEl>
                                          <p:spTgt spid="3">
                                            <p:txEl>
                                              <p:pRg st="0" end="0"/>
                                            </p:txEl>
                                          </p:spTgt>
                                        </p:tgtEl>
                                        <p:attrNameLst>
                                          <p:attrName>ppt_x</p:attrName>
                                        </p:attrNameLst>
                                      </p:cBhvr>
                                    </p:anim>
                                    <p:anim from="(-#ppt_h/2)" to="(#ppt_y)" calcmode="lin" valueType="num">
                                      <p:cBhvr>
                                        <p:cTn id="49" dur="1000" fill="hold">
                                          <p:stCondLst>
                                            <p:cond delay="0"/>
                                          </p:stCondLst>
                                        </p:cTn>
                                        <p:tgtEl>
                                          <p:spTgt spid="3">
                                            <p:txEl>
                                              <p:pRg st="0" end="0"/>
                                            </p:txEl>
                                          </p:spTgt>
                                        </p:tgtEl>
                                        <p:attrNameLst>
                                          <p:attrName>ppt_y</p:attrName>
                                        </p:attrNameLst>
                                      </p:cBhvr>
                                    </p:anim>
                                    <p:animRot by="21600000">
                                      <p:cBhvr>
                                        <p:cTn id="50" dur="1000" fill="hold">
                                          <p:stCondLst>
                                            <p:cond delay="0"/>
                                          </p:stCondLst>
                                        </p:cTn>
                                        <p:tgtEl>
                                          <p:spTgt spid="3">
                                            <p:txEl>
                                              <p:pRg st="0" end="0"/>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1+#ppt_w/2"/>
                                          </p:val>
                                        </p:tav>
                                        <p:tav tm="100000">
                                          <p:val>
                                            <p:strVal val="#ppt_x"/>
                                          </p:val>
                                        </p:tav>
                                      </p:tavLst>
                                    </p:anim>
                                    <p:anim calcmode="lin" valueType="num">
                                      <p:cBhvr additive="base">
                                        <p:cTn id="5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34119" y="154547"/>
            <a:ext cx="4391695" cy="584775"/>
          </a:xfrm>
          <a:prstGeom prst="rect">
            <a:avLst/>
          </a:prstGeom>
          <a:noFill/>
        </p:spPr>
        <p:txBody>
          <a:bodyPr wrap="square" rtlCol="0">
            <a:spAutoFit/>
          </a:bodyPr>
          <a:lstStyle/>
          <a:p>
            <a:pPr algn="ctr"/>
            <a:r>
              <a:rPr lang="en-US" sz="3200" b="1" dirty="0" err="1" smtClean="0">
                <a:solidFill>
                  <a:schemeClr val="accent6">
                    <a:lumMod val="75000"/>
                  </a:schemeClr>
                </a:solidFill>
                <a:latin typeface="NikoshBAN" panose="02000000000000000000" pitchFamily="2" charset="0"/>
                <a:cs typeface="NikoshBAN" panose="02000000000000000000" pitchFamily="2" charset="0"/>
              </a:rPr>
              <a:t>ছবিতে</a:t>
            </a:r>
            <a:r>
              <a:rPr lang="en-US" sz="3200" b="1" dirty="0" smtClean="0">
                <a:solidFill>
                  <a:schemeClr val="accent6">
                    <a:lumMod val="75000"/>
                  </a:schemeClr>
                </a:solidFill>
                <a:latin typeface="NikoshBAN" panose="02000000000000000000" pitchFamily="2" charset="0"/>
                <a:cs typeface="NikoshBAN" panose="02000000000000000000" pitchFamily="2" charset="0"/>
              </a:rPr>
              <a:t> </a:t>
            </a:r>
            <a:r>
              <a:rPr lang="en-US" sz="3200" b="1" dirty="0" err="1" smtClean="0">
                <a:solidFill>
                  <a:schemeClr val="accent6">
                    <a:lumMod val="75000"/>
                  </a:schemeClr>
                </a:solidFill>
                <a:latin typeface="NikoshBAN" panose="02000000000000000000" pitchFamily="2" charset="0"/>
                <a:cs typeface="NikoshBAN" panose="02000000000000000000" pitchFamily="2" charset="0"/>
              </a:rPr>
              <a:t>কী</a:t>
            </a:r>
            <a:r>
              <a:rPr lang="en-US" sz="3200" b="1" dirty="0" smtClean="0">
                <a:solidFill>
                  <a:schemeClr val="accent6">
                    <a:lumMod val="75000"/>
                  </a:schemeClr>
                </a:solidFill>
                <a:latin typeface="NikoshBAN" panose="02000000000000000000" pitchFamily="2" charset="0"/>
                <a:cs typeface="NikoshBAN" panose="02000000000000000000" pitchFamily="2" charset="0"/>
              </a:rPr>
              <a:t> </a:t>
            </a:r>
            <a:r>
              <a:rPr lang="en-US" sz="3200" b="1" dirty="0" err="1" smtClean="0">
                <a:solidFill>
                  <a:schemeClr val="accent6">
                    <a:lumMod val="75000"/>
                  </a:schemeClr>
                </a:solidFill>
                <a:latin typeface="NikoshBAN" panose="02000000000000000000" pitchFamily="2" charset="0"/>
                <a:cs typeface="NikoshBAN" panose="02000000000000000000" pitchFamily="2" charset="0"/>
              </a:rPr>
              <a:t>বু</a:t>
            </a:r>
            <a:r>
              <a:rPr lang="bn-BD" sz="3200" b="1" dirty="0" smtClean="0">
                <a:solidFill>
                  <a:schemeClr val="accent6">
                    <a:lumMod val="75000"/>
                  </a:schemeClr>
                </a:solidFill>
                <a:latin typeface="NikoshBAN" panose="02000000000000000000" pitchFamily="2" charset="0"/>
                <a:cs typeface="NikoshBAN" panose="02000000000000000000" pitchFamily="2" charset="0"/>
              </a:rPr>
              <a:t>ঝানো হয়েছে?</a:t>
            </a:r>
          </a:p>
        </p:txBody>
      </p:sp>
      <p:sp>
        <p:nvSpPr>
          <p:cNvPr id="2" name="Rectangle 1"/>
          <p:cNvSpPr/>
          <p:nvPr/>
        </p:nvSpPr>
        <p:spPr>
          <a:xfrm>
            <a:off x="2215166" y="880990"/>
            <a:ext cx="7907628" cy="49660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40179" y="6053072"/>
            <a:ext cx="4391695" cy="584775"/>
          </a:xfrm>
          <a:prstGeom prst="rect">
            <a:avLst/>
          </a:prstGeom>
          <a:noFill/>
        </p:spPr>
        <p:txBody>
          <a:bodyPr wrap="square" rtlCol="0">
            <a:spAutoFit/>
          </a:bodyPr>
          <a:lstStyle/>
          <a:p>
            <a:pPr algn="ctr"/>
            <a:r>
              <a:rPr lang="bn-BD" sz="3200" b="1" dirty="0" smtClean="0">
                <a:solidFill>
                  <a:srgbClr val="00B050"/>
                </a:solidFill>
                <a:latin typeface="NikoshBAN" panose="02000000000000000000" pitchFamily="2" charset="0"/>
                <a:cs typeface="NikoshBAN" panose="02000000000000000000" pitchFamily="2" charset="0"/>
              </a:rPr>
              <a:t>রাণী ঘোড়া উপরে রাজা নিচে </a:t>
            </a:r>
          </a:p>
        </p:txBody>
      </p:sp>
    </p:spTree>
    <p:extLst>
      <p:ext uri="{BB962C8B-B14F-4D97-AF65-F5344CB8AC3E}">
        <p14:creationId xmlns:p14="http://schemas.microsoft.com/office/powerpoint/2010/main" val="1291006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4119" y="90152"/>
            <a:ext cx="4391695" cy="584775"/>
          </a:xfrm>
          <a:prstGeom prst="rect">
            <a:avLst/>
          </a:prstGeom>
          <a:noFill/>
        </p:spPr>
        <p:txBody>
          <a:bodyPr wrap="square" rtlCol="0">
            <a:spAutoFit/>
          </a:bodyPr>
          <a:lstStyle/>
          <a:p>
            <a:pPr algn="ctr"/>
            <a:r>
              <a:rPr lang="bn-BD" sz="3200" b="1" dirty="0" smtClean="0">
                <a:solidFill>
                  <a:srgbClr val="7030A0"/>
                </a:solidFill>
                <a:latin typeface="NikoshBAN" panose="02000000000000000000" pitchFamily="2" charset="0"/>
                <a:cs typeface="NikoshBAN" panose="02000000000000000000" pitchFamily="2" charset="0"/>
              </a:rPr>
              <a:t>শাসন ব্যবস্থায় </a:t>
            </a:r>
            <a:r>
              <a:rPr lang="en-US" sz="3200" b="1" dirty="0" err="1" smtClean="0">
                <a:solidFill>
                  <a:srgbClr val="7030A0"/>
                </a:solidFill>
                <a:latin typeface="NikoshBAN" panose="02000000000000000000" pitchFamily="2" charset="0"/>
                <a:cs typeface="NikoshBAN" panose="02000000000000000000" pitchFamily="2" charset="0"/>
              </a:rPr>
              <a:t>নূরজাহানের</a:t>
            </a:r>
            <a:r>
              <a:rPr lang="en-US" sz="3200" b="1" dirty="0" smtClean="0">
                <a:solidFill>
                  <a:srgbClr val="7030A0"/>
                </a:solidFill>
                <a:latin typeface="NikoshBAN" panose="02000000000000000000" pitchFamily="2" charset="0"/>
                <a:cs typeface="NikoshBAN" panose="02000000000000000000" pitchFamily="2" charset="0"/>
              </a:rPr>
              <a:t> </a:t>
            </a:r>
            <a:r>
              <a:rPr lang="bn-BD" sz="3200" b="1" dirty="0" smtClean="0">
                <a:solidFill>
                  <a:srgbClr val="7030A0"/>
                </a:solidFill>
                <a:latin typeface="NikoshBAN" panose="02000000000000000000" pitchFamily="2" charset="0"/>
                <a:cs typeface="NikoshBAN" panose="02000000000000000000" pitchFamily="2" charset="0"/>
              </a:rPr>
              <a:t>প্রভাব</a:t>
            </a:r>
            <a:endParaRPr lang="en-US" sz="3200" dirty="0">
              <a:solidFill>
                <a:srgbClr val="7030A0"/>
              </a:solidFill>
            </a:endParaRPr>
          </a:p>
        </p:txBody>
      </p:sp>
      <p:sp>
        <p:nvSpPr>
          <p:cNvPr id="3" name="TextBox 2"/>
          <p:cNvSpPr txBox="1"/>
          <p:nvPr/>
        </p:nvSpPr>
        <p:spPr>
          <a:xfrm>
            <a:off x="1159099" y="726445"/>
            <a:ext cx="10200068" cy="5693866"/>
          </a:xfrm>
          <a:prstGeom prst="rect">
            <a:avLst/>
          </a:prstGeom>
          <a:noFill/>
        </p:spPr>
        <p:txBody>
          <a:bodyPr wrap="square" rtlCol="0">
            <a:spAutoFit/>
          </a:bodyPr>
          <a:lstStyle/>
          <a:p>
            <a:pPr algn="just"/>
            <a:r>
              <a:rPr lang="bn-IN" sz="2800" dirty="0">
                <a:solidFill>
                  <a:srgbClr val="0070C0"/>
                </a:solidFill>
                <a:latin typeface="NikoshBAN" panose="02000000000000000000" pitchFamily="2" charset="0"/>
                <a:cs typeface="NikoshBAN" panose="02000000000000000000" pitchFamily="2" charset="0"/>
              </a:rPr>
              <a:t>নূরজাহান নিজ ক্ষমতাবলে রাষ্ট্রীয় ব্যাপারে প্রভাব বিস্তার </a:t>
            </a:r>
            <a:r>
              <a:rPr lang="bn-IN" sz="2800" dirty="0" smtClean="0">
                <a:solidFill>
                  <a:srgbClr val="0070C0"/>
                </a:solidFill>
                <a:latin typeface="NikoshBAN" panose="02000000000000000000" pitchFamily="2" charset="0"/>
                <a:cs typeface="NikoshBAN" panose="02000000000000000000" pitchFamily="2" charset="0"/>
              </a:rPr>
              <a:t>করে </a:t>
            </a:r>
            <a:r>
              <a:rPr lang="bn-IN" sz="2800" dirty="0">
                <a:solidFill>
                  <a:srgbClr val="0070C0"/>
                </a:solidFill>
                <a:latin typeface="NikoshBAN" panose="02000000000000000000" pitchFamily="2" charset="0"/>
                <a:cs typeface="NikoshBAN" panose="02000000000000000000" pitchFamily="2" charset="0"/>
              </a:rPr>
              <a:t>জাহাঙ্গীরের নামেই তিনি শাসনকার্য পরিচালনা করতেন। নূরজাহান ছিলেন ভীষণ ক্ষমতালোভী</a:t>
            </a:r>
            <a:r>
              <a:rPr lang="bn-IN" sz="2800" dirty="0" smtClean="0">
                <a:solidFill>
                  <a:srgbClr val="0070C0"/>
                </a:solidFill>
                <a:latin typeface="NikoshBAN" panose="02000000000000000000" pitchFamily="2" charset="0"/>
                <a:cs typeface="NikoshBAN" panose="02000000000000000000" pitchFamily="2" charset="0"/>
              </a:rPr>
              <a:t>।</a:t>
            </a:r>
            <a:r>
              <a:rPr lang="bn-BD" sz="2800" dirty="0" smtClean="0">
                <a:solidFill>
                  <a:srgbClr val="0070C0"/>
                </a:solidFill>
                <a:latin typeface="NikoshBAN" panose="02000000000000000000" pitchFamily="2" charset="0"/>
                <a:cs typeface="NikoshBAN" panose="02000000000000000000" pitchFamily="2" charset="0"/>
              </a:rPr>
              <a:t> তিনি</a:t>
            </a:r>
            <a:r>
              <a:rPr lang="bn-IN" sz="2800" dirty="0" smtClean="0">
                <a:solidFill>
                  <a:srgbClr val="0070C0"/>
                </a:solidFill>
                <a:latin typeface="NikoshBAN" panose="02000000000000000000" pitchFamily="2" charset="0"/>
                <a:cs typeface="NikoshBAN" panose="02000000000000000000" pitchFamily="2" charset="0"/>
              </a:rPr>
              <a:t> পিতা</a:t>
            </a:r>
            <a:r>
              <a:rPr lang="bn-BD" sz="2800" dirty="0" smtClean="0">
                <a:solidFill>
                  <a:srgbClr val="0070C0"/>
                </a:solidFill>
                <a:latin typeface="NikoshBAN" panose="02000000000000000000" pitchFamily="2" charset="0"/>
                <a:cs typeface="NikoshBAN" panose="02000000000000000000" pitchFamily="2" charset="0"/>
              </a:rPr>
              <a:t>কে</a:t>
            </a:r>
            <a:r>
              <a:rPr lang="bn-IN" sz="2800" dirty="0" smtClean="0">
                <a:solidFill>
                  <a:srgbClr val="0070C0"/>
                </a:solidFill>
                <a:latin typeface="NikoshBAN" panose="02000000000000000000" pitchFamily="2" charset="0"/>
                <a:cs typeface="NikoshBAN" panose="02000000000000000000" pitchFamily="2" charset="0"/>
              </a:rPr>
              <a:t> </a:t>
            </a:r>
            <a:r>
              <a:rPr lang="bn-IN" sz="2800" dirty="0">
                <a:solidFill>
                  <a:srgbClr val="0070C0"/>
                </a:solidFill>
                <a:latin typeface="NikoshBAN" panose="02000000000000000000" pitchFamily="2" charset="0"/>
                <a:cs typeface="NikoshBAN" panose="02000000000000000000" pitchFamily="2" charset="0"/>
              </a:rPr>
              <a:t>প্রধানমন্ত্রী </a:t>
            </a:r>
            <a:r>
              <a:rPr lang="bn-BD" sz="2800" dirty="0" smtClean="0">
                <a:solidFill>
                  <a:srgbClr val="0070C0"/>
                </a:solidFill>
                <a:latin typeface="NikoshBAN" panose="02000000000000000000" pitchFamily="2" charset="0"/>
                <a:cs typeface="NikoshBAN" panose="02000000000000000000" pitchFamily="2" charset="0"/>
              </a:rPr>
              <a:t>ও</a:t>
            </a:r>
            <a:r>
              <a:rPr lang="bn-IN" sz="2800" dirty="0" smtClean="0">
                <a:solidFill>
                  <a:srgbClr val="0070C0"/>
                </a:solidFill>
                <a:latin typeface="NikoshBAN" panose="02000000000000000000" pitchFamily="2" charset="0"/>
                <a:cs typeface="NikoshBAN" panose="02000000000000000000" pitchFamily="2" charset="0"/>
              </a:rPr>
              <a:t> </a:t>
            </a:r>
            <a:r>
              <a:rPr lang="bn-IN" sz="2800" dirty="0">
                <a:solidFill>
                  <a:srgbClr val="0070C0"/>
                </a:solidFill>
                <a:latin typeface="NikoshBAN" panose="02000000000000000000" pitchFamily="2" charset="0"/>
                <a:cs typeface="NikoshBAN" panose="02000000000000000000" pitchFamily="2" charset="0"/>
              </a:rPr>
              <a:t>ভ্রাতা আসফ </a:t>
            </a:r>
            <a:r>
              <a:rPr lang="bn-IN" sz="2800" dirty="0" smtClean="0">
                <a:solidFill>
                  <a:srgbClr val="0070C0"/>
                </a:solidFill>
                <a:latin typeface="NikoshBAN" panose="02000000000000000000" pitchFamily="2" charset="0"/>
                <a:cs typeface="NikoshBAN" panose="02000000000000000000" pitchFamily="2" charset="0"/>
              </a:rPr>
              <a:t>খানকে</a:t>
            </a:r>
            <a:r>
              <a:rPr lang="bn-BD" sz="2800" dirty="0" smtClean="0">
                <a:solidFill>
                  <a:srgbClr val="0070C0"/>
                </a:solidFill>
                <a:latin typeface="NikoshBAN" panose="02000000000000000000" pitchFamily="2" charset="0"/>
                <a:cs typeface="NikoshBAN" panose="02000000000000000000" pitchFamily="2" charset="0"/>
              </a:rPr>
              <a:t> খান-ই-সামান</a:t>
            </a:r>
            <a:r>
              <a:rPr lang="bn-IN" sz="2800" dirty="0" smtClean="0">
                <a:solidFill>
                  <a:srgbClr val="0070C0"/>
                </a:solidFill>
                <a:latin typeface="NikoshBAN" panose="02000000000000000000" pitchFamily="2" charset="0"/>
                <a:cs typeface="NikoshBAN" panose="02000000000000000000" pitchFamily="2" charset="0"/>
              </a:rPr>
              <a:t> নিযুক্ত ক</a:t>
            </a:r>
            <a:r>
              <a:rPr lang="bn-BD" sz="2800" dirty="0" smtClean="0">
                <a:solidFill>
                  <a:srgbClr val="0070C0"/>
                </a:solidFill>
                <a:latin typeface="NikoshBAN" panose="02000000000000000000" pitchFamily="2" charset="0"/>
                <a:cs typeface="NikoshBAN" panose="02000000000000000000" pitchFamily="2" charset="0"/>
              </a:rPr>
              <a:t>রেন</a:t>
            </a:r>
            <a:r>
              <a:rPr lang="bn-IN" sz="2800" dirty="0" smtClean="0">
                <a:solidFill>
                  <a:srgbClr val="0070C0"/>
                </a:solidFill>
                <a:latin typeface="NikoshBAN" panose="02000000000000000000" pitchFamily="2" charset="0"/>
                <a:cs typeface="NikoshBAN" panose="02000000000000000000" pitchFamily="2" charset="0"/>
              </a:rPr>
              <a:t>। </a:t>
            </a:r>
            <a:r>
              <a:rPr lang="bn-IN" sz="2800" dirty="0">
                <a:solidFill>
                  <a:srgbClr val="0070C0"/>
                </a:solidFill>
                <a:latin typeface="NikoshBAN" panose="02000000000000000000" pitchFamily="2" charset="0"/>
                <a:cs typeface="NikoshBAN" panose="02000000000000000000" pitchFamily="2" charset="0"/>
              </a:rPr>
              <a:t>নূরজাহানের প্রভাব এতই প্রবল ছিল যে</a:t>
            </a:r>
            <a:r>
              <a:rPr lang="en-US" sz="2800" dirty="0">
                <a:solidFill>
                  <a:srgbClr val="0070C0"/>
                </a:solidFill>
                <a:latin typeface="NikoshBAN" panose="02000000000000000000" pitchFamily="2" charset="0"/>
                <a:cs typeface="NikoshBAN" panose="02000000000000000000" pitchFamily="2" charset="0"/>
              </a:rPr>
              <a:t>, </a:t>
            </a:r>
            <a:r>
              <a:rPr lang="bn-IN" sz="2800" dirty="0">
                <a:solidFill>
                  <a:srgbClr val="0070C0"/>
                </a:solidFill>
                <a:latin typeface="NikoshBAN" panose="02000000000000000000" pitchFamily="2" charset="0"/>
                <a:cs typeface="NikoshBAN" panose="02000000000000000000" pitchFamily="2" charset="0"/>
              </a:rPr>
              <a:t>তিনি রাষ্ট্রের সকল ক্ষমতা নিজ হাতে কেন্দ্রীভূত করেন। তিনি উন্মুক্ত দরবারে রাজকার্য পরিচালনা করতেন এবং সময় সময় রাষ্ট্রের আমীর ওমরাহ দিল্লীর নাগরিকদের সাথে </a:t>
            </a:r>
            <a:r>
              <a:rPr lang="bn-BD" sz="2800" dirty="0" smtClean="0">
                <a:solidFill>
                  <a:srgbClr val="0070C0"/>
                </a:solidFill>
                <a:latin typeface="NikoshBAN" panose="02000000000000000000" pitchFamily="2" charset="0"/>
                <a:cs typeface="NikoshBAN" panose="02000000000000000000" pitchFamily="2" charset="0"/>
              </a:rPr>
              <a:t>ঝাড়োকা দর্শন </a:t>
            </a:r>
            <a:r>
              <a:rPr lang="bn-IN" sz="2800" dirty="0" smtClean="0">
                <a:solidFill>
                  <a:srgbClr val="0070C0"/>
                </a:solidFill>
                <a:latin typeface="NikoshBAN" panose="02000000000000000000" pitchFamily="2" charset="0"/>
                <a:cs typeface="NikoshBAN" panose="02000000000000000000" pitchFamily="2" charset="0"/>
              </a:rPr>
              <a:t>দিতেন</a:t>
            </a:r>
            <a:r>
              <a:rPr lang="bn-IN" sz="2800" dirty="0">
                <a:solidFill>
                  <a:srgbClr val="0070C0"/>
                </a:solidFill>
                <a:latin typeface="NikoshBAN" panose="02000000000000000000" pitchFamily="2" charset="0"/>
                <a:cs typeface="NikoshBAN" panose="02000000000000000000" pitchFamily="2" charset="0"/>
              </a:rPr>
              <a:t>। </a:t>
            </a:r>
            <a:r>
              <a:rPr lang="bn-BD" sz="2800" dirty="0" smtClean="0">
                <a:solidFill>
                  <a:srgbClr val="0070C0"/>
                </a:solidFill>
                <a:latin typeface="NikoshBAN" panose="02000000000000000000" pitchFamily="2" charset="0"/>
                <a:cs typeface="NikoshBAN" panose="02000000000000000000" pitchFamily="2" charset="0"/>
              </a:rPr>
              <a:t>নিজের ক্ষমতা বজায় </a:t>
            </a:r>
            <a:r>
              <a:rPr lang="bn-BD" sz="2800" dirty="0">
                <a:solidFill>
                  <a:srgbClr val="0070C0"/>
                </a:solidFill>
                <a:latin typeface="NikoshBAN" panose="02000000000000000000" pitchFamily="2" charset="0"/>
                <a:cs typeface="NikoshBAN" panose="02000000000000000000" pitchFamily="2" charset="0"/>
              </a:rPr>
              <a:t>রাখার জন্য তিনি ভাইয়ের মেয়ে মমতাজের সাথে সম্রাটের এক পুত্র শাহজাহানের এবং নিজের প্রথম পক্ষের মেয়ে লাডলী বেগমের সাথে সম্রাটের </a:t>
            </a:r>
            <a:r>
              <a:rPr lang="bn-BD" sz="2800" dirty="0" smtClean="0">
                <a:solidFill>
                  <a:srgbClr val="0070C0"/>
                </a:solidFill>
                <a:latin typeface="NikoshBAN" panose="02000000000000000000" pitchFamily="2" charset="0"/>
                <a:cs typeface="NikoshBAN" panose="02000000000000000000" pitchFamily="2" charset="0"/>
              </a:rPr>
              <a:t>আরেক </a:t>
            </a:r>
            <a:r>
              <a:rPr lang="bn-BD" sz="2800" dirty="0">
                <a:solidFill>
                  <a:srgbClr val="0070C0"/>
                </a:solidFill>
                <a:latin typeface="NikoshBAN" panose="02000000000000000000" pitchFamily="2" charset="0"/>
                <a:cs typeface="NikoshBAN" panose="02000000000000000000" pitchFamily="2" charset="0"/>
              </a:rPr>
              <a:t>পুত্র শাহরিয়ারের </a:t>
            </a:r>
            <a:r>
              <a:rPr lang="bn-BD" sz="2800" dirty="0" smtClean="0">
                <a:solidFill>
                  <a:srgbClr val="0070C0"/>
                </a:solidFill>
                <a:latin typeface="NikoshBAN" panose="02000000000000000000" pitchFamily="2" charset="0"/>
                <a:cs typeface="NikoshBAN" panose="02000000000000000000" pitchFamily="2" charset="0"/>
              </a:rPr>
              <a:t>বিবাহ দিয়েছিলেন। নূরজাহানই </a:t>
            </a:r>
            <a:r>
              <a:rPr lang="bn-BD" sz="2800" dirty="0">
                <a:solidFill>
                  <a:srgbClr val="0070C0"/>
                </a:solidFill>
                <a:latin typeface="NikoshBAN" panose="02000000000000000000" pitchFamily="2" charset="0"/>
                <a:cs typeface="NikoshBAN" panose="02000000000000000000" pitchFamily="2" charset="0"/>
              </a:rPr>
              <a:t>একমাত্র মুঘল সম্রাজ্ঞী যিনি নিজের নামে</a:t>
            </a:r>
            <a:r>
              <a:rPr lang="en-US" sz="2800" dirty="0">
                <a:solidFill>
                  <a:srgbClr val="0070C0"/>
                </a:solidFill>
                <a:latin typeface="NikoshBAN" panose="02000000000000000000" pitchFamily="2" charset="0"/>
                <a:cs typeface="NikoshBAN" panose="02000000000000000000" pitchFamily="2" charset="0"/>
              </a:rPr>
              <a:t> </a:t>
            </a:r>
            <a:r>
              <a:rPr lang="bn-BD" sz="2800" dirty="0" smtClean="0">
                <a:solidFill>
                  <a:srgbClr val="0070C0"/>
                </a:solidFill>
                <a:latin typeface="NikoshBAN" panose="02000000000000000000" pitchFamily="2" charset="0"/>
                <a:cs typeface="NikoshBAN" panose="02000000000000000000" pitchFamily="2" charset="0"/>
                <a:hlinkClick r:id="rId2"/>
              </a:rPr>
              <a:t>মুদ্রা প্রচলন</a:t>
            </a:r>
            <a:r>
              <a:rPr lang="en-US" sz="2800" dirty="0">
                <a:solidFill>
                  <a:srgbClr val="0070C0"/>
                </a:solidFill>
                <a:latin typeface="NikoshBAN" panose="02000000000000000000" pitchFamily="2" charset="0"/>
                <a:cs typeface="NikoshBAN" panose="02000000000000000000" pitchFamily="2" charset="0"/>
              </a:rPr>
              <a:t> </a:t>
            </a:r>
            <a:r>
              <a:rPr lang="bn-BD" sz="2800" dirty="0">
                <a:solidFill>
                  <a:srgbClr val="0070C0"/>
                </a:solidFill>
                <a:latin typeface="NikoshBAN" panose="02000000000000000000" pitchFamily="2" charset="0"/>
                <a:cs typeface="NikoshBAN" panose="02000000000000000000" pitchFamily="2" charset="0"/>
              </a:rPr>
              <a:t>করেন। </a:t>
            </a:r>
            <a:r>
              <a:rPr lang="bn-IN" sz="2800" dirty="0" smtClean="0">
                <a:solidFill>
                  <a:srgbClr val="0070C0"/>
                </a:solidFill>
                <a:latin typeface="NikoshBAN" panose="02000000000000000000" pitchFamily="2" charset="0"/>
                <a:cs typeface="NikoshBAN" panose="02000000000000000000" pitchFamily="2" charset="0"/>
              </a:rPr>
              <a:t>নূরজাহা</a:t>
            </a:r>
            <a:r>
              <a:rPr lang="bn-BD" sz="2800" dirty="0" smtClean="0">
                <a:solidFill>
                  <a:srgbClr val="0070C0"/>
                </a:solidFill>
                <a:latin typeface="NikoshBAN" panose="02000000000000000000" pitchFamily="2" charset="0"/>
                <a:cs typeface="NikoshBAN" panose="02000000000000000000" pitchFamily="2" charset="0"/>
              </a:rPr>
              <a:t>নের প্রভাবের ফলে</a:t>
            </a:r>
            <a:r>
              <a:rPr lang="bn-BD" sz="2800" dirty="0">
                <a:solidFill>
                  <a:srgbClr val="0070C0"/>
                </a:solidFill>
                <a:latin typeface="NikoshBAN" panose="02000000000000000000" pitchFamily="2" charset="0"/>
                <a:cs typeface="NikoshBAN" panose="02000000000000000000" pitchFamily="2" charset="0"/>
              </a:rPr>
              <a:t> সম্রাট </a:t>
            </a:r>
            <a:r>
              <a:rPr lang="bn-BD" sz="2800" dirty="0" smtClean="0">
                <a:solidFill>
                  <a:srgbClr val="0070C0"/>
                </a:solidFill>
                <a:latin typeface="NikoshBAN" panose="02000000000000000000" pitchFamily="2" charset="0"/>
                <a:cs typeface="NikoshBAN" panose="02000000000000000000" pitchFamily="2" charset="0"/>
              </a:rPr>
              <a:t>জাহাঙ্গীর ক্রমশ আরামপ্রিয় ও নূরজাহান ক্ষমতার অধিকারী হয়েছিলেন। যার কারণে</a:t>
            </a:r>
            <a:r>
              <a:rPr lang="bn-BD" sz="2800" dirty="0">
                <a:solidFill>
                  <a:srgbClr val="0070C0"/>
                </a:solidFill>
                <a:latin typeface="NikoshBAN" panose="02000000000000000000" pitchFamily="2" charset="0"/>
                <a:cs typeface="NikoshBAN" panose="02000000000000000000" pitchFamily="2" charset="0"/>
              </a:rPr>
              <a:t> </a:t>
            </a:r>
            <a:r>
              <a:rPr lang="bn-BD" sz="2800" dirty="0" smtClean="0">
                <a:solidFill>
                  <a:srgbClr val="0070C0"/>
                </a:solidFill>
                <a:latin typeface="NikoshBAN" panose="02000000000000000000" pitchFamily="2" charset="0"/>
                <a:cs typeface="NikoshBAN" panose="02000000000000000000" pitchFamily="2" charset="0"/>
              </a:rPr>
              <a:t>জাহাঙ্গীর নিজে মন্তব্য করেন,</a:t>
            </a:r>
            <a:r>
              <a:rPr lang="en-US" sz="2800" i="1" dirty="0">
                <a:solidFill>
                  <a:srgbClr val="0070C0"/>
                </a:solidFill>
              </a:rPr>
              <a:t> </a:t>
            </a:r>
            <a:r>
              <a:rPr lang="en-US" sz="2800" dirty="0" smtClean="0">
                <a:solidFill>
                  <a:srgbClr val="0070C0"/>
                </a:solidFill>
                <a:latin typeface="NikoshBAN" panose="02000000000000000000" pitchFamily="2" charset="0"/>
                <a:cs typeface="NikoshBAN" panose="02000000000000000000" pitchFamily="2" charset="0"/>
              </a:rPr>
              <a:t>“</a:t>
            </a:r>
            <a:r>
              <a:rPr lang="bn-BD" sz="2800" dirty="0" smtClean="0">
                <a:solidFill>
                  <a:srgbClr val="0070C0"/>
                </a:solidFill>
                <a:latin typeface="NikoshBAN" panose="02000000000000000000" pitchFamily="2" charset="0"/>
                <a:cs typeface="NikoshBAN" panose="02000000000000000000" pitchFamily="2" charset="0"/>
              </a:rPr>
              <a:t>এক পেয়ালা মদ আর এক বাটি সরুয়ার বিনিময়ে আমি আমার রাজ্য আমার প্রিয়তমা রাণীর কাছে বিক্রি করেছি।</a:t>
            </a:r>
            <a:r>
              <a:rPr lang="en-US" sz="2800" dirty="0" smtClean="0">
                <a:solidFill>
                  <a:srgbClr val="0070C0"/>
                </a:solidFill>
                <a:latin typeface="NikoshBAN" panose="02000000000000000000" pitchFamily="2" charset="0"/>
                <a:cs typeface="NikoshBAN" panose="02000000000000000000" pitchFamily="2" charset="0"/>
              </a:rPr>
              <a:t>”</a:t>
            </a:r>
            <a:r>
              <a:rPr lang="bn-BD" sz="2800" dirty="0" smtClean="0">
                <a:solidFill>
                  <a:srgbClr val="0070C0"/>
                </a:solidFill>
                <a:latin typeface="NikoshBAN" panose="02000000000000000000" pitchFamily="2" charset="0"/>
                <a:cs typeface="NikoshBAN" panose="02000000000000000000" pitchFamily="2" charset="0"/>
              </a:rPr>
              <a:t> প্রশাসনের সকল দায়িত্ব নূরজাহানের হাতে ন্যস্ত ছিল। নূরজাহানকে বাদশা বেগম সম্মানে অলংকৃত করা হয়েছিল।    </a:t>
            </a:r>
          </a:p>
        </p:txBody>
      </p:sp>
    </p:spTree>
    <p:extLst>
      <p:ext uri="{BB962C8B-B14F-4D97-AF65-F5344CB8AC3E}">
        <p14:creationId xmlns:p14="http://schemas.microsoft.com/office/powerpoint/2010/main" val="3645223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Left)">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1085" y="584774"/>
            <a:ext cx="7868993" cy="6124754"/>
          </a:xfrm>
          <a:prstGeom prst="rect">
            <a:avLst/>
          </a:prstGeom>
          <a:noFill/>
        </p:spPr>
        <p:txBody>
          <a:bodyPr wrap="square" rtlCol="0">
            <a:spAutoFit/>
          </a:bodyPr>
          <a:lstStyle/>
          <a:p>
            <a:pPr algn="just"/>
            <a:r>
              <a:rPr lang="bn-BD" sz="2800" dirty="0" smtClean="0">
                <a:solidFill>
                  <a:srgbClr val="002060"/>
                </a:solidFill>
                <a:latin typeface="NikoshBAN" panose="02000000000000000000" pitchFamily="2" charset="0"/>
                <a:cs typeface="NikoshBAN" panose="02000000000000000000" pitchFamily="2" charset="0"/>
              </a:rPr>
              <a:t>সম্রাজ্ঞী নূরজাহানের প্রভাবে একদিকে যেমন মঙ্গলজনক হয়েছিল অন্যদিকে ক্ষতির কারণ হয়েছিল।  নূরজাহানের </a:t>
            </a:r>
            <a:r>
              <a:rPr lang="bn-BD" sz="2800" dirty="0">
                <a:solidFill>
                  <a:srgbClr val="002060"/>
                </a:solidFill>
                <a:latin typeface="NikoshBAN" panose="02000000000000000000" pitchFamily="2" charset="0"/>
                <a:cs typeface="NikoshBAN" panose="02000000000000000000" pitchFamily="2" charset="0"/>
              </a:rPr>
              <a:t>প্রভাবেই জাহাঙ্গীর মদ খাওয়া কমিয়ে দেন। </a:t>
            </a:r>
            <a:r>
              <a:rPr lang="bn-BD" sz="2800" dirty="0" smtClean="0">
                <a:solidFill>
                  <a:srgbClr val="002060"/>
                </a:solidFill>
                <a:latin typeface="NikoshBAN" panose="02000000000000000000" pitchFamily="2" charset="0"/>
                <a:cs typeface="NikoshBAN" panose="02000000000000000000" pitchFamily="2" charset="0"/>
              </a:rPr>
              <a:t>গরীব-দু</a:t>
            </a:r>
            <a:r>
              <a:rPr lang="en-US" sz="2800" dirty="0">
                <a:solidFill>
                  <a:srgbClr val="002060"/>
                </a:solidFill>
                <a:latin typeface="NikoshBAN" panose="02000000000000000000" pitchFamily="2" charset="0"/>
                <a:cs typeface="NikoshBAN" panose="02000000000000000000" pitchFamily="2" charset="0"/>
              </a:rPr>
              <a:t>ঃ</a:t>
            </a:r>
            <a:r>
              <a:rPr lang="bn-BD" sz="2800" dirty="0" smtClean="0">
                <a:solidFill>
                  <a:srgbClr val="002060"/>
                </a:solidFill>
                <a:latin typeface="NikoshBAN" panose="02000000000000000000" pitchFamily="2" charset="0"/>
                <a:cs typeface="NikoshBAN" panose="02000000000000000000" pitchFamily="2" charset="0"/>
              </a:rPr>
              <a:t>খী</a:t>
            </a:r>
            <a:r>
              <a:rPr lang="en-US" sz="2800" dirty="0">
                <a:solidFill>
                  <a:srgbClr val="002060"/>
                </a:solidFill>
                <a:latin typeface="NikoshBAN" panose="02000000000000000000" pitchFamily="2" charset="0"/>
                <a:cs typeface="NikoshBAN" panose="02000000000000000000" pitchFamily="2" charset="0"/>
              </a:rPr>
              <a:t>, </a:t>
            </a:r>
            <a:r>
              <a:rPr lang="bn-BD" sz="2800" dirty="0">
                <a:solidFill>
                  <a:srgbClr val="002060"/>
                </a:solidFill>
                <a:latin typeface="NikoshBAN" panose="02000000000000000000" pitchFamily="2" charset="0"/>
                <a:cs typeface="NikoshBAN" panose="02000000000000000000" pitchFamily="2" charset="0"/>
              </a:rPr>
              <a:t>এতীম ও বিধবাদের প্রতি নূরজাহান সবসময়ই সংবেদনশীল ছিলেন</a:t>
            </a:r>
            <a:r>
              <a:rPr lang="bn-BD" sz="2800" dirty="0" smtClean="0">
                <a:solidFill>
                  <a:srgbClr val="002060"/>
                </a:solidFill>
                <a:latin typeface="NikoshBAN" panose="02000000000000000000" pitchFamily="2" charset="0"/>
                <a:cs typeface="NikoshBAN" panose="02000000000000000000" pitchFamily="2" charset="0"/>
              </a:rPr>
              <a:t>। অন্যদিকে স্বামীর দুর্বলতার সুযোগে </a:t>
            </a:r>
            <a:r>
              <a:rPr lang="bn-IN" sz="2800" dirty="0">
                <a:solidFill>
                  <a:srgbClr val="002060"/>
                </a:solidFill>
                <a:latin typeface="NikoshBAN" panose="02000000000000000000" pitchFamily="2" charset="0"/>
                <a:cs typeface="NikoshBAN" panose="02000000000000000000" pitchFamily="2" charset="0"/>
              </a:rPr>
              <a:t>তিনি আত্মীয়</a:t>
            </a:r>
            <a:r>
              <a:rPr lang="ar-SA" sz="2800" dirty="0">
                <a:solidFill>
                  <a:srgbClr val="002060"/>
                </a:solidFill>
                <a:latin typeface="NikoshBAN" panose="02000000000000000000" pitchFamily="2" charset="0"/>
              </a:rPr>
              <a:t>-</a:t>
            </a:r>
            <a:r>
              <a:rPr lang="bn-IN" sz="2800" dirty="0">
                <a:solidFill>
                  <a:srgbClr val="002060"/>
                </a:solidFill>
                <a:latin typeface="NikoshBAN" panose="02000000000000000000" pitchFamily="2" charset="0"/>
                <a:cs typeface="NikoshBAN" panose="02000000000000000000" pitchFamily="2" charset="0"/>
              </a:rPr>
              <a:t>স্বজনদের সমন্বয়ে রাজপ্রাসাদে একটি শক্তিশালী বাহিনী গঠন করেন</a:t>
            </a:r>
            <a:r>
              <a:rPr lang="bn-IN" sz="2800" dirty="0" smtClean="0">
                <a:solidFill>
                  <a:srgbClr val="002060"/>
                </a:solidFill>
                <a:latin typeface="NikoshBAN" panose="02000000000000000000" pitchFamily="2" charset="0"/>
                <a:cs typeface="NikoshBAN" panose="02000000000000000000" pitchFamily="2" charset="0"/>
              </a:rPr>
              <a:t>।</a:t>
            </a:r>
            <a:r>
              <a:rPr lang="bn-BD" sz="2800" dirty="0" smtClean="0">
                <a:solidFill>
                  <a:srgbClr val="002060"/>
                </a:solidFill>
                <a:latin typeface="NikoshBAN" panose="02000000000000000000" pitchFamily="2" charset="0"/>
                <a:cs typeface="NikoshBAN" panose="02000000000000000000" pitchFamily="2" charset="0"/>
              </a:rPr>
              <a:t> </a:t>
            </a:r>
            <a:r>
              <a:rPr lang="bn-BD" sz="2800" dirty="0">
                <a:solidFill>
                  <a:srgbClr val="002060"/>
                </a:solidFill>
                <a:latin typeface="NikoshBAN" panose="02000000000000000000" pitchFamily="2" charset="0"/>
                <a:cs typeface="NikoshBAN" panose="02000000000000000000" pitchFamily="2" charset="0"/>
              </a:rPr>
              <a:t>নিজ মেয়ের জামাই শাহরিয়ারকে সিংহাসনের উত্তরাধিকার করতে নূরজাহান সর্বোচ্চ চেষ্টা </a:t>
            </a:r>
            <a:r>
              <a:rPr lang="bn-BD" sz="2800" dirty="0" smtClean="0">
                <a:solidFill>
                  <a:srgbClr val="002060"/>
                </a:solidFill>
                <a:latin typeface="NikoshBAN" panose="02000000000000000000" pitchFamily="2" charset="0"/>
                <a:cs typeface="NikoshBAN" panose="02000000000000000000" pitchFamily="2" charset="0"/>
              </a:rPr>
              <a:t>ক</a:t>
            </a:r>
            <a:r>
              <a:rPr lang="en-US" sz="2800" dirty="0" err="1" smtClean="0">
                <a:solidFill>
                  <a:srgbClr val="002060"/>
                </a:solidFill>
                <a:latin typeface="NikoshBAN" panose="02000000000000000000" pitchFamily="2" charset="0"/>
                <a:cs typeface="NikoshBAN" panose="02000000000000000000" pitchFamily="2" charset="0"/>
              </a:rPr>
              <a:t>রে</a:t>
            </a:r>
            <a:r>
              <a:rPr lang="bn-BD" sz="2800" dirty="0" smtClean="0">
                <a:solidFill>
                  <a:srgbClr val="002060"/>
                </a:solidFill>
                <a:latin typeface="NikoshBAN" panose="02000000000000000000" pitchFamily="2" charset="0"/>
                <a:cs typeface="NikoshBAN" panose="02000000000000000000" pitchFamily="2" charset="0"/>
              </a:rPr>
              <a:t>ন।</a:t>
            </a:r>
            <a:r>
              <a:rPr lang="en-US" sz="2800" dirty="0" smtClean="0">
                <a:solidFill>
                  <a:srgbClr val="002060"/>
                </a:solidFill>
                <a:latin typeface="NikoshBAN" panose="02000000000000000000" pitchFamily="2" charset="0"/>
                <a:cs typeface="NikoshBAN" panose="02000000000000000000" pitchFamily="2" charset="0"/>
              </a:rPr>
              <a:t> </a:t>
            </a:r>
            <a:r>
              <a:rPr lang="bn-BD" sz="2800" dirty="0" smtClean="0">
                <a:solidFill>
                  <a:srgbClr val="002060"/>
                </a:solidFill>
                <a:latin typeface="NikoshBAN" panose="02000000000000000000" pitchFamily="2" charset="0"/>
                <a:cs typeface="NikoshBAN" panose="02000000000000000000" pitchFamily="2" charset="0"/>
              </a:rPr>
              <a:t>১৬২২ খ্রিঃ </a:t>
            </a:r>
            <a:r>
              <a:rPr lang="bn-BD" sz="2800" dirty="0">
                <a:solidFill>
                  <a:srgbClr val="002060"/>
                </a:solidFill>
                <a:latin typeface="NikoshBAN" panose="02000000000000000000" pitchFamily="2" charset="0"/>
                <a:cs typeface="NikoshBAN" panose="02000000000000000000" pitchFamily="2" charset="0"/>
              </a:rPr>
              <a:t>কান্দাহার দুর্গ পারস্যের শাসক অবরোধ করলে খুররমকে (শাহজাহান) দুর্গ </a:t>
            </a:r>
            <a:r>
              <a:rPr lang="en-US" sz="2800" dirty="0" err="1" smtClean="0">
                <a:solidFill>
                  <a:srgbClr val="002060"/>
                </a:solidFill>
                <a:latin typeface="NikoshBAN" panose="02000000000000000000" pitchFamily="2" charset="0"/>
                <a:cs typeface="NikoshBAN" panose="02000000000000000000" pitchFamily="2" charset="0"/>
              </a:rPr>
              <a:t>পুর্নদখলের</a:t>
            </a:r>
            <a:r>
              <a:rPr lang="bn-BD" sz="2800" dirty="0" smtClean="0">
                <a:solidFill>
                  <a:srgbClr val="002060"/>
                </a:solidFill>
                <a:latin typeface="NikoshBAN" panose="02000000000000000000" pitchFamily="2" charset="0"/>
                <a:cs typeface="NikoshBAN" panose="02000000000000000000" pitchFamily="2" charset="0"/>
              </a:rPr>
              <a:t> নির্দেশ দেন। </a:t>
            </a:r>
            <a:r>
              <a:rPr lang="bn-BD" sz="2800" dirty="0">
                <a:solidFill>
                  <a:srgbClr val="002060"/>
                </a:solidFill>
                <a:latin typeface="NikoshBAN" panose="02000000000000000000" pitchFamily="2" charset="0"/>
                <a:cs typeface="NikoshBAN" panose="02000000000000000000" pitchFamily="2" charset="0"/>
              </a:rPr>
              <a:t>কিন্তু তার অনুপস্থিতির সুযোগে নূরজাহান নিজ জামাতা শাহরিয়ারকে সিংহাসনের জন্য পাকাপোক্ত করে ফেলবেন এই ভয়ে খুররম কান্দাহার </a:t>
            </a:r>
            <a:r>
              <a:rPr lang="bn-BD" sz="2800" dirty="0" smtClean="0">
                <a:solidFill>
                  <a:srgbClr val="002060"/>
                </a:solidFill>
                <a:latin typeface="NikoshBAN" panose="02000000000000000000" pitchFamily="2" charset="0"/>
                <a:cs typeface="NikoshBAN" panose="02000000000000000000" pitchFamily="2" charset="0"/>
              </a:rPr>
              <a:t>দুর্গ </a:t>
            </a:r>
            <a:r>
              <a:rPr lang="bn-BD" sz="2800" dirty="0">
                <a:solidFill>
                  <a:srgbClr val="002060"/>
                </a:solidFill>
                <a:latin typeface="NikoshBAN" panose="02000000000000000000" pitchFamily="2" charset="0"/>
                <a:cs typeface="NikoshBAN" panose="02000000000000000000" pitchFamily="2" charset="0"/>
              </a:rPr>
              <a:t>দখলে না গিয়ে উল্টো বিদ্রোহ </a:t>
            </a:r>
            <a:r>
              <a:rPr lang="bn-BD" sz="2800" dirty="0" smtClean="0">
                <a:solidFill>
                  <a:srgbClr val="002060"/>
                </a:solidFill>
                <a:latin typeface="NikoshBAN" panose="02000000000000000000" pitchFamily="2" charset="0"/>
                <a:cs typeface="NikoshBAN" panose="02000000000000000000" pitchFamily="2" charset="0"/>
              </a:rPr>
              <a:t>করে</a:t>
            </a:r>
            <a:r>
              <a:rPr lang="en-US" sz="2800" dirty="0" smtClean="0">
                <a:solidFill>
                  <a:srgbClr val="002060"/>
                </a:solidFill>
                <a:latin typeface="NikoshBAN" panose="02000000000000000000" pitchFamily="2" charset="0"/>
                <a:cs typeface="NikoshBAN" panose="02000000000000000000" pitchFamily="2" charset="0"/>
              </a:rPr>
              <a:t>ন</a:t>
            </a:r>
            <a:r>
              <a:rPr lang="bn-BD" sz="2800" dirty="0" smtClean="0">
                <a:solidFill>
                  <a:srgbClr val="002060"/>
                </a:solidFill>
                <a:latin typeface="NikoshBAN" panose="02000000000000000000" pitchFamily="2" charset="0"/>
                <a:cs typeface="NikoshBAN" panose="02000000000000000000" pitchFamily="2" charset="0"/>
              </a:rPr>
              <a:t>। </a:t>
            </a:r>
            <a:r>
              <a:rPr lang="bn-BD" sz="2800" dirty="0">
                <a:solidFill>
                  <a:srgbClr val="002060"/>
                </a:solidFill>
                <a:latin typeface="NikoshBAN" panose="02000000000000000000" pitchFamily="2" charset="0"/>
                <a:cs typeface="NikoshBAN" panose="02000000000000000000" pitchFamily="2" charset="0"/>
              </a:rPr>
              <a:t>জাহাঙ্গীর তার দক্ষ সেনানায়ক মহব্বত খানকে পাঠিয়ে এই বিদ্রোহ দমন করেন। কিন্তু এই বিশৃঙ্খলায় কান্দাহার দুর্গ একেবারেই মুঘলদের হাতছাড়া হয়ে যায়</a:t>
            </a:r>
            <a:r>
              <a:rPr lang="bn-BD" sz="2800" dirty="0" smtClean="0">
                <a:solidFill>
                  <a:srgbClr val="002060"/>
                </a:solidFill>
                <a:latin typeface="NikoshBAN" panose="02000000000000000000" pitchFamily="2" charset="0"/>
                <a:cs typeface="NikoshBAN" panose="02000000000000000000" pitchFamily="2" charset="0"/>
              </a:rPr>
              <a:t>। পরবর্তীতে</a:t>
            </a:r>
            <a:r>
              <a:rPr lang="bn-BD" sz="2800" dirty="0">
                <a:solidFill>
                  <a:srgbClr val="002060"/>
                </a:solidFill>
                <a:latin typeface="NikoshBAN" panose="02000000000000000000" pitchFamily="2" charset="0"/>
                <a:cs typeface="NikoshBAN" panose="02000000000000000000" pitchFamily="2" charset="0"/>
              </a:rPr>
              <a:t> মহব্বত </a:t>
            </a:r>
            <a:r>
              <a:rPr lang="bn-BD" sz="2800" dirty="0" smtClean="0">
                <a:solidFill>
                  <a:srgbClr val="002060"/>
                </a:solidFill>
                <a:latin typeface="NikoshBAN" panose="02000000000000000000" pitchFamily="2" charset="0"/>
                <a:cs typeface="NikoshBAN" panose="02000000000000000000" pitchFamily="2" charset="0"/>
              </a:rPr>
              <a:t>খানও বিদ্রোহ করেন।  </a:t>
            </a:r>
            <a:endParaRPr lang="en-US" sz="2800" dirty="0">
              <a:solidFill>
                <a:srgbClr val="002060"/>
              </a:solidFill>
              <a:latin typeface="NikoshBAN" panose="02000000000000000000" pitchFamily="2" charset="0"/>
              <a:cs typeface="NikoshBAN" panose="02000000000000000000" pitchFamily="2" charset="0"/>
            </a:endParaRPr>
          </a:p>
        </p:txBody>
      </p:sp>
      <p:sp>
        <p:nvSpPr>
          <p:cNvPr id="3" name="Oval 2"/>
          <p:cNvSpPr/>
          <p:nvPr/>
        </p:nvSpPr>
        <p:spPr>
          <a:xfrm>
            <a:off x="1481069" y="360608"/>
            <a:ext cx="2550017" cy="3206839"/>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0004316">
            <a:off x="11202" y="2986908"/>
            <a:ext cx="2066149" cy="584775"/>
          </a:xfrm>
          <a:prstGeom prst="rect">
            <a:avLst/>
          </a:prstGeom>
          <a:noFill/>
        </p:spPr>
        <p:txBody>
          <a:bodyPr wrap="square" rtlCol="0">
            <a:spAutoFit/>
          </a:bodyPr>
          <a:lstStyle/>
          <a:p>
            <a:pPr algn="ctr"/>
            <a:r>
              <a:rPr lang="bn-BD" sz="3200" dirty="0" smtClean="0">
                <a:solidFill>
                  <a:srgbClr val="7030A0"/>
                </a:solidFill>
                <a:latin typeface="NikoshBAN" panose="02000000000000000000" pitchFamily="2" charset="0"/>
                <a:cs typeface="NikoshBAN" panose="02000000000000000000" pitchFamily="2" charset="0"/>
              </a:rPr>
              <a:t>লাডলী বেগম </a:t>
            </a:r>
            <a:endParaRPr lang="en-US" sz="3200" dirty="0">
              <a:solidFill>
                <a:srgbClr val="7030A0"/>
              </a:solidFill>
              <a:latin typeface="NikoshBAN" panose="02000000000000000000" pitchFamily="2" charset="0"/>
              <a:cs typeface="NikoshBAN" panose="02000000000000000000" pitchFamily="2" charset="0"/>
            </a:endParaRPr>
          </a:p>
        </p:txBody>
      </p:sp>
      <p:sp>
        <p:nvSpPr>
          <p:cNvPr id="5" name="Rectangle 4"/>
          <p:cNvSpPr/>
          <p:nvPr/>
        </p:nvSpPr>
        <p:spPr>
          <a:xfrm>
            <a:off x="1635617" y="3567447"/>
            <a:ext cx="2395470" cy="307805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8245828">
            <a:off x="-303511" y="4814085"/>
            <a:ext cx="2483522" cy="584775"/>
          </a:xfrm>
          <a:prstGeom prst="rect">
            <a:avLst/>
          </a:prstGeom>
        </p:spPr>
        <p:txBody>
          <a:bodyPr wrap="square">
            <a:spAutoFit/>
          </a:bodyPr>
          <a:lstStyle/>
          <a:p>
            <a:r>
              <a:rPr lang="bn-BD" sz="3200" dirty="0">
                <a:solidFill>
                  <a:srgbClr val="00B050"/>
                </a:solidFill>
                <a:latin typeface="NikoshBAN" panose="02000000000000000000" pitchFamily="2" charset="0"/>
                <a:cs typeface="NikoshBAN" panose="02000000000000000000" pitchFamily="2" charset="0"/>
              </a:rPr>
              <a:t>মির্জা গিয়াস বেগ </a:t>
            </a:r>
            <a:endParaRPr lang="en-US" sz="3200" dirty="0">
              <a:solidFill>
                <a:srgbClr val="00B050"/>
              </a:solidFill>
            </a:endParaRPr>
          </a:p>
        </p:txBody>
      </p:sp>
      <p:sp>
        <p:nvSpPr>
          <p:cNvPr id="7" name="Rectangle 6"/>
          <p:cNvSpPr/>
          <p:nvPr/>
        </p:nvSpPr>
        <p:spPr>
          <a:xfrm>
            <a:off x="5626125" y="0"/>
            <a:ext cx="3688830" cy="646331"/>
          </a:xfrm>
          <a:prstGeom prst="rect">
            <a:avLst/>
          </a:prstGeom>
        </p:spPr>
        <p:txBody>
          <a:bodyPr wrap="none">
            <a:spAutoFit/>
          </a:bodyPr>
          <a:lstStyle/>
          <a:p>
            <a:r>
              <a:rPr lang="bn-BD" sz="3600" dirty="0">
                <a:solidFill>
                  <a:srgbClr val="FF0000"/>
                </a:solidFill>
                <a:latin typeface="NikoshBAN" panose="02000000000000000000" pitchFamily="2" charset="0"/>
                <a:cs typeface="NikoshBAN" panose="02000000000000000000" pitchFamily="2" charset="0"/>
              </a:rPr>
              <a:t>নূরজাহানের </a:t>
            </a:r>
            <a:r>
              <a:rPr lang="bn-BD" sz="3600" dirty="0" smtClean="0">
                <a:solidFill>
                  <a:srgbClr val="FF0000"/>
                </a:solidFill>
                <a:latin typeface="NikoshBAN" panose="02000000000000000000" pitchFamily="2" charset="0"/>
                <a:cs typeface="NikoshBAN" panose="02000000000000000000" pitchFamily="2" charset="0"/>
              </a:rPr>
              <a:t>প্রভাবের ফল</a:t>
            </a:r>
            <a:endParaRPr lang="en-US" sz="3600" dirty="0">
              <a:solidFill>
                <a:srgbClr val="FF0000"/>
              </a:solidFill>
            </a:endParaRPr>
          </a:p>
        </p:txBody>
      </p:sp>
    </p:spTree>
    <p:extLst>
      <p:ext uri="{BB962C8B-B14F-4D97-AF65-F5344CB8AC3E}">
        <p14:creationId xmlns:p14="http://schemas.microsoft.com/office/powerpoint/2010/main" val="1817810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outVertic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nodeType="clickEffect">
                                  <p:stCondLst>
                                    <p:cond delay="0"/>
                                  </p:stCondLst>
                                  <p:iterate type="lt">
                                    <p:tmPct val="10000"/>
                                  </p:iterate>
                                  <p:childTnLst>
                                    <p:set>
                                      <p:cBhvr>
                                        <p:cTn id="28" dur="1" fill="hold">
                                          <p:stCondLst>
                                            <p:cond delay="0"/>
                                          </p:stCondLst>
                                        </p:cTn>
                                        <p:tgtEl>
                                          <p:spTgt spid="7">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7">
                                            <p:txEl>
                                              <p:pRg st="0" end="0"/>
                                            </p:txEl>
                                          </p:spTgt>
                                        </p:tgtEl>
                                        <p:attrNameLst>
                                          <p:attrName>ppt_w</p:attrName>
                                        </p:attrNameLst>
                                      </p:cBhvr>
                                    </p:anim>
                                    <p:anim by="(#ppt_w*0.50)" calcmode="lin" valueType="num">
                                      <p:cBhvr>
                                        <p:cTn id="30" dur="500" decel="50000" autoRev="1" fill="hold">
                                          <p:stCondLst>
                                            <p:cond delay="0"/>
                                          </p:stCondLst>
                                        </p:cTn>
                                        <p:tgtEl>
                                          <p:spTgt spid="7">
                                            <p:txEl>
                                              <p:pRg st="0" end="0"/>
                                            </p:txEl>
                                          </p:spTgt>
                                        </p:tgtEl>
                                        <p:attrNameLst>
                                          <p:attrName>ppt_x</p:attrName>
                                        </p:attrNameLst>
                                      </p:cBhvr>
                                    </p:anim>
                                    <p:anim from="(-#ppt_h/2)" to="(#ppt_y)" calcmode="lin" valueType="num">
                                      <p:cBhvr>
                                        <p:cTn id="31" dur="1000" fill="hold">
                                          <p:stCondLst>
                                            <p:cond delay="0"/>
                                          </p:stCondLst>
                                        </p:cTn>
                                        <p:tgtEl>
                                          <p:spTgt spid="7">
                                            <p:txEl>
                                              <p:pRg st="0" end="0"/>
                                            </p:txEl>
                                          </p:spTgt>
                                        </p:tgtEl>
                                        <p:attrNameLst>
                                          <p:attrName>ppt_y</p:attrName>
                                        </p:attrNameLst>
                                      </p:cBhvr>
                                    </p:anim>
                                    <p:animRot by="21600000">
                                      <p:cBhvr>
                                        <p:cTn id="32" dur="1000" fill="hold">
                                          <p:stCondLst>
                                            <p:cond delay="0"/>
                                          </p:stCondLst>
                                        </p:cTn>
                                        <p:tgtEl>
                                          <p:spTgt spid="7">
                                            <p:txEl>
                                              <p:pRg st="0" end="0"/>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nodeType="clickEffect">
                                  <p:stCondLst>
                                    <p:cond delay="0"/>
                                  </p:stCondLst>
                                  <p:iterate type="lt">
                                    <p:tmPct val="10000"/>
                                  </p:iterate>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p:cTn id="3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3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1927" y="321971"/>
            <a:ext cx="3103808" cy="646331"/>
          </a:xfrm>
          <a:prstGeom prst="rect">
            <a:avLst/>
          </a:prstGeom>
          <a:noFill/>
        </p:spPr>
        <p:txBody>
          <a:bodyPr wrap="square" rtlCol="0">
            <a:spAutoFit/>
          </a:bodyPr>
          <a:lstStyle/>
          <a:p>
            <a:pPr algn="ctr"/>
            <a:r>
              <a:rPr lang="bn-BD" sz="3600" dirty="0" smtClean="0">
                <a:solidFill>
                  <a:srgbClr val="00B050"/>
                </a:solidFill>
                <a:latin typeface="NikoshBAN" panose="02000000000000000000" pitchFamily="2" charset="0"/>
                <a:cs typeface="NikoshBAN" panose="02000000000000000000" pitchFamily="2" charset="0"/>
              </a:rPr>
              <a:t>নূরজাহানের মৃত্যু</a:t>
            </a:r>
            <a:endParaRPr lang="en-US" sz="3600" dirty="0">
              <a:solidFill>
                <a:srgbClr val="00B050"/>
              </a:solidFill>
              <a:latin typeface="NikoshBAN" panose="02000000000000000000" pitchFamily="2" charset="0"/>
              <a:cs typeface="NikoshBAN" panose="02000000000000000000" pitchFamily="2" charset="0"/>
            </a:endParaRPr>
          </a:p>
        </p:txBody>
      </p:sp>
      <p:sp>
        <p:nvSpPr>
          <p:cNvPr id="3" name="Rectangle 2"/>
          <p:cNvSpPr/>
          <p:nvPr/>
        </p:nvSpPr>
        <p:spPr>
          <a:xfrm>
            <a:off x="4765183" y="1131787"/>
            <a:ext cx="6928834" cy="4832092"/>
          </a:xfrm>
          <a:prstGeom prst="rect">
            <a:avLst/>
          </a:prstGeom>
        </p:spPr>
        <p:txBody>
          <a:bodyPr wrap="square">
            <a:spAutoFit/>
          </a:bodyPr>
          <a:lstStyle/>
          <a:p>
            <a:pPr algn="just"/>
            <a:r>
              <a:rPr lang="bn-BD" sz="2800" dirty="0">
                <a:solidFill>
                  <a:schemeClr val="accent1">
                    <a:lumMod val="75000"/>
                  </a:schemeClr>
                </a:solidFill>
                <a:latin typeface="NikoshBAN" panose="02000000000000000000" pitchFamily="2" charset="0"/>
                <a:cs typeface="NikoshBAN" panose="02000000000000000000" pitchFamily="2" charset="0"/>
              </a:rPr>
              <a:t>১৬২৭ সালে সম্রাট জাহাঙ্গীরের মৃত্যুর পরে নূরজাহান তড়িঘড়ি করে জামাতা শাহরিয়ারকে সম্রাট ঘোষণা করতে চান। কিন্তু তার ভাই আসফ খান নিজ জামাতা খুররমকে সিংহাসনে বসাতে কৌশলে নূরজাহানকে কারাবন্দী করেন। খুররম পথের কাঁটা</a:t>
            </a:r>
            <a:r>
              <a:rPr lang="en-US" sz="2800" dirty="0">
                <a:solidFill>
                  <a:schemeClr val="accent1">
                    <a:lumMod val="75000"/>
                  </a:schemeClr>
                </a:solidFill>
                <a:latin typeface="NikoshBAN" panose="02000000000000000000" pitchFamily="2" charset="0"/>
                <a:cs typeface="NikoshBAN" panose="02000000000000000000" pitchFamily="2" charset="0"/>
              </a:rPr>
              <a:t>, </a:t>
            </a:r>
            <a:r>
              <a:rPr lang="bn-BD" sz="2800" dirty="0">
                <a:solidFill>
                  <a:schemeClr val="accent1">
                    <a:lumMod val="75000"/>
                  </a:schemeClr>
                </a:solidFill>
                <a:latin typeface="NikoshBAN" panose="02000000000000000000" pitchFamily="2" charset="0"/>
                <a:cs typeface="NikoshBAN" panose="02000000000000000000" pitchFamily="2" charset="0"/>
              </a:rPr>
              <a:t>নিজ ভাই শাহরিয়ারকে হত্যা করে </a:t>
            </a:r>
            <a:r>
              <a:rPr lang="en-US" sz="2800" dirty="0">
                <a:solidFill>
                  <a:schemeClr val="accent1">
                    <a:lumMod val="75000"/>
                  </a:schemeClr>
                </a:solidFill>
                <a:latin typeface="NikoshBAN" panose="02000000000000000000" pitchFamily="2" charset="0"/>
                <a:cs typeface="NikoshBAN" panose="02000000000000000000" pitchFamily="2" charset="0"/>
              </a:rPr>
              <a:t>‘</a:t>
            </a:r>
            <a:r>
              <a:rPr lang="bn-BD" sz="2800" dirty="0">
                <a:solidFill>
                  <a:schemeClr val="accent1">
                    <a:lumMod val="75000"/>
                  </a:schemeClr>
                </a:solidFill>
                <a:latin typeface="NikoshBAN" panose="02000000000000000000" pitchFamily="2" charset="0"/>
                <a:cs typeface="NikoshBAN" panose="02000000000000000000" pitchFamily="2" charset="0"/>
              </a:rPr>
              <a:t>শাহজাহান</a:t>
            </a:r>
            <a:r>
              <a:rPr lang="en-US" sz="2800" dirty="0">
                <a:solidFill>
                  <a:schemeClr val="accent1">
                    <a:lumMod val="75000"/>
                  </a:schemeClr>
                </a:solidFill>
                <a:latin typeface="NikoshBAN" panose="02000000000000000000" pitchFamily="2" charset="0"/>
                <a:cs typeface="NikoshBAN" panose="02000000000000000000" pitchFamily="2" charset="0"/>
              </a:rPr>
              <a:t>’ </a:t>
            </a:r>
            <a:r>
              <a:rPr lang="bn-BD" sz="2800" dirty="0">
                <a:solidFill>
                  <a:schemeClr val="accent1">
                    <a:lumMod val="75000"/>
                  </a:schemeClr>
                </a:solidFill>
                <a:latin typeface="NikoshBAN" panose="02000000000000000000" pitchFamily="2" charset="0"/>
                <a:cs typeface="NikoshBAN" panose="02000000000000000000" pitchFamily="2" charset="0"/>
              </a:rPr>
              <a:t>নাম নিয়ে সিংহাসনে আরোহণ করেন। জীবনের শেষ ১৮টি বছর নূরজাহান রাজনীতি থেকে </a:t>
            </a:r>
            <a:r>
              <a:rPr lang="bn-BD" sz="2800" dirty="0" smtClean="0">
                <a:solidFill>
                  <a:schemeClr val="accent1">
                    <a:lumMod val="75000"/>
                  </a:schemeClr>
                </a:solidFill>
                <a:latin typeface="NikoshBAN" panose="02000000000000000000" pitchFamily="2" charset="0"/>
                <a:cs typeface="NikoshBAN" panose="02000000000000000000" pitchFamily="2" charset="0"/>
              </a:rPr>
              <a:t>অবসর নিয়ে বন্দীদশাতেই </a:t>
            </a:r>
            <a:r>
              <a:rPr lang="bn-BD" sz="2800" dirty="0">
                <a:solidFill>
                  <a:schemeClr val="accent1">
                    <a:lumMod val="75000"/>
                  </a:schemeClr>
                </a:solidFill>
                <a:latin typeface="NikoshBAN" panose="02000000000000000000" pitchFamily="2" charset="0"/>
                <a:cs typeface="NikoshBAN" panose="02000000000000000000" pitchFamily="2" charset="0"/>
              </a:rPr>
              <a:t>কাটে</a:t>
            </a:r>
            <a:r>
              <a:rPr lang="bn-BD" sz="2800" dirty="0" smtClean="0">
                <a:solidFill>
                  <a:schemeClr val="accent1">
                    <a:lumMod val="75000"/>
                  </a:schemeClr>
                </a:solidFill>
                <a:latin typeface="NikoshBAN" panose="02000000000000000000" pitchFamily="2" charset="0"/>
                <a:cs typeface="NikoshBAN" panose="02000000000000000000" pitchFamily="2" charset="0"/>
              </a:rPr>
              <a:t>। </a:t>
            </a:r>
            <a:r>
              <a:rPr lang="bn-BD" sz="2800" dirty="0">
                <a:solidFill>
                  <a:schemeClr val="accent1">
                    <a:lumMod val="75000"/>
                  </a:schemeClr>
                </a:solidFill>
                <a:latin typeface="NikoshBAN" panose="02000000000000000000" pitchFamily="2" charset="0"/>
                <a:cs typeface="NikoshBAN" panose="02000000000000000000" pitchFamily="2" charset="0"/>
              </a:rPr>
              <a:t>১৬৪৫ খ্রিঃ </a:t>
            </a:r>
            <a:r>
              <a:rPr lang="bn-BD" sz="2800" dirty="0" smtClean="0">
                <a:solidFill>
                  <a:schemeClr val="accent1">
                    <a:lumMod val="75000"/>
                  </a:schemeClr>
                </a:solidFill>
                <a:latin typeface="NikoshBAN" panose="02000000000000000000" pitchFamily="2" charset="0"/>
                <a:cs typeface="NikoshBAN" panose="02000000000000000000" pitchFamily="2" charset="0"/>
              </a:rPr>
              <a:t>নূরজাহান মৃত্যুবরণ করেন। লাহোরে</a:t>
            </a:r>
            <a:r>
              <a:rPr lang="bn-BD" sz="2800" dirty="0">
                <a:solidFill>
                  <a:schemeClr val="accent1">
                    <a:lumMod val="75000"/>
                  </a:schemeClr>
                </a:solidFill>
                <a:latin typeface="NikoshBAN" panose="02000000000000000000" pitchFamily="2" charset="0"/>
                <a:cs typeface="NikoshBAN" panose="02000000000000000000" pitchFamily="2" charset="0"/>
              </a:rPr>
              <a:t> সম্রাট </a:t>
            </a:r>
            <a:r>
              <a:rPr lang="bn-BD" sz="2800" dirty="0" smtClean="0">
                <a:solidFill>
                  <a:schemeClr val="accent1">
                    <a:lumMod val="75000"/>
                  </a:schemeClr>
                </a:solidFill>
                <a:latin typeface="NikoshBAN" panose="02000000000000000000" pitchFamily="2" charset="0"/>
                <a:cs typeface="NikoshBAN" panose="02000000000000000000" pitchFamily="2" charset="0"/>
              </a:rPr>
              <a:t>জাহাঙ্গীরের সমাধির পাশে তাকে সমাহিত করা হয়। প্রকৃত পক্ষে </a:t>
            </a:r>
            <a:r>
              <a:rPr lang="bn-BD" sz="2800" dirty="0">
                <a:solidFill>
                  <a:schemeClr val="accent1">
                    <a:lumMod val="75000"/>
                  </a:schemeClr>
                </a:solidFill>
                <a:latin typeface="NikoshBAN" panose="02000000000000000000" pitchFamily="2" charset="0"/>
                <a:cs typeface="NikoshBAN" panose="02000000000000000000" pitchFamily="2" charset="0"/>
              </a:rPr>
              <a:t>সম্রাট </a:t>
            </a:r>
            <a:r>
              <a:rPr lang="bn-BD" sz="2800" dirty="0" smtClean="0">
                <a:solidFill>
                  <a:schemeClr val="accent1">
                    <a:lumMod val="75000"/>
                  </a:schemeClr>
                </a:solidFill>
                <a:latin typeface="NikoshBAN" panose="02000000000000000000" pitchFamily="2" charset="0"/>
                <a:cs typeface="NikoshBAN" panose="02000000000000000000" pitchFamily="2" charset="0"/>
              </a:rPr>
              <a:t>জাহাঙ্গীরের কৃতিত্বের জন্য নূরজাহানের অবদান অনস্বীকার্য হলেও সাম্রাজ্যের বিদ্রোহ বিশৃংখলার জন্য </a:t>
            </a:r>
            <a:r>
              <a:rPr lang="en-US" sz="2800" dirty="0" err="1" smtClean="0">
                <a:solidFill>
                  <a:schemeClr val="accent1">
                    <a:lumMod val="75000"/>
                  </a:schemeClr>
                </a:solidFill>
                <a:latin typeface="NikoshBAN" panose="02000000000000000000" pitchFamily="2" charset="0"/>
                <a:cs typeface="NikoshBAN" panose="02000000000000000000" pitchFamily="2" charset="0"/>
              </a:rPr>
              <a:t>তিনি</a:t>
            </a:r>
            <a:r>
              <a:rPr lang="en-US" sz="2800" dirty="0" smtClean="0">
                <a:solidFill>
                  <a:schemeClr val="accent1">
                    <a:lumMod val="75000"/>
                  </a:schemeClr>
                </a:solidFill>
                <a:latin typeface="NikoshBAN" panose="02000000000000000000" pitchFamily="2" charset="0"/>
                <a:cs typeface="NikoshBAN" panose="02000000000000000000" pitchFamily="2" charset="0"/>
              </a:rPr>
              <a:t> </a:t>
            </a:r>
            <a:r>
              <a:rPr lang="bn-BD" sz="2800" dirty="0" smtClean="0">
                <a:solidFill>
                  <a:schemeClr val="accent1">
                    <a:lumMod val="75000"/>
                  </a:schemeClr>
                </a:solidFill>
                <a:latin typeface="NikoshBAN" panose="02000000000000000000" pitchFamily="2" charset="0"/>
                <a:cs typeface="NikoshBAN" panose="02000000000000000000" pitchFamily="2" charset="0"/>
              </a:rPr>
              <a:t>কমদায়ী ছিলেননা।    </a:t>
            </a:r>
            <a:endParaRPr lang="en-US" sz="2800" dirty="0">
              <a:solidFill>
                <a:schemeClr val="accent1">
                  <a:lumMod val="75000"/>
                </a:schemeClr>
              </a:solidFill>
              <a:latin typeface="NikoshBAN" panose="02000000000000000000" pitchFamily="2" charset="0"/>
              <a:cs typeface="NikoshBAN" panose="02000000000000000000" pitchFamily="2" charset="0"/>
            </a:endParaRPr>
          </a:p>
        </p:txBody>
      </p:sp>
      <p:sp>
        <p:nvSpPr>
          <p:cNvPr id="4" name="Rectangle 3"/>
          <p:cNvSpPr/>
          <p:nvPr/>
        </p:nvSpPr>
        <p:spPr>
          <a:xfrm>
            <a:off x="218941" y="1287887"/>
            <a:ext cx="4546242" cy="445609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9677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2">
                                            <p:txEl>
                                              <p:pRg st="0" end="0"/>
                                            </p:txEl>
                                          </p:spTgt>
                                        </p:tgtEl>
                                        <p:attrNameLst>
                                          <p:attrName>ppt_w</p:attrName>
                                        </p:attrNameLst>
                                      </p:cBhvr>
                                    </p:anim>
                                    <p:anim by="(#ppt_w*0.50)" calcmode="lin" valueType="num">
                                      <p:cBhvr>
                                        <p:cTn id="13" dur="500" decel="50000" autoRev="1" fill="hold">
                                          <p:stCondLst>
                                            <p:cond delay="0"/>
                                          </p:stCondLst>
                                        </p:cTn>
                                        <p:tgtEl>
                                          <p:spTgt spid="2">
                                            <p:txEl>
                                              <p:pRg st="0" end="0"/>
                                            </p:txEl>
                                          </p:spTgt>
                                        </p:tgtEl>
                                        <p:attrNameLst>
                                          <p:attrName>ppt_x</p:attrName>
                                        </p:attrNameLst>
                                      </p:cBhvr>
                                    </p:anim>
                                    <p:anim from="(-#ppt_h/2)" to="(#ppt_y)" calcmode="lin" valueType="num">
                                      <p:cBhvr>
                                        <p:cTn id="14" dur="1000" fill="hold">
                                          <p:stCondLst>
                                            <p:cond delay="0"/>
                                          </p:stCondLst>
                                        </p:cTn>
                                        <p:tgtEl>
                                          <p:spTgt spid="2">
                                            <p:txEl>
                                              <p:pRg st="0" end="0"/>
                                            </p:txEl>
                                          </p:spTgt>
                                        </p:tgtEl>
                                        <p:attrNameLst>
                                          <p:attrName>ppt_y</p:attrName>
                                        </p:attrNameLst>
                                      </p:cBhvr>
                                    </p:anim>
                                    <p:animRot by="21600000">
                                      <p:cBhvr>
                                        <p:cTn id="15" dur="1000" fill="hold">
                                          <p:stCondLst>
                                            <p:cond delay="0"/>
                                          </p:stCondLst>
                                        </p:cTn>
                                        <p:tgtEl>
                                          <p:spTgt spid="2">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6446" y="440401"/>
            <a:ext cx="1990434" cy="584775"/>
          </a:xfrm>
          <a:prstGeom prst="rect">
            <a:avLst/>
          </a:prstGeom>
          <a:solidFill>
            <a:schemeClr val="accent1">
              <a:lumMod val="60000"/>
              <a:lumOff val="40000"/>
            </a:schemeClr>
          </a:solidFill>
        </p:spPr>
        <p:txBody>
          <a:bodyPr wrap="square" rtlCol="0">
            <a:spAutoFit/>
          </a:bodyPr>
          <a:lstStyle/>
          <a:p>
            <a:pPr algn="ctr"/>
            <a:r>
              <a:rPr lang="bn-BD" sz="3200" dirty="0" smtClean="0">
                <a:solidFill>
                  <a:srgbClr val="FF0000"/>
                </a:solidFill>
                <a:latin typeface="NikoshBAN" panose="02000000000000000000" pitchFamily="2" charset="0"/>
                <a:cs typeface="NikoshBAN" panose="02000000000000000000" pitchFamily="2" charset="0"/>
              </a:rPr>
              <a:t>মূল্যায়ন</a:t>
            </a:r>
            <a:endParaRPr lang="en-US" sz="3200" dirty="0">
              <a:solidFill>
                <a:srgbClr val="FF0000"/>
              </a:solidFill>
              <a:latin typeface="NikoshBAN" panose="02000000000000000000" pitchFamily="2" charset="0"/>
              <a:cs typeface="NikoshBAN" panose="02000000000000000000" pitchFamily="2" charset="0"/>
            </a:endParaRPr>
          </a:p>
        </p:txBody>
      </p:sp>
      <p:sp>
        <p:nvSpPr>
          <p:cNvPr id="3" name="TextBox 2"/>
          <p:cNvSpPr txBox="1"/>
          <p:nvPr/>
        </p:nvSpPr>
        <p:spPr>
          <a:xfrm>
            <a:off x="592428" y="1393530"/>
            <a:ext cx="5885645" cy="2246769"/>
          </a:xfrm>
          <a:prstGeom prst="rect">
            <a:avLst/>
          </a:prstGeom>
          <a:noFill/>
        </p:spPr>
        <p:txBody>
          <a:bodyPr wrap="square" rtlCol="0">
            <a:spAutoFit/>
          </a:bodyPr>
          <a:lstStyle/>
          <a:p>
            <a:pPr marL="457200" indent="-457200">
              <a:buFont typeface="Wingdings" panose="05000000000000000000" pitchFamily="2" charset="2"/>
              <a:buChar char="§"/>
            </a:pPr>
            <a:r>
              <a:rPr lang="bn-BD" sz="2800" dirty="0" smtClean="0">
                <a:latin typeface="NikoshBAN" panose="02000000000000000000" pitchFamily="2" charset="0"/>
                <a:cs typeface="NikoshBAN" panose="02000000000000000000" pitchFamily="2" charset="0"/>
              </a:rPr>
              <a:t>নূরজাহানের আসল নাম কী?</a:t>
            </a:r>
          </a:p>
          <a:p>
            <a:pPr marL="457200" indent="-457200">
              <a:buFont typeface="Wingdings" panose="05000000000000000000" pitchFamily="2" charset="2"/>
              <a:buChar char="§"/>
            </a:pPr>
            <a:r>
              <a:rPr lang="bn-BD" sz="2800" dirty="0" smtClean="0">
                <a:latin typeface="NikoshBAN" panose="02000000000000000000" pitchFamily="2" charset="0"/>
                <a:cs typeface="NikoshBAN" panose="02000000000000000000" pitchFamily="2" charset="0"/>
              </a:rPr>
              <a:t>নূরজাহান শব্দের অর্থ কী?</a:t>
            </a:r>
          </a:p>
          <a:p>
            <a:pPr marL="457200" indent="-457200">
              <a:buFont typeface="Wingdings" panose="05000000000000000000" pitchFamily="2" charset="2"/>
              <a:buChar char="§"/>
            </a:pPr>
            <a:r>
              <a:rPr lang="bn-BD" sz="2800" dirty="0" smtClean="0">
                <a:latin typeface="NikoshBAN" panose="02000000000000000000" pitchFamily="2" charset="0"/>
                <a:cs typeface="NikoshBAN" panose="02000000000000000000" pitchFamily="2" charset="0"/>
              </a:rPr>
              <a:t>নূরজাহানের মেয়ে নাম কী?</a:t>
            </a:r>
          </a:p>
          <a:p>
            <a:pPr marL="457200" indent="-457200">
              <a:buFont typeface="Wingdings" panose="05000000000000000000" pitchFamily="2" charset="2"/>
              <a:buChar char="§"/>
            </a:pPr>
            <a:r>
              <a:rPr lang="bn-BD" sz="2800" dirty="0">
                <a:latin typeface="NikoshBAN" panose="02000000000000000000" pitchFamily="2" charset="0"/>
                <a:cs typeface="NikoshBAN" panose="02000000000000000000" pitchFamily="2" charset="0"/>
              </a:rPr>
              <a:t>নওরোজ শব্দের অর্থ কী</a:t>
            </a:r>
            <a:r>
              <a:rPr lang="bn-BD" sz="2800" dirty="0" smtClean="0">
                <a:latin typeface="NikoshBAN" panose="02000000000000000000" pitchFamily="2" charset="0"/>
                <a:cs typeface="NikoshBAN" panose="02000000000000000000" pitchFamily="2" charset="0"/>
              </a:rPr>
              <a:t>?</a:t>
            </a:r>
          </a:p>
          <a:p>
            <a:pPr marL="457200" indent="-457200">
              <a:buFont typeface="Wingdings" panose="05000000000000000000" pitchFamily="2" charset="2"/>
              <a:buChar char="§"/>
            </a:pPr>
            <a:r>
              <a:rPr lang="bn-BD" sz="2800" dirty="0" smtClean="0">
                <a:latin typeface="NikoshBAN" panose="02000000000000000000" pitchFamily="2" charset="0"/>
                <a:cs typeface="NikoshBAN" panose="02000000000000000000" pitchFamily="2" charset="0"/>
              </a:rPr>
              <a:t>শাহাজাদা খুররমের বিদ্রোহের কারণ ব্যাখ্যা কর? </a:t>
            </a:r>
          </a:p>
        </p:txBody>
      </p:sp>
      <p:sp>
        <p:nvSpPr>
          <p:cNvPr id="4" name="TextBox 3"/>
          <p:cNvSpPr txBox="1"/>
          <p:nvPr/>
        </p:nvSpPr>
        <p:spPr>
          <a:xfrm>
            <a:off x="6568225" y="1241597"/>
            <a:ext cx="5186453" cy="5262979"/>
          </a:xfrm>
          <a:prstGeom prst="rect">
            <a:avLst/>
          </a:prstGeom>
          <a:noFill/>
        </p:spPr>
        <p:txBody>
          <a:bodyPr wrap="square" rtlCol="0">
            <a:spAutoFit/>
          </a:bodyPr>
          <a:lstStyle/>
          <a:p>
            <a:pPr marL="285750" indent="-285750">
              <a:buFont typeface="Arial" panose="020B0604020202020204" pitchFamily="34" charset="0"/>
              <a:buChar char="•"/>
            </a:pPr>
            <a:r>
              <a:rPr lang="bn-BD" sz="2800" dirty="0" smtClean="0">
                <a:latin typeface="NikoshBAN" panose="02000000000000000000" pitchFamily="2" charset="0"/>
                <a:cs typeface="NikoshBAN" panose="02000000000000000000" pitchFamily="2" charset="0"/>
              </a:rPr>
              <a:t>মেহের-উন-নেছা।</a:t>
            </a:r>
          </a:p>
          <a:p>
            <a:pPr marL="285750" indent="-285750">
              <a:buFont typeface="Arial" panose="020B0604020202020204" pitchFamily="34" charset="0"/>
              <a:buChar char="•"/>
            </a:pPr>
            <a:r>
              <a:rPr lang="bn-BD" sz="2800" dirty="0" smtClean="0">
                <a:latin typeface="NikoshBAN" panose="02000000000000000000" pitchFamily="2" charset="0"/>
                <a:cs typeface="NikoshBAN" panose="02000000000000000000" pitchFamily="2" charset="0"/>
              </a:rPr>
              <a:t>জগতের আলো।  </a:t>
            </a:r>
          </a:p>
          <a:p>
            <a:pPr marL="285750" indent="-285750">
              <a:buFont typeface="Arial" panose="020B0604020202020204" pitchFamily="34" charset="0"/>
              <a:buChar char="•"/>
            </a:pPr>
            <a:r>
              <a:rPr lang="bn-BD" sz="2800" dirty="0" smtClean="0">
                <a:latin typeface="NikoshBAN" panose="02000000000000000000" pitchFamily="2" charset="0"/>
                <a:cs typeface="NikoshBAN" panose="02000000000000000000" pitchFamily="2" charset="0"/>
              </a:rPr>
              <a:t>লাডলী বেগম।</a:t>
            </a:r>
          </a:p>
          <a:p>
            <a:pPr marL="285750" indent="-285750">
              <a:buFont typeface="Arial" panose="020B0604020202020204" pitchFamily="34" charset="0"/>
              <a:buChar char="•"/>
            </a:pPr>
            <a:r>
              <a:rPr lang="bn-BD" sz="2800" dirty="0" smtClean="0">
                <a:latin typeface="NikoshBAN" panose="02000000000000000000" pitchFamily="2" charset="0"/>
                <a:cs typeface="NikoshBAN" panose="02000000000000000000" pitchFamily="2" charset="0"/>
              </a:rPr>
              <a:t>নববর্ষ।</a:t>
            </a:r>
          </a:p>
          <a:p>
            <a:pPr marL="285750" indent="-285750" algn="just">
              <a:buFont typeface="Arial" panose="020B0604020202020204" pitchFamily="34" charset="0"/>
              <a:buChar char="•"/>
            </a:pPr>
            <a:r>
              <a:rPr lang="bn-BD" sz="2800" dirty="0" smtClean="0">
                <a:latin typeface="NikoshBAN" panose="02000000000000000000" pitchFamily="2" charset="0"/>
                <a:cs typeface="NikoshBAN" panose="02000000000000000000" pitchFamily="2" charset="0"/>
              </a:rPr>
              <a:t>খুররমের বিদ্রোহের কারণ ছিল সিংহাসনে বসা।</a:t>
            </a:r>
            <a:r>
              <a:rPr lang="bn-BD" sz="2800" dirty="0">
                <a:latin typeface="NikoshBAN" panose="02000000000000000000" pitchFamily="2" charset="0"/>
                <a:cs typeface="NikoshBAN" panose="02000000000000000000" pitchFamily="2" charset="0"/>
              </a:rPr>
              <a:t> ১৬২২ খ্রিঃ পারস্যের শাসক </a:t>
            </a:r>
            <a:r>
              <a:rPr lang="bn-BD" sz="2800" dirty="0" smtClean="0">
                <a:latin typeface="NikoshBAN" panose="02000000000000000000" pitchFamily="2" charset="0"/>
                <a:cs typeface="NikoshBAN" panose="02000000000000000000" pitchFamily="2" charset="0"/>
              </a:rPr>
              <a:t>কান্দাহার </a:t>
            </a:r>
            <a:r>
              <a:rPr lang="bn-BD" sz="2800" dirty="0">
                <a:latin typeface="NikoshBAN" panose="02000000000000000000" pitchFamily="2" charset="0"/>
                <a:cs typeface="NikoshBAN" panose="02000000000000000000" pitchFamily="2" charset="0"/>
              </a:rPr>
              <a:t>দুর্গ অবরোধ </a:t>
            </a:r>
            <a:r>
              <a:rPr lang="bn-BD" sz="2800" dirty="0" smtClean="0">
                <a:latin typeface="NikoshBAN" panose="02000000000000000000" pitchFamily="2" charset="0"/>
                <a:cs typeface="NikoshBAN" panose="02000000000000000000" pitchFamily="2" charset="0"/>
              </a:rPr>
              <a:t>করলে </a:t>
            </a:r>
            <a:r>
              <a:rPr lang="bn-BD" sz="2800" dirty="0">
                <a:latin typeface="NikoshBAN" panose="02000000000000000000" pitchFamily="2" charset="0"/>
                <a:cs typeface="NikoshBAN" panose="02000000000000000000" pitchFamily="2" charset="0"/>
              </a:rPr>
              <a:t>জাহাঙ্গীর </a:t>
            </a:r>
            <a:r>
              <a:rPr lang="bn-BD" sz="2800" dirty="0" smtClean="0">
                <a:latin typeface="NikoshBAN" panose="02000000000000000000" pitchFamily="2" charset="0"/>
                <a:cs typeface="NikoshBAN" panose="02000000000000000000" pitchFamily="2" charset="0"/>
              </a:rPr>
              <a:t>খুররমকে দুর্গ </a:t>
            </a:r>
            <a:r>
              <a:rPr lang="en-US" sz="2800" dirty="0" err="1">
                <a:latin typeface="NikoshBAN" panose="02000000000000000000" pitchFamily="2" charset="0"/>
                <a:cs typeface="NikoshBAN" panose="02000000000000000000" pitchFamily="2" charset="0"/>
              </a:rPr>
              <a:t>পুর্নদখলের</a:t>
            </a:r>
            <a:r>
              <a:rPr lang="bn-BD" sz="2800" dirty="0">
                <a:latin typeface="NikoshBAN" panose="02000000000000000000" pitchFamily="2" charset="0"/>
                <a:cs typeface="NikoshBAN" panose="02000000000000000000" pitchFamily="2" charset="0"/>
              </a:rPr>
              <a:t> নির্দেশ দেন। </a:t>
            </a:r>
            <a:r>
              <a:rPr lang="bn-BD" sz="2800" dirty="0" smtClean="0">
                <a:latin typeface="NikoshBAN" panose="02000000000000000000" pitchFamily="2" charset="0"/>
                <a:cs typeface="NikoshBAN" panose="02000000000000000000" pitchFamily="2" charset="0"/>
              </a:rPr>
              <a:t>কিন্তু</a:t>
            </a:r>
            <a:r>
              <a:rPr lang="bn-BD" sz="2800" dirty="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খুররম মনে করেন </a:t>
            </a:r>
            <a:r>
              <a:rPr lang="bn-BD" sz="2800" dirty="0">
                <a:latin typeface="NikoshBAN" panose="02000000000000000000" pitchFamily="2" charset="0"/>
                <a:cs typeface="NikoshBAN" panose="02000000000000000000" pitchFamily="2" charset="0"/>
              </a:rPr>
              <a:t>তার </a:t>
            </a:r>
            <a:r>
              <a:rPr lang="bn-BD" sz="2800" dirty="0" smtClean="0">
                <a:latin typeface="NikoshBAN" panose="02000000000000000000" pitchFamily="2" charset="0"/>
                <a:cs typeface="NikoshBAN" panose="02000000000000000000" pitchFamily="2" charset="0"/>
              </a:rPr>
              <a:t>অনুপস্থিতিতে </a:t>
            </a:r>
            <a:r>
              <a:rPr lang="bn-BD" sz="2800" dirty="0">
                <a:latin typeface="NikoshBAN" panose="02000000000000000000" pitchFamily="2" charset="0"/>
                <a:cs typeface="NikoshBAN" panose="02000000000000000000" pitchFamily="2" charset="0"/>
              </a:rPr>
              <a:t>নূরজাহান নিজ জামাতা শাহরিয়ারকে সিংহাসনের </a:t>
            </a:r>
            <a:r>
              <a:rPr lang="bn-BD" sz="2800" dirty="0" smtClean="0">
                <a:latin typeface="NikoshBAN" panose="02000000000000000000" pitchFamily="2" charset="0"/>
                <a:cs typeface="NikoshBAN" panose="02000000000000000000" pitchFamily="2" charset="0"/>
              </a:rPr>
              <a:t>বসাবেন সিংহাসন হারানোর </a:t>
            </a:r>
            <a:r>
              <a:rPr lang="bn-BD" sz="2800" dirty="0">
                <a:latin typeface="NikoshBAN" panose="02000000000000000000" pitchFamily="2" charset="0"/>
                <a:cs typeface="NikoshBAN" panose="02000000000000000000" pitchFamily="2" charset="0"/>
              </a:rPr>
              <a:t>ভয়ে খুররম কান্দাহার দুর্গ দখলে না গিয়ে উল্টো বিদ্রোহ করে</a:t>
            </a:r>
            <a:r>
              <a:rPr lang="en-US" sz="2800" dirty="0">
                <a:latin typeface="NikoshBAN" panose="02000000000000000000" pitchFamily="2" charset="0"/>
                <a:cs typeface="NikoshBAN" panose="02000000000000000000" pitchFamily="2" charset="0"/>
              </a:rPr>
              <a:t>ন</a:t>
            </a:r>
            <a:r>
              <a:rPr lang="bn-BD" sz="2800" dirty="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6913905" y="440401"/>
            <a:ext cx="2358884" cy="584775"/>
          </a:xfrm>
          <a:prstGeom prst="rect">
            <a:avLst/>
          </a:prstGeom>
          <a:solidFill>
            <a:schemeClr val="accent1">
              <a:lumMod val="60000"/>
              <a:lumOff val="40000"/>
            </a:schemeClr>
          </a:solidFill>
        </p:spPr>
        <p:txBody>
          <a:bodyPr wrap="square" rtlCol="0">
            <a:spAutoFit/>
          </a:bodyPr>
          <a:lstStyle/>
          <a:p>
            <a:pPr algn="ctr"/>
            <a:r>
              <a:rPr lang="bn-BD" sz="3200" dirty="0" smtClean="0">
                <a:solidFill>
                  <a:srgbClr val="FF0000"/>
                </a:solidFill>
                <a:latin typeface="NikoshBAN" panose="02000000000000000000" pitchFamily="2" charset="0"/>
                <a:cs typeface="NikoshBAN" panose="02000000000000000000" pitchFamily="2" charset="0"/>
              </a:rPr>
              <a:t>উত্তর জেনে নিই   </a:t>
            </a:r>
            <a:endParaRPr lang="en-US" sz="32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704504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80">
                                          <p:stCondLst>
                                            <p:cond delay="0"/>
                                          </p:stCondLst>
                                        </p:cTn>
                                        <p:tgtEl>
                                          <p:spTgt spid="2">
                                            <p:txEl>
                                              <p:pRg st="0" end="0"/>
                                            </p:txEl>
                                          </p:spTgt>
                                        </p:tgtEl>
                                      </p:cBhvr>
                                    </p:animEffect>
                                    <p:anim calcmode="lin" valueType="num">
                                      <p:cBhvr>
                                        <p:cTn id="14"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xEl>
                                              <p:pRg st="0" end="0"/>
                                            </p:txEl>
                                          </p:spTgt>
                                        </p:tgtEl>
                                      </p:cBhvr>
                                      <p:to x="100000" y="60000"/>
                                    </p:animScale>
                                    <p:animScale>
                                      <p:cBhvr>
                                        <p:cTn id="20" dur="166" decel="50000">
                                          <p:stCondLst>
                                            <p:cond delay="676"/>
                                          </p:stCondLst>
                                        </p:cTn>
                                        <p:tgtEl>
                                          <p:spTgt spid="2">
                                            <p:txEl>
                                              <p:pRg st="0" end="0"/>
                                            </p:txEl>
                                          </p:spTgt>
                                        </p:tgtEl>
                                      </p:cBhvr>
                                      <p:to x="100000" y="100000"/>
                                    </p:animScale>
                                    <p:animScale>
                                      <p:cBhvr>
                                        <p:cTn id="21" dur="26">
                                          <p:stCondLst>
                                            <p:cond delay="1312"/>
                                          </p:stCondLst>
                                        </p:cTn>
                                        <p:tgtEl>
                                          <p:spTgt spid="2">
                                            <p:txEl>
                                              <p:pRg st="0" end="0"/>
                                            </p:txEl>
                                          </p:spTgt>
                                        </p:tgtEl>
                                      </p:cBhvr>
                                      <p:to x="100000" y="80000"/>
                                    </p:animScale>
                                    <p:animScale>
                                      <p:cBhvr>
                                        <p:cTn id="22" dur="166" decel="50000">
                                          <p:stCondLst>
                                            <p:cond delay="1338"/>
                                          </p:stCondLst>
                                        </p:cTn>
                                        <p:tgtEl>
                                          <p:spTgt spid="2">
                                            <p:txEl>
                                              <p:pRg st="0" end="0"/>
                                            </p:txEl>
                                          </p:spTgt>
                                        </p:tgtEl>
                                      </p:cBhvr>
                                      <p:to x="100000" y="100000"/>
                                    </p:animScale>
                                    <p:animScale>
                                      <p:cBhvr>
                                        <p:cTn id="23" dur="26">
                                          <p:stCondLst>
                                            <p:cond delay="1642"/>
                                          </p:stCondLst>
                                        </p:cTn>
                                        <p:tgtEl>
                                          <p:spTgt spid="2">
                                            <p:txEl>
                                              <p:pRg st="0" end="0"/>
                                            </p:txEl>
                                          </p:spTgt>
                                        </p:tgtEl>
                                      </p:cBhvr>
                                      <p:to x="100000" y="90000"/>
                                    </p:animScale>
                                    <p:animScale>
                                      <p:cBhvr>
                                        <p:cTn id="24" dur="166" decel="50000">
                                          <p:stCondLst>
                                            <p:cond delay="1668"/>
                                          </p:stCondLst>
                                        </p:cTn>
                                        <p:tgtEl>
                                          <p:spTgt spid="2">
                                            <p:txEl>
                                              <p:pRg st="0" end="0"/>
                                            </p:txEl>
                                          </p:spTgt>
                                        </p:tgtEl>
                                      </p:cBhvr>
                                      <p:to x="100000" y="100000"/>
                                    </p:animScale>
                                    <p:animScale>
                                      <p:cBhvr>
                                        <p:cTn id="25" dur="26">
                                          <p:stCondLst>
                                            <p:cond delay="1808"/>
                                          </p:stCondLst>
                                        </p:cTn>
                                        <p:tgtEl>
                                          <p:spTgt spid="2">
                                            <p:txEl>
                                              <p:pRg st="0" end="0"/>
                                            </p:txEl>
                                          </p:spTgt>
                                        </p:tgtEl>
                                      </p:cBhvr>
                                      <p:to x="100000" y="95000"/>
                                    </p:animScale>
                                    <p:animScale>
                                      <p:cBhvr>
                                        <p:cTn id="26" dur="166" decel="50000">
                                          <p:stCondLst>
                                            <p:cond delay="1834"/>
                                          </p:stCondLst>
                                        </p:cTn>
                                        <p:tgtEl>
                                          <p:spTgt spid="2">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00"/>
                                        <p:tgtEl>
                                          <p:spTgt spid="3">
                                            <p:txEl>
                                              <p:pRg st="2" end="2"/>
                                            </p:txEl>
                                          </p:spTgt>
                                        </p:tgtEl>
                                      </p:cBhvr>
                                    </p:animEffect>
                                    <p:anim calcmode="lin" valueType="num">
                                      <p:cBhvr>
                                        <p:cTn id="4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fade">
                                      <p:cBhvr>
                                        <p:cTn id="52" dur="1000"/>
                                        <p:tgtEl>
                                          <p:spTgt spid="3">
                                            <p:txEl>
                                              <p:pRg st="3" end="3"/>
                                            </p:txEl>
                                          </p:spTgt>
                                        </p:tgtEl>
                                      </p:cBhvr>
                                    </p:animEffect>
                                    <p:anim calcmode="lin" valueType="num">
                                      <p:cBhvr>
                                        <p:cTn id="5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fade">
                                      <p:cBhvr>
                                        <p:cTn id="59" dur="1000"/>
                                        <p:tgtEl>
                                          <p:spTgt spid="3">
                                            <p:txEl>
                                              <p:pRg st="4" end="4"/>
                                            </p:txEl>
                                          </p:spTgt>
                                        </p:tgtEl>
                                      </p:cBhvr>
                                    </p:animEffect>
                                    <p:anim calcmode="lin" valueType="num">
                                      <p:cBhvr>
                                        <p:cTn id="6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1"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additive="base">
                                        <p:cTn id="66" dur="500" fill="hold"/>
                                        <p:tgtEl>
                                          <p:spTgt spid="5"/>
                                        </p:tgtEl>
                                        <p:attrNameLst>
                                          <p:attrName>ppt_x</p:attrName>
                                        </p:attrNameLst>
                                      </p:cBhvr>
                                      <p:tavLst>
                                        <p:tav tm="0">
                                          <p:val>
                                            <p:strVal val="#ppt_x"/>
                                          </p:val>
                                        </p:tav>
                                        <p:tav tm="100000">
                                          <p:val>
                                            <p:strVal val="#ppt_x"/>
                                          </p:val>
                                        </p:tav>
                                      </p:tavLst>
                                    </p:anim>
                                    <p:anim calcmode="lin" valueType="num">
                                      <p:cBhvr additive="base">
                                        <p:cTn id="6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5">
                                            <p:txEl>
                                              <p:pRg st="0" end="0"/>
                                            </p:txEl>
                                          </p:spTgt>
                                        </p:tgtEl>
                                        <p:attrNameLst>
                                          <p:attrName>style.visibility</p:attrName>
                                        </p:attrNameLst>
                                      </p:cBhvr>
                                      <p:to>
                                        <p:strVal val="visible"/>
                                      </p:to>
                                    </p:set>
                                    <p:animEffect transition="in" filter="wipe(down)">
                                      <p:cBhvr>
                                        <p:cTn id="72" dur="580">
                                          <p:stCondLst>
                                            <p:cond delay="0"/>
                                          </p:stCondLst>
                                        </p:cTn>
                                        <p:tgtEl>
                                          <p:spTgt spid="5">
                                            <p:txEl>
                                              <p:pRg st="0" end="0"/>
                                            </p:txEl>
                                          </p:spTgt>
                                        </p:tgtEl>
                                      </p:cBhvr>
                                    </p:animEffect>
                                    <p:anim calcmode="lin" valueType="num">
                                      <p:cBhvr>
                                        <p:cTn id="73"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78" dur="26">
                                          <p:stCondLst>
                                            <p:cond delay="650"/>
                                          </p:stCondLst>
                                        </p:cTn>
                                        <p:tgtEl>
                                          <p:spTgt spid="5">
                                            <p:txEl>
                                              <p:pRg st="0" end="0"/>
                                            </p:txEl>
                                          </p:spTgt>
                                        </p:tgtEl>
                                      </p:cBhvr>
                                      <p:to x="100000" y="60000"/>
                                    </p:animScale>
                                    <p:animScale>
                                      <p:cBhvr>
                                        <p:cTn id="79" dur="166" decel="50000">
                                          <p:stCondLst>
                                            <p:cond delay="676"/>
                                          </p:stCondLst>
                                        </p:cTn>
                                        <p:tgtEl>
                                          <p:spTgt spid="5">
                                            <p:txEl>
                                              <p:pRg st="0" end="0"/>
                                            </p:txEl>
                                          </p:spTgt>
                                        </p:tgtEl>
                                      </p:cBhvr>
                                      <p:to x="100000" y="100000"/>
                                    </p:animScale>
                                    <p:animScale>
                                      <p:cBhvr>
                                        <p:cTn id="80" dur="26">
                                          <p:stCondLst>
                                            <p:cond delay="1312"/>
                                          </p:stCondLst>
                                        </p:cTn>
                                        <p:tgtEl>
                                          <p:spTgt spid="5">
                                            <p:txEl>
                                              <p:pRg st="0" end="0"/>
                                            </p:txEl>
                                          </p:spTgt>
                                        </p:tgtEl>
                                      </p:cBhvr>
                                      <p:to x="100000" y="80000"/>
                                    </p:animScale>
                                    <p:animScale>
                                      <p:cBhvr>
                                        <p:cTn id="81" dur="166" decel="50000">
                                          <p:stCondLst>
                                            <p:cond delay="1338"/>
                                          </p:stCondLst>
                                        </p:cTn>
                                        <p:tgtEl>
                                          <p:spTgt spid="5">
                                            <p:txEl>
                                              <p:pRg st="0" end="0"/>
                                            </p:txEl>
                                          </p:spTgt>
                                        </p:tgtEl>
                                      </p:cBhvr>
                                      <p:to x="100000" y="100000"/>
                                    </p:animScale>
                                    <p:animScale>
                                      <p:cBhvr>
                                        <p:cTn id="82" dur="26">
                                          <p:stCondLst>
                                            <p:cond delay="1642"/>
                                          </p:stCondLst>
                                        </p:cTn>
                                        <p:tgtEl>
                                          <p:spTgt spid="5">
                                            <p:txEl>
                                              <p:pRg st="0" end="0"/>
                                            </p:txEl>
                                          </p:spTgt>
                                        </p:tgtEl>
                                      </p:cBhvr>
                                      <p:to x="100000" y="90000"/>
                                    </p:animScale>
                                    <p:animScale>
                                      <p:cBhvr>
                                        <p:cTn id="83" dur="166" decel="50000">
                                          <p:stCondLst>
                                            <p:cond delay="1668"/>
                                          </p:stCondLst>
                                        </p:cTn>
                                        <p:tgtEl>
                                          <p:spTgt spid="5">
                                            <p:txEl>
                                              <p:pRg st="0" end="0"/>
                                            </p:txEl>
                                          </p:spTgt>
                                        </p:tgtEl>
                                      </p:cBhvr>
                                      <p:to x="100000" y="100000"/>
                                    </p:animScale>
                                    <p:animScale>
                                      <p:cBhvr>
                                        <p:cTn id="84" dur="26">
                                          <p:stCondLst>
                                            <p:cond delay="1808"/>
                                          </p:stCondLst>
                                        </p:cTn>
                                        <p:tgtEl>
                                          <p:spTgt spid="5">
                                            <p:txEl>
                                              <p:pRg st="0" end="0"/>
                                            </p:txEl>
                                          </p:spTgt>
                                        </p:tgtEl>
                                      </p:cBhvr>
                                      <p:to x="100000" y="95000"/>
                                    </p:animScale>
                                    <p:animScale>
                                      <p:cBhvr>
                                        <p:cTn id="85" dur="166" decel="50000">
                                          <p:stCondLst>
                                            <p:cond delay="1834"/>
                                          </p:stCondLst>
                                        </p:cTn>
                                        <p:tgtEl>
                                          <p:spTgt spid="5">
                                            <p:txEl>
                                              <p:pRg st="0" end="0"/>
                                            </p:txEl>
                                          </p:spTgt>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4">
                                            <p:txEl>
                                              <p:pRg st="0" end="0"/>
                                            </p:txEl>
                                          </p:spTgt>
                                        </p:tgtEl>
                                        <p:attrNameLst>
                                          <p:attrName>style.visibility</p:attrName>
                                        </p:attrNameLst>
                                      </p:cBhvr>
                                      <p:to>
                                        <p:strVal val="visible"/>
                                      </p:to>
                                    </p:set>
                                    <p:animEffect transition="in" filter="fade">
                                      <p:cBhvr>
                                        <p:cTn id="90" dur="1000"/>
                                        <p:tgtEl>
                                          <p:spTgt spid="4">
                                            <p:txEl>
                                              <p:pRg st="0" end="0"/>
                                            </p:txEl>
                                          </p:spTgt>
                                        </p:tgtEl>
                                      </p:cBhvr>
                                    </p:animEffect>
                                    <p:anim calcmode="lin" valueType="num">
                                      <p:cBhvr>
                                        <p:cTn id="9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4">
                                            <p:txEl>
                                              <p:pRg st="1" end="1"/>
                                            </p:txEl>
                                          </p:spTgt>
                                        </p:tgtEl>
                                        <p:attrNameLst>
                                          <p:attrName>style.visibility</p:attrName>
                                        </p:attrNameLst>
                                      </p:cBhvr>
                                      <p:to>
                                        <p:strVal val="visible"/>
                                      </p:to>
                                    </p:set>
                                    <p:animEffect transition="in" filter="fade">
                                      <p:cBhvr>
                                        <p:cTn id="97" dur="1000"/>
                                        <p:tgtEl>
                                          <p:spTgt spid="4">
                                            <p:txEl>
                                              <p:pRg st="1" end="1"/>
                                            </p:txEl>
                                          </p:spTgt>
                                        </p:tgtEl>
                                      </p:cBhvr>
                                    </p:animEffect>
                                    <p:anim calcmode="lin" valueType="num">
                                      <p:cBhvr>
                                        <p:cTn id="9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4">
                                            <p:txEl>
                                              <p:pRg st="2" end="2"/>
                                            </p:txEl>
                                          </p:spTgt>
                                        </p:tgtEl>
                                        <p:attrNameLst>
                                          <p:attrName>style.visibility</p:attrName>
                                        </p:attrNameLst>
                                      </p:cBhvr>
                                      <p:to>
                                        <p:strVal val="visible"/>
                                      </p:to>
                                    </p:set>
                                    <p:animEffect transition="in" filter="fade">
                                      <p:cBhvr>
                                        <p:cTn id="104" dur="1000"/>
                                        <p:tgtEl>
                                          <p:spTgt spid="4">
                                            <p:txEl>
                                              <p:pRg st="2" end="2"/>
                                            </p:txEl>
                                          </p:spTgt>
                                        </p:tgtEl>
                                      </p:cBhvr>
                                    </p:animEffect>
                                    <p:anim calcmode="lin" valueType="num">
                                      <p:cBhvr>
                                        <p:cTn id="10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4">
                                            <p:txEl>
                                              <p:pRg st="3" end="3"/>
                                            </p:txEl>
                                          </p:spTgt>
                                        </p:tgtEl>
                                        <p:attrNameLst>
                                          <p:attrName>style.visibility</p:attrName>
                                        </p:attrNameLst>
                                      </p:cBhvr>
                                      <p:to>
                                        <p:strVal val="visible"/>
                                      </p:to>
                                    </p:set>
                                    <p:animEffect transition="in" filter="fade">
                                      <p:cBhvr>
                                        <p:cTn id="111" dur="1000"/>
                                        <p:tgtEl>
                                          <p:spTgt spid="4">
                                            <p:txEl>
                                              <p:pRg st="3" end="3"/>
                                            </p:txEl>
                                          </p:spTgt>
                                        </p:tgtEl>
                                      </p:cBhvr>
                                    </p:animEffect>
                                    <p:anim calcmode="lin" valueType="num">
                                      <p:cBhvr>
                                        <p:cTn id="11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1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4">
                                            <p:txEl>
                                              <p:pRg st="4" end="4"/>
                                            </p:txEl>
                                          </p:spTgt>
                                        </p:tgtEl>
                                        <p:attrNameLst>
                                          <p:attrName>style.visibility</p:attrName>
                                        </p:attrNameLst>
                                      </p:cBhvr>
                                      <p:to>
                                        <p:strVal val="visible"/>
                                      </p:to>
                                    </p:set>
                                    <p:animEffect transition="in" filter="fade">
                                      <p:cBhvr>
                                        <p:cTn id="118" dur="1000"/>
                                        <p:tgtEl>
                                          <p:spTgt spid="4">
                                            <p:txEl>
                                              <p:pRg st="4" end="4"/>
                                            </p:txEl>
                                          </p:spTgt>
                                        </p:tgtEl>
                                      </p:cBhvr>
                                    </p:animEffect>
                                    <p:anim calcmode="lin" valueType="num">
                                      <p:cBhvr>
                                        <p:cTn id="11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2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979" y="167425"/>
            <a:ext cx="5545119" cy="618186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119969" y="850005"/>
            <a:ext cx="1990434" cy="584775"/>
          </a:xfrm>
          <a:prstGeom prst="rect">
            <a:avLst/>
          </a:prstGeom>
          <a:solidFill>
            <a:srgbClr val="99FF66"/>
          </a:solidFill>
        </p:spPr>
        <p:txBody>
          <a:bodyPr wrap="square" rtlCol="0">
            <a:spAutoFit/>
          </a:bodyPr>
          <a:lstStyle/>
          <a:p>
            <a:pPr algn="ctr"/>
            <a:r>
              <a:rPr lang="bn-BD" sz="3200" dirty="0" smtClean="0">
                <a:solidFill>
                  <a:srgbClr val="0000FF"/>
                </a:solidFill>
                <a:latin typeface="NikoshBAN" panose="02000000000000000000" pitchFamily="2" charset="0"/>
                <a:cs typeface="NikoshBAN" panose="02000000000000000000" pitchFamily="2" charset="0"/>
              </a:rPr>
              <a:t>বাড়ির কাজ</a:t>
            </a:r>
            <a:endParaRPr lang="en-US" sz="3200" dirty="0">
              <a:solidFill>
                <a:srgbClr val="0000FF"/>
              </a:solidFill>
              <a:latin typeface="NikoshBAN" panose="02000000000000000000" pitchFamily="2" charset="0"/>
              <a:cs typeface="NikoshBAN" panose="02000000000000000000" pitchFamily="2" charset="0"/>
            </a:endParaRPr>
          </a:p>
        </p:txBody>
      </p:sp>
      <p:sp>
        <p:nvSpPr>
          <p:cNvPr id="4" name="Rectangle 3"/>
          <p:cNvSpPr/>
          <p:nvPr/>
        </p:nvSpPr>
        <p:spPr>
          <a:xfrm>
            <a:off x="5731098" y="2574633"/>
            <a:ext cx="5692463" cy="954107"/>
          </a:xfrm>
          <a:prstGeom prst="rect">
            <a:avLst/>
          </a:prstGeom>
        </p:spPr>
        <p:txBody>
          <a:bodyPr wrap="square">
            <a:spAutoFit/>
          </a:bodyPr>
          <a:lstStyle/>
          <a:p>
            <a:pPr marL="342900" indent="-342900" algn="just">
              <a:buFont typeface="Wingdings" panose="05000000000000000000" pitchFamily="2" charset="2"/>
              <a:buChar char="v"/>
            </a:pPr>
            <a:r>
              <a:rPr lang="bn-BD" sz="2800" dirty="0">
                <a:latin typeface="NikoshBAN" panose="02000000000000000000" pitchFamily="2" charset="0"/>
                <a:cs typeface="NikoshBAN" panose="02000000000000000000" pitchFamily="2" charset="0"/>
              </a:rPr>
              <a:t> </a:t>
            </a:r>
            <a:r>
              <a:rPr lang="bn-BD" sz="2800" dirty="0">
                <a:solidFill>
                  <a:srgbClr val="0000FF"/>
                </a:solidFill>
                <a:latin typeface="NikoshBAN" panose="02000000000000000000" pitchFamily="2" charset="0"/>
                <a:cs typeface="NikoshBAN" panose="02000000000000000000" pitchFamily="2" charset="0"/>
              </a:rPr>
              <a:t>সম্রাট জাহাঙ্গীরের </a:t>
            </a:r>
            <a:r>
              <a:rPr lang="bn-BD" sz="2800" dirty="0" smtClean="0">
                <a:solidFill>
                  <a:srgbClr val="0000FF"/>
                </a:solidFill>
                <a:latin typeface="NikoshBAN" panose="02000000000000000000" pitchFamily="2" charset="0"/>
                <a:cs typeface="NikoshBAN" panose="02000000000000000000" pitchFamily="2" charset="0"/>
              </a:rPr>
              <a:t>উপর নূরজাহানের প্রভাবের কারণ কী ছিল ব্যাখ্যা কর? </a:t>
            </a:r>
          </a:p>
        </p:txBody>
      </p:sp>
    </p:spTree>
    <p:extLst>
      <p:ext uri="{BB962C8B-B14F-4D97-AF65-F5344CB8AC3E}">
        <p14:creationId xmlns:p14="http://schemas.microsoft.com/office/powerpoint/2010/main" val="5007314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8" presetClass="entr" presetSubtype="0" accel="50000" fill="hold" nodeType="clickEffect">
                                  <p:stCondLst>
                                    <p:cond delay="0"/>
                                  </p:stCondLst>
                                  <p:iterate type="lt">
                                    <p:tmPct val="50000"/>
                                  </p:iterate>
                                  <p:childTnLst>
                                    <p:set>
                                      <p:cBhvr>
                                        <p:cTn id="18" dur="1" fill="hold">
                                          <p:stCondLst>
                                            <p:cond delay="0"/>
                                          </p:stCondLst>
                                        </p:cTn>
                                        <p:tgtEl>
                                          <p:spTgt spid="3">
                                            <p:txEl>
                                              <p:pRg st="0" end="0"/>
                                            </p:txEl>
                                          </p:spTgt>
                                        </p:tgtEl>
                                        <p:attrNameLst>
                                          <p:attrName>style.visibility</p:attrName>
                                        </p:attrNameLst>
                                      </p:cBhvr>
                                      <p:to>
                                        <p:strVal val="visible"/>
                                      </p:to>
                                    </p:set>
                                    <p:set>
                                      <p:cBhvr>
                                        <p:cTn id="19" dur="455" fill="hold">
                                          <p:stCondLst>
                                            <p:cond delay="0"/>
                                          </p:stCondLst>
                                        </p:cTn>
                                        <p:tgtEl>
                                          <p:spTgt spid="3">
                                            <p:txEl>
                                              <p:pRg st="0" end="0"/>
                                            </p:txEl>
                                          </p:spTgt>
                                        </p:tgtEl>
                                        <p:attrNameLst>
                                          <p:attrName>style.rotation</p:attrName>
                                        </p:attrNameLst>
                                      </p:cBhvr>
                                      <p:to>
                                        <p:strVal val="-45.0"/>
                                      </p:to>
                                    </p:set>
                                    <p:anim calcmode="lin" valueType="num">
                                      <p:cBhvr>
                                        <p:cTn id="20"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nodeType="clickEffect">
                                  <p:stCondLst>
                                    <p:cond delay="0"/>
                                  </p:stCondLst>
                                  <p:iterate type="lt">
                                    <p:tmPct val="10000"/>
                                  </p:iterate>
                                  <p:childTnLst>
                                    <p:set>
                                      <p:cBhvr>
                                        <p:cTn id="27" dur="1" fill="hold">
                                          <p:stCondLst>
                                            <p:cond delay="0"/>
                                          </p:stCondLst>
                                        </p:cTn>
                                        <p:tgtEl>
                                          <p:spTgt spid="4">
                                            <p:txEl>
                                              <p:pRg st="0" end="0"/>
                                            </p:txEl>
                                          </p:spTgt>
                                        </p:tgtEl>
                                        <p:attrNameLst>
                                          <p:attrName>style.visibility</p:attrName>
                                        </p:attrNameLst>
                                      </p:cBhvr>
                                      <p:to>
                                        <p:strVal val="visible"/>
                                      </p:to>
                                    </p:set>
                                    <p:anim by="(-#ppt_w*2)" calcmode="lin" valueType="num">
                                      <p:cBhvr rctx="PPT">
                                        <p:cTn id="28" dur="500" autoRev="1" fill="hold">
                                          <p:stCondLst>
                                            <p:cond delay="0"/>
                                          </p:stCondLst>
                                        </p:cTn>
                                        <p:tgtEl>
                                          <p:spTgt spid="4">
                                            <p:txEl>
                                              <p:pRg st="0" end="0"/>
                                            </p:txEl>
                                          </p:spTgt>
                                        </p:tgtEl>
                                        <p:attrNameLst>
                                          <p:attrName>ppt_w</p:attrName>
                                        </p:attrNameLst>
                                      </p:cBhvr>
                                    </p:anim>
                                    <p:anim by="(#ppt_w*0.50)" calcmode="lin" valueType="num">
                                      <p:cBhvr>
                                        <p:cTn id="29" dur="500" decel="50000" autoRev="1" fill="hold">
                                          <p:stCondLst>
                                            <p:cond delay="0"/>
                                          </p:stCondLst>
                                        </p:cTn>
                                        <p:tgtEl>
                                          <p:spTgt spid="4">
                                            <p:txEl>
                                              <p:pRg st="0" end="0"/>
                                            </p:txEl>
                                          </p:spTgt>
                                        </p:tgtEl>
                                        <p:attrNameLst>
                                          <p:attrName>ppt_x</p:attrName>
                                        </p:attrNameLst>
                                      </p:cBhvr>
                                    </p:anim>
                                    <p:anim from="(-#ppt_h/2)" to="(#ppt_y)" calcmode="lin" valueType="num">
                                      <p:cBhvr>
                                        <p:cTn id="30" dur="1000" fill="hold">
                                          <p:stCondLst>
                                            <p:cond delay="0"/>
                                          </p:stCondLst>
                                        </p:cTn>
                                        <p:tgtEl>
                                          <p:spTgt spid="4">
                                            <p:txEl>
                                              <p:pRg st="0" end="0"/>
                                            </p:txEl>
                                          </p:spTgt>
                                        </p:tgtEl>
                                        <p:attrNameLst>
                                          <p:attrName>ppt_y</p:attrName>
                                        </p:attrNameLst>
                                      </p:cBhvr>
                                    </p:anim>
                                    <p:animRot by="21600000">
                                      <p:cBhvr>
                                        <p:cTn id="31" dur="1000" fill="hold">
                                          <p:stCondLst>
                                            <p:cond delay="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698" y="373489"/>
            <a:ext cx="11706896" cy="616898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9600" dirty="0" smtClean="0">
                <a:solidFill>
                  <a:srgbClr val="002060"/>
                </a:solidFill>
                <a:latin typeface="NikoshBAN" panose="02000000000000000000" pitchFamily="2" charset="0"/>
                <a:cs typeface="NikoshBAN" panose="02000000000000000000" pitchFamily="2" charset="0"/>
              </a:rPr>
              <a:t>সবাইকে ধন্যবাদ </a:t>
            </a:r>
            <a:endParaRPr lang="en-US" sz="96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43806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61373346-7674-429F-AB4D-68A328BAFF34}"/>
              </a:ext>
            </a:extLst>
          </p:cNvPr>
          <p:cNvSpPr txBox="1">
            <a:spLocks noChangeArrowheads="1"/>
          </p:cNvSpPr>
          <p:nvPr/>
        </p:nvSpPr>
        <p:spPr>
          <a:xfrm>
            <a:off x="1524000" y="568527"/>
            <a:ext cx="9144000" cy="66317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s-IN" sz="4800" dirty="0">
                <a:ln w="0"/>
                <a:solidFill>
                  <a:srgbClr val="E48312"/>
                </a:solidFill>
                <a:effectLst>
                  <a:outerShdw blurRad="38100" dist="25400" dir="5400000" algn="ctr" rotWithShape="0">
                    <a:srgbClr val="6E747A">
                      <a:alpha val="43000"/>
                    </a:srgbClr>
                  </a:outerShdw>
                </a:effectLst>
                <a:latin typeface="Nikosh" pitchFamily="2" charset="0"/>
                <a:cs typeface="Nikosh" pitchFamily="2" charset="0"/>
              </a:rPr>
              <a:t>প</a:t>
            </a:r>
            <a:r>
              <a:rPr lang="en-US" sz="4800" dirty="0">
                <a:ln w="0"/>
                <a:solidFill>
                  <a:srgbClr val="E48312"/>
                </a:solidFill>
                <a:effectLst>
                  <a:outerShdw blurRad="38100" dist="25400" dir="5400000" algn="ctr" rotWithShape="0">
                    <a:srgbClr val="6E747A">
                      <a:alpha val="43000"/>
                    </a:srgbClr>
                  </a:outerShdw>
                </a:effectLst>
                <a:latin typeface="Nikosh" pitchFamily="2" charset="0"/>
                <a:cs typeface="Nikosh" pitchFamily="2" charset="0"/>
              </a:rPr>
              <a:t>র</a:t>
            </a:r>
            <a:r>
              <a:rPr lang="as-IN" sz="4800" dirty="0">
                <a:ln w="0"/>
                <a:solidFill>
                  <a:srgbClr val="E48312"/>
                </a:solidFill>
                <a:effectLst>
                  <a:outerShdw blurRad="38100" dist="25400" dir="5400000" algn="ctr" rotWithShape="0">
                    <a:srgbClr val="6E747A">
                      <a:alpha val="43000"/>
                    </a:srgbClr>
                  </a:outerShdw>
                </a:effectLst>
                <a:latin typeface="Nikosh" pitchFamily="2" charset="0"/>
                <a:cs typeface="Nikosh" pitchFamily="2" charset="0"/>
              </a:rPr>
              <a:t>ি</a:t>
            </a:r>
            <a:r>
              <a:rPr lang="en-US" sz="4800" dirty="0">
                <a:ln w="0"/>
                <a:solidFill>
                  <a:srgbClr val="E48312"/>
                </a:solidFill>
                <a:effectLst>
                  <a:outerShdw blurRad="38100" dist="25400" dir="5400000" algn="ctr" rotWithShape="0">
                    <a:srgbClr val="6E747A">
                      <a:alpha val="43000"/>
                    </a:srgbClr>
                  </a:outerShdw>
                </a:effectLst>
                <a:latin typeface="Nikosh" pitchFamily="2" charset="0"/>
                <a:cs typeface="Nikosh" pitchFamily="2" charset="0"/>
              </a:rPr>
              <a:t>চ</a:t>
            </a:r>
            <a:r>
              <a:rPr lang="as-IN" sz="4800" dirty="0">
                <a:ln w="0"/>
                <a:solidFill>
                  <a:srgbClr val="E48312"/>
                </a:solidFill>
                <a:effectLst>
                  <a:outerShdw blurRad="38100" dist="25400" dir="5400000" algn="ctr" rotWithShape="0">
                    <a:srgbClr val="6E747A">
                      <a:alpha val="43000"/>
                    </a:srgbClr>
                  </a:outerShdw>
                </a:effectLst>
                <a:latin typeface="Nikosh" pitchFamily="2" charset="0"/>
                <a:cs typeface="Nikosh" pitchFamily="2" charset="0"/>
              </a:rPr>
              <a:t>ি</a:t>
            </a:r>
            <a:r>
              <a:rPr lang="en-US" sz="4800" dirty="0">
                <a:ln w="0"/>
                <a:solidFill>
                  <a:srgbClr val="E48312"/>
                </a:solidFill>
                <a:effectLst>
                  <a:outerShdw blurRad="38100" dist="25400" dir="5400000" algn="ctr" rotWithShape="0">
                    <a:srgbClr val="6E747A">
                      <a:alpha val="43000"/>
                    </a:srgbClr>
                  </a:outerShdw>
                </a:effectLst>
                <a:latin typeface="Nikosh" pitchFamily="2" charset="0"/>
                <a:cs typeface="Nikosh" pitchFamily="2" charset="0"/>
              </a:rPr>
              <a:t>ত</a:t>
            </a:r>
            <a:r>
              <a:rPr lang="as-IN" sz="4800" dirty="0">
                <a:ln w="0"/>
                <a:solidFill>
                  <a:srgbClr val="E48312"/>
                </a:solidFill>
                <a:effectLst>
                  <a:outerShdw blurRad="38100" dist="25400" dir="5400000" algn="ctr" rotWithShape="0">
                    <a:srgbClr val="6E747A">
                      <a:alpha val="43000"/>
                    </a:srgbClr>
                  </a:outerShdw>
                </a:effectLst>
                <a:latin typeface="Nikosh" pitchFamily="2" charset="0"/>
                <a:cs typeface="Nikosh" pitchFamily="2" charset="0"/>
              </a:rPr>
              <a:t>ি</a:t>
            </a:r>
            <a:endParaRPr lang="en-US" sz="4800" dirty="0">
              <a:ln w="0"/>
              <a:solidFill>
                <a:srgbClr val="E48312"/>
              </a:solidFill>
              <a:effectLst>
                <a:outerShdw blurRad="38100" dist="25400" dir="5400000" algn="ctr" rotWithShape="0">
                  <a:srgbClr val="6E747A">
                    <a:alpha val="43000"/>
                  </a:srgbClr>
                </a:outerShdw>
              </a:effectLst>
              <a:latin typeface="Nikosh" pitchFamily="2" charset="0"/>
              <a:cs typeface="Nikosh" pitchFamily="2" charset="0"/>
            </a:endParaRPr>
          </a:p>
        </p:txBody>
      </p:sp>
      <p:sp>
        <p:nvSpPr>
          <p:cNvPr id="5" name="Rectangle 3"/>
          <p:cNvSpPr txBox="1">
            <a:spLocks noChangeArrowheads="1"/>
          </p:cNvSpPr>
          <p:nvPr/>
        </p:nvSpPr>
        <p:spPr bwMode="auto">
          <a:xfrm>
            <a:off x="2429092" y="1390918"/>
            <a:ext cx="3122877" cy="428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lnSpc>
                <a:spcPct val="90000"/>
              </a:lnSpc>
            </a:pP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শিক্ষক</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endParaRPr>
          </a:p>
          <a:p>
            <a:pPr>
              <a:lnSpc>
                <a:spcPct val="90000"/>
              </a:lnSpc>
            </a:pPr>
            <a:endParaRPr lang="en-US" sz="2100" dirty="0">
              <a:solidFill>
                <a:schemeClr val="accent2"/>
              </a:solidFill>
              <a:latin typeface="Nikosh" pitchFamily="2" charset="0"/>
              <a:cs typeface="Nikosh" pitchFamily="2" charset="0"/>
            </a:endParaRPr>
          </a:p>
          <a:p>
            <a:pPr>
              <a:lnSpc>
                <a:spcPct val="90000"/>
              </a:lnSpc>
            </a:pPr>
            <a:endParaRPr lang="en-US" sz="1800" dirty="0">
              <a:solidFill>
                <a:schemeClr val="accent2"/>
              </a:solidFill>
              <a:latin typeface="Nikosh" pitchFamily="2" charset="0"/>
              <a:cs typeface="Nikosh" pitchFamily="2" charset="0"/>
            </a:endParaRPr>
          </a:p>
          <a:p>
            <a:pPr>
              <a:lnSpc>
                <a:spcPct val="90000"/>
              </a:lnSpc>
            </a:pPr>
            <a:endParaRPr lang="en-US" sz="1800" dirty="0">
              <a:solidFill>
                <a:schemeClr val="accent2"/>
              </a:solidFill>
              <a:latin typeface="Nikosh" pitchFamily="2" charset="0"/>
              <a:cs typeface="Nikosh" pitchFamily="2" charset="0"/>
            </a:endParaRPr>
          </a:p>
          <a:p>
            <a:pPr>
              <a:lnSpc>
                <a:spcPct val="90000"/>
              </a:lnSpc>
            </a:pPr>
            <a:endParaRPr lang="en-US" sz="1800" dirty="0">
              <a:solidFill>
                <a:schemeClr val="accent2"/>
              </a:solidFill>
              <a:latin typeface="Nikosh" pitchFamily="2" charset="0"/>
              <a:cs typeface="Nikosh" pitchFamily="2" charset="0"/>
            </a:endParaRPr>
          </a:p>
          <a:p>
            <a:pPr>
              <a:lnSpc>
                <a:spcPct val="90000"/>
              </a:lnSpc>
            </a:pPr>
            <a:endParaRPr lang="en-US" sz="1800" dirty="0">
              <a:solidFill>
                <a:schemeClr val="accent2"/>
              </a:solidFill>
              <a:latin typeface="Nikosh" pitchFamily="2" charset="0"/>
              <a:cs typeface="Nikosh" pitchFamily="2" charset="0"/>
            </a:endParaRPr>
          </a:p>
          <a:p>
            <a:pPr>
              <a:lnSpc>
                <a:spcPct val="90000"/>
              </a:lnSpc>
            </a:pPr>
            <a:endParaRPr lang="en-US" sz="1800" dirty="0">
              <a:solidFill>
                <a:schemeClr val="accent2"/>
              </a:solidFill>
              <a:latin typeface="Nikosh" pitchFamily="2" charset="0"/>
              <a:cs typeface="Nikosh" pitchFamily="2" charset="0"/>
            </a:endParaRPr>
          </a:p>
          <a:p>
            <a:pPr>
              <a:lnSpc>
                <a:spcPct val="90000"/>
              </a:lnSpc>
            </a:pPr>
            <a:r>
              <a:rPr lang="en-US" sz="2800" dirty="0" err="1">
                <a:solidFill>
                  <a:schemeClr val="accent2"/>
                </a:solidFill>
                <a:latin typeface="NikoshBAN" panose="02000000000000000000" pitchFamily="2" charset="0"/>
                <a:cs typeface="NikoshBAN" panose="02000000000000000000" pitchFamily="2" charset="0"/>
              </a:rPr>
              <a:t>মো</a:t>
            </a:r>
            <a:r>
              <a:rPr lang="bn-BD" sz="2800" dirty="0">
                <a:solidFill>
                  <a:schemeClr val="accent2"/>
                </a:solidFill>
                <a:latin typeface="NikoshBAN" panose="02000000000000000000" pitchFamily="2" charset="0"/>
                <a:cs typeface="NikoshBAN" panose="02000000000000000000" pitchFamily="2" charset="0"/>
              </a:rPr>
              <a:t>ঃ মকছেদ আলী</a:t>
            </a:r>
            <a:endParaRPr lang="en-US" sz="2800" dirty="0">
              <a:solidFill>
                <a:schemeClr val="accent2"/>
              </a:solidFill>
              <a:latin typeface="NikoshBAN" panose="02000000000000000000" pitchFamily="2" charset="0"/>
              <a:cs typeface="NikoshBAN" panose="02000000000000000000" pitchFamily="2" charset="0"/>
            </a:endParaRPr>
          </a:p>
          <a:p>
            <a:pPr>
              <a:lnSpc>
                <a:spcPct val="90000"/>
              </a:lnSpc>
            </a:pPr>
            <a:r>
              <a:rPr lang="bn-BD" sz="2400" dirty="0">
                <a:solidFill>
                  <a:schemeClr val="accent2"/>
                </a:solidFill>
                <a:latin typeface="NikoshBAN" panose="02000000000000000000" pitchFamily="2" charset="0"/>
                <a:cs typeface="NikoshBAN" panose="02000000000000000000" pitchFamily="2" charset="0"/>
              </a:rPr>
              <a:t>প্রভাষক, ইসলামের ইতিহাস </a:t>
            </a:r>
          </a:p>
          <a:p>
            <a:pPr>
              <a:lnSpc>
                <a:spcPct val="90000"/>
              </a:lnSpc>
            </a:pPr>
            <a:r>
              <a:rPr lang="bn-BD" sz="2000" dirty="0">
                <a:solidFill>
                  <a:schemeClr val="accent2"/>
                </a:solidFill>
                <a:latin typeface="NikoshBAN" panose="02000000000000000000" pitchFamily="2" charset="0"/>
                <a:cs typeface="NikoshBAN" panose="02000000000000000000" pitchFamily="2" charset="0"/>
              </a:rPr>
              <a:t>ফুলবাড়ি আজিরিয়া ফাযিল মাদ্রাসা</a:t>
            </a:r>
            <a:endParaRPr lang="en-US" sz="2800" dirty="0">
              <a:solidFill>
                <a:schemeClr val="accent2"/>
              </a:solidFill>
              <a:latin typeface="NikoshBAN" panose="02000000000000000000" pitchFamily="2" charset="0"/>
              <a:cs typeface="NikoshBAN" panose="02000000000000000000" pitchFamily="2" charset="0"/>
            </a:endParaRPr>
          </a:p>
          <a:p>
            <a:pPr>
              <a:lnSpc>
                <a:spcPct val="90000"/>
              </a:lnSpc>
            </a:pPr>
            <a:r>
              <a:rPr lang="bn-BD" sz="2000" dirty="0">
                <a:solidFill>
                  <a:schemeClr val="accent2"/>
                </a:solidFill>
                <a:latin typeface="NikoshBAN" panose="02000000000000000000" pitchFamily="2" charset="0"/>
                <a:cs typeface="NikoshBAN" panose="02000000000000000000" pitchFamily="2" charset="0"/>
              </a:rPr>
              <a:t>ফুলবাড়ি, গোলাপগঞ্জ, সিলেট।</a:t>
            </a:r>
            <a:endParaRPr lang="en-US" sz="2000" dirty="0">
              <a:solidFill>
                <a:schemeClr val="accent2"/>
              </a:solidFill>
              <a:latin typeface="NikoshBAN" panose="02000000000000000000" pitchFamily="2" charset="0"/>
              <a:cs typeface="NikoshBAN" panose="02000000000000000000" pitchFamily="2" charset="0"/>
            </a:endParaRPr>
          </a:p>
        </p:txBody>
      </p:sp>
      <p:sp>
        <p:nvSpPr>
          <p:cNvPr id="6" name="Donut 5"/>
          <p:cNvSpPr/>
          <p:nvPr/>
        </p:nvSpPr>
        <p:spPr>
          <a:xfrm>
            <a:off x="6027314" y="1231706"/>
            <a:ext cx="116671" cy="4283273"/>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 name="Rectangle 3"/>
          <p:cNvSpPr txBox="1">
            <a:spLocks noChangeArrowheads="1"/>
          </p:cNvSpPr>
          <p:nvPr/>
        </p:nvSpPr>
        <p:spPr>
          <a:xfrm>
            <a:off x="6842975" y="1257464"/>
            <a:ext cx="3473002" cy="43404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anose="02000000000000000000" pitchFamily="2" charset="0"/>
                <a:cs typeface="NikoshBAN" panose="02000000000000000000" pitchFamily="2" charset="0"/>
              </a:rPr>
              <a:t>পাঠ</a:t>
            </a:r>
            <a:endPar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anose="02000000000000000000" pitchFamily="2" charset="0"/>
              <a:cs typeface="NikoshBAN" panose="02000000000000000000" pitchFamily="2" charset="0"/>
            </a:endParaRPr>
          </a:p>
          <a:p>
            <a:pPr marL="0" indent="0" algn="ctr">
              <a:buNone/>
            </a:pPr>
            <a:endPar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anose="02000000000000000000" pitchFamily="2" charset="0"/>
              <a:cs typeface="NikoshBAN" panose="02000000000000000000" pitchFamily="2" charset="0"/>
            </a:endParaRPr>
          </a:p>
          <a:p>
            <a:endParaRPr lang="en-US" sz="600" dirty="0">
              <a:solidFill>
                <a:schemeClr val="accent2"/>
              </a:solidFill>
              <a:latin typeface="NikoshBAN" panose="02000000000000000000" pitchFamily="2" charset="0"/>
              <a:cs typeface="NikoshBAN" panose="02000000000000000000" pitchFamily="2" charset="0"/>
            </a:endParaRPr>
          </a:p>
          <a:p>
            <a:pPr algn="ctr"/>
            <a:r>
              <a:rPr lang="bn-BD" sz="3200" dirty="0">
                <a:solidFill>
                  <a:schemeClr val="accent2"/>
                </a:solidFill>
                <a:latin typeface="NikoshBAN" panose="02000000000000000000" pitchFamily="2" charset="0"/>
                <a:cs typeface="NikoshBAN" panose="02000000000000000000" pitchFamily="2" charset="0"/>
              </a:rPr>
              <a:t>ইসলামের ইতিহাস</a:t>
            </a:r>
            <a:endParaRPr lang="en-US" sz="3200" dirty="0">
              <a:solidFill>
                <a:schemeClr val="accent2"/>
              </a:solidFill>
              <a:latin typeface="NikoshBAN" panose="02000000000000000000" pitchFamily="2" charset="0"/>
              <a:cs typeface="NikoshBAN" panose="02000000000000000000" pitchFamily="2" charset="0"/>
            </a:endParaRPr>
          </a:p>
          <a:p>
            <a:pPr algn="ctr"/>
            <a:r>
              <a:rPr lang="bn-BD" sz="2400" dirty="0">
                <a:solidFill>
                  <a:schemeClr val="accent2"/>
                </a:solidFill>
                <a:latin typeface="NikoshBAN" panose="02000000000000000000" pitchFamily="2" charset="0"/>
                <a:cs typeface="NikoshBAN" panose="02000000000000000000" pitchFamily="2" charset="0"/>
              </a:rPr>
              <a:t>শ্রেণি</a:t>
            </a:r>
            <a:r>
              <a:rPr lang="en-US" sz="2400" dirty="0">
                <a:solidFill>
                  <a:schemeClr val="accent2"/>
                </a:solidFill>
                <a:latin typeface="NikoshBAN" panose="02000000000000000000" pitchFamily="2" charset="0"/>
                <a:cs typeface="NikoshBAN" panose="02000000000000000000" pitchFamily="2" charset="0"/>
              </a:rPr>
              <a:t>: </a:t>
            </a:r>
            <a:r>
              <a:rPr lang="en-US" sz="2400" b="1" dirty="0" err="1">
                <a:solidFill>
                  <a:srgbClr val="002060"/>
                </a:solidFill>
                <a:latin typeface="NikoshBAN" pitchFamily="2" charset="0"/>
                <a:cs typeface="NikoshBAN" pitchFamily="2" charset="0"/>
              </a:rPr>
              <a:t>দ্বাদশ</a:t>
            </a:r>
            <a:endParaRPr lang="en-US" sz="2400" dirty="0">
              <a:solidFill>
                <a:schemeClr val="accent2"/>
              </a:solidFill>
              <a:latin typeface="NikoshBAN" panose="02000000000000000000" pitchFamily="2" charset="0"/>
              <a:cs typeface="NikoshBAN" panose="02000000000000000000" pitchFamily="2" charset="0"/>
            </a:endParaRPr>
          </a:p>
          <a:p>
            <a:pPr algn="ctr"/>
            <a:r>
              <a:rPr lang="bn-BD" sz="2400" dirty="0">
                <a:solidFill>
                  <a:schemeClr val="accent2"/>
                </a:solidFill>
                <a:latin typeface="NikoshBAN" panose="02000000000000000000" pitchFamily="2" charset="0"/>
                <a:cs typeface="NikoshBAN" panose="02000000000000000000" pitchFamily="2" charset="0"/>
              </a:rPr>
              <a:t>অধ্যায়</a:t>
            </a:r>
            <a:r>
              <a:rPr lang="en-US" sz="2400" dirty="0">
                <a:solidFill>
                  <a:schemeClr val="accent2"/>
                </a:solidFill>
                <a:latin typeface="NikoshBAN" panose="02000000000000000000" pitchFamily="2" charset="0"/>
                <a:cs typeface="NikoshBAN" panose="02000000000000000000" pitchFamily="2" charset="0"/>
              </a:rPr>
              <a:t>: </a:t>
            </a:r>
            <a:r>
              <a:rPr lang="en-US" sz="2400" dirty="0" err="1">
                <a:solidFill>
                  <a:schemeClr val="accent2"/>
                </a:solidFill>
                <a:latin typeface="Nikosh" pitchFamily="2" charset="0"/>
                <a:cs typeface="Nikosh" pitchFamily="2" charset="0"/>
              </a:rPr>
              <a:t>চতুর্থ</a:t>
            </a:r>
            <a:endParaRPr lang="en-US" sz="2400" dirty="0">
              <a:solidFill>
                <a:schemeClr val="accent2"/>
              </a:solidFill>
              <a:latin typeface="Nikosh" pitchFamily="2" charset="0"/>
              <a:cs typeface="Nikosh" pitchFamily="2" charset="0"/>
            </a:endParaRPr>
          </a:p>
          <a:p>
            <a:pPr algn="ctr"/>
            <a:r>
              <a:rPr lang="bn-BD" sz="3200" dirty="0">
                <a:solidFill>
                  <a:srgbClr val="CC00CC"/>
                </a:solidFill>
                <a:latin typeface="Nikosh" pitchFamily="2" charset="0"/>
                <a:cs typeface="Nikosh" pitchFamily="2" charset="0"/>
              </a:rPr>
              <a:t>ভারতে মুঘল শাসন </a:t>
            </a:r>
            <a:endParaRPr lang="en-US" sz="3200" dirty="0">
              <a:solidFill>
                <a:srgbClr val="CC00CC"/>
              </a:solidFill>
              <a:latin typeface="Nikosh" pitchFamily="2" charset="0"/>
              <a:cs typeface="Nikosh" pitchFamily="2" charset="0"/>
            </a:endParaRPr>
          </a:p>
        </p:txBody>
      </p:sp>
      <p:pic>
        <p:nvPicPr>
          <p:cNvPr id="8" name="Picture 7">
            <a:extLst>
              <a:ext uri="{FF2B5EF4-FFF2-40B4-BE49-F238E27FC236}">
                <a16:creationId xmlns:a16="http://schemas.microsoft.com/office/drawing/2014/main" xmlns="" id="{4936992F-6FA8-458F-BC25-2F66D70C7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8387" y="2121498"/>
            <a:ext cx="1364286" cy="1708249"/>
          </a:xfrm>
          <a:prstGeom prst="rect">
            <a:avLst/>
          </a:prstGeom>
        </p:spPr>
      </p:pic>
      <p:sp>
        <p:nvSpPr>
          <p:cNvPr id="9" name="TextBox 8"/>
          <p:cNvSpPr txBox="1"/>
          <p:nvPr/>
        </p:nvSpPr>
        <p:spPr>
          <a:xfrm>
            <a:off x="5506480" y="6440552"/>
            <a:ext cx="1275009" cy="213585"/>
          </a:xfrm>
          <a:prstGeom prst="rect">
            <a:avLst/>
          </a:prstGeom>
          <a:noFill/>
        </p:spPr>
        <p:txBody>
          <a:bodyPr wrap="square" rtlCol="0">
            <a:spAutoFit/>
          </a:bodyPr>
          <a:lstStyle/>
          <a:p>
            <a:pPr algn="ctr"/>
            <a:r>
              <a:rPr lang="en-US" sz="788" dirty="0" err="1"/>
              <a:t>Moksed</a:t>
            </a:r>
            <a:r>
              <a:rPr lang="en-US" sz="788" dirty="0"/>
              <a:t> Ali</a:t>
            </a:r>
          </a:p>
        </p:txBody>
      </p:sp>
    </p:spTree>
    <p:extLst>
      <p:ext uri="{BB962C8B-B14F-4D97-AF65-F5344CB8AC3E}">
        <p14:creationId xmlns:p14="http://schemas.microsoft.com/office/powerpoint/2010/main" val="147278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Effect transition="in" filter="fade">
                                      <p:cBhvr>
                                        <p:cTn id="51" dur="1000"/>
                                        <p:tgtEl>
                                          <p:spTgt spid="5">
                                            <p:txEl>
                                              <p:pRg st="7" end="7"/>
                                            </p:txEl>
                                          </p:spTgt>
                                        </p:tgtEl>
                                      </p:cBhvr>
                                    </p:animEffect>
                                    <p:anim calcmode="lin" valueType="num">
                                      <p:cBhvr>
                                        <p:cTn id="5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7" end="7"/>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Effect transition="in" filter="fade">
                                      <p:cBhvr>
                                        <p:cTn id="56" dur="1000"/>
                                        <p:tgtEl>
                                          <p:spTgt spid="5">
                                            <p:txEl>
                                              <p:pRg st="8" end="8"/>
                                            </p:txEl>
                                          </p:spTgt>
                                        </p:tgtEl>
                                      </p:cBhvr>
                                    </p:animEffect>
                                    <p:anim calcmode="lin" valueType="num">
                                      <p:cBhvr>
                                        <p:cTn id="57"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Effect transition="in" filter="fade">
                                      <p:cBhvr>
                                        <p:cTn id="61" dur="1000"/>
                                        <p:tgtEl>
                                          <p:spTgt spid="5">
                                            <p:txEl>
                                              <p:pRg st="9" end="9"/>
                                            </p:txEl>
                                          </p:spTgt>
                                        </p:tgtEl>
                                      </p:cBhvr>
                                    </p:animEffect>
                                    <p:anim calcmode="lin" valueType="num">
                                      <p:cBhvr>
                                        <p:cTn id="62"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9" end="9"/>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5">
                                            <p:txEl>
                                              <p:pRg st="10" end="10"/>
                                            </p:txEl>
                                          </p:spTgt>
                                        </p:tgtEl>
                                        <p:attrNameLst>
                                          <p:attrName>style.visibility</p:attrName>
                                        </p:attrNameLst>
                                      </p:cBhvr>
                                      <p:to>
                                        <p:strVal val="visible"/>
                                      </p:to>
                                    </p:set>
                                    <p:animEffect transition="in" filter="fade">
                                      <p:cBhvr>
                                        <p:cTn id="66" dur="1000"/>
                                        <p:tgtEl>
                                          <p:spTgt spid="5">
                                            <p:txEl>
                                              <p:pRg st="10" end="10"/>
                                            </p:txEl>
                                          </p:spTgt>
                                        </p:tgtEl>
                                      </p:cBhvr>
                                    </p:animEffect>
                                    <p:anim calcmode="lin" valueType="num">
                                      <p:cBhvr>
                                        <p:cTn id="67"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8"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1847" y="76131"/>
            <a:ext cx="3515933" cy="769441"/>
          </a:xfrm>
          <a:prstGeom prst="rect">
            <a:avLst/>
          </a:prstGeom>
          <a:blipFill>
            <a:blip r:embed="rId2"/>
            <a:tile tx="0" ty="0" sx="100000" sy="100000" flip="none" algn="tl"/>
          </a:blipFill>
          <a:ln>
            <a:solidFill>
              <a:schemeClr val="bg1"/>
            </a:solidFill>
          </a:ln>
        </p:spPr>
        <p:txBody>
          <a:bodyPr wrap="square" rtlCol="0">
            <a:spAutoFit/>
          </a:bodyPr>
          <a:lstStyle/>
          <a:p>
            <a:pPr algn="ctr"/>
            <a:r>
              <a:rPr lang="bn-BD" sz="4400" b="1" dirty="0" smtClean="0">
                <a:solidFill>
                  <a:schemeClr val="accent4">
                    <a:lumMod val="20000"/>
                    <a:lumOff val="80000"/>
                  </a:schemeClr>
                </a:solidFill>
                <a:latin typeface="NikoshBAN" panose="02000000000000000000" pitchFamily="2" charset="0"/>
                <a:cs typeface="NikoshBAN" panose="02000000000000000000" pitchFamily="2" charset="0"/>
              </a:rPr>
              <a:t>ছবিগুলো </a:t>
            </a:r>
            <a:r>
              <a:rPr lang="bn-BD" sz="4400" b="1" dirty="0">
                <a:solidFill>
                  <a:schemeClr val="accent4">
                    <a:lumMod val="20000"/>
                    <a:lumOff val="80000"/>
                  </a:schemeClr>
                </a:solidFill>
                <a:latin typeface="NikoshBAN" panose="02000000000000000000" pitchFamily="2" charset="0"/>
                <a:cs typeface="NikoshBAN" panose="02000000000000000000" pitchFamily="2" charset="0"/>
              </a:rPr>
              <a:t>লক্ষ কর </a:t>
            </a:r>
            <a:endParaRPr lang="en-US" sz="4400" b="1" dirty="0">
              <a:solidFill>
                <a:schemeClr val="accent4">
                  <a:lumMod val="20000"/>
                  <a:lumOff val="80000"/>
                </a:schemeClr>
              </a:solidFill>
              <a:latin typeface="NikoshBAN" panose="02000000000000000000" pitchFamily="2" charset="0"/>
              <a:cs typeface="NikoshBAN" panose="02000000000000000000" pitchFamily="2" charset="0"/>
            </a:endParaRPr>
          </a:p>
        </p:txBody>
      </p:sp>
      <p:sp>
        <p:nvSpPr>
          <p:cNvPr id="3" name="Rectangle 2"/>
          <p:cNvSpPr/>
          <p:nvPr/>
        </p:nvSpPr>
        <p:spPr>
          <a:xfrm>
            <a:off x="901520" y="845572"/>
            <a:ext cx="5074275" cy="550371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975795" y="845572"/>
            <a:ext cx="5318976" cy="550371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732985" y="6349285"/>
            <a:ext cx="2485622" cy="584775"/>
          </a:xfrm>
          <a:prstGeom prst="rect">
            <a:avLst/>
          </a:prstGeom>
          <a:solidFill>
            <a:srgbClr val="00B0F0"/>
          </a:solidFill>
        </p:spPr>
        <p:txBody>
          <a:bodyPr wrap="square" rtlCol="0">
            <a:spAutoFit/>
          </a:bodyPr>
          <a:lstStyle/>
          <a:p>
            <a:pPr fontAlgn="base"/>
            <a:r>
              <a:rPr lang="bn-BD" sz="3200" b="1" dirty="0">
                <a:latin typeface="NikoshBAN" panose="02000000000000000000" pitchFamily="2" charset="0"/>
                <a:cs typeface="NikoshBAN" panose="02000000000000000000" pitchFamily="2" charset="0"/>
              </a:rPr>
              <a:t>সম্রাজ্ঞী নূরজাহান</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15095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by="(-#ppt_w*2)" calcmode="lin" valueType="num">
                                      <p:cBhvr rctx="PPT">
                                        <p:cTn id="17" dur="500" autoRev="1" fill="hold">
                                          <p:stCondLst>
                                            <p:cond delay="0"/>
                                          </p:stCondLst>
                                        </p:cTn>
                                        <p:tgtEl>
                                          <p:spTgt spid="2"/>
                                        </p:tgtEl>
                                        <p:attrNameLst>
                                          <p:attrName>ppt_w</p:attrName>
                                        </p:attrNameLst>
                                      </p:cBhvr>
                                    </p:anim>
                                    <p:anim by="(#ppt_w*0.50)" calcmode="lin" valueType="num">
                                      <p:cBhvr>
                                        <p:cTn id="18" dur="500" decel="50000" autoRev="1" fill="hold">
                                          <p:stCondLst>
                                            <p:cond delay="0"/>
                                          </p:stCondLst>
                                        </p:cTn>
                                        <p:tgtEl>
                                          <p:spTgt spid="2"/>
                                        </p:tgtEl>
                                        <p:attrNameLst>
                                          <p:attrName>ppt_x</p:attrName>
                                        </p:attrNameLst>
                                      </p:cBhvr>
                                    </p:anim>
                                    <p:anim from="(-#ppt_h/2)" to="(#ppt_y)" calcmode="lin" valueType="num">
                                      <p:cBhvr>
                                        <p:cTn id="19" dur="1000" fill="hold">
                                          <p:stCondLst>
                                            <p:cond delay="0"/>
                                          </p:stCondLst>
                                        </p:cTn>
                                        <p:tgtEl>
                                          <p:spTgt spid="2"/>
                                        </p:tgtEl>
                                        <p:attrNameLst>
                                          <p:attrName>ppt_y</p:attrName>
                                        </p:attrNameLst>
                                      </p:cBhvr>
                                    </p:anim>
                                    <p:animRot by="21600000">
                                      <p:cBhvr>
                                        <p:cTn id="20" dur="1000" fill="hold">
                                          <p:stCondLst>
                                            <p:cond delay="0"/>
                                          </p:stCondLst>
                                        </p:cTn>
                                        <p:tgtEl>
                                          <p:spTgt spid="2"/>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by="(-#ppt_w*2)" calcmode="lin" valueType="num">
                                      <p:cBhvr rctx="PPT">
                                        <p:cTn id="25" dur="500" autoRev="1" fill="hold">
                                          <p:stCondLst>
                                            <p:cond delay="0"/>
                                          </p:stCondLst>
                                        </p:cTn>
                                        <p:tgtEl>
                                          <p:spTgt spid="6"/>
                                        </p:tgtEl>
                                        <p:attrNameLst>
                                          <p:attrName>ppt_w</p:attrName>
                                        </p:attrNameLst>
                                      </p:cBhvr>
                                    </p:anim>
                                    <p:anim by="(#ppt_w*0.50)" calcmode="lin" valueType="num">
                                      <p:cBhvr>
                                        <p:cTn id="26" dur="500" decel="50000" autoRev="1" fill="hold">
                                          <p:stCondLst>
                                            <p:cond delay="0"/>
                                          </p:stCondLst>
                                        </p:cTn>
                                        <p:tgtEl>
                                          <p:spTgt spid="6"/>
                                        </p:tgtEl>
                                        <p:attrNameLst>
                                          <p:attrName>ppt_x</p:attrName>
                                        </p:attrNameLst>
                                      </p:cBhvr>
                                    </p:anim>
                                    <p:anim from="(-#ppt_h/2)" to="(#ppt_y)" calcmode="lin" valueType="num">
                                      <p:cBhvr>
                                        <p:cTn id="27" dur="1000" fill="hold">
                                          <p:stCondLst>
                                            <p:cond delay="0"/>
                                          </p:stCondLst>
                                        </p:cTn>
                                        <p:tgtEl>
                                          <p:spTgt spid="6"/>
                                        </p:tgtEl>
                                        <p:attrNameLst>
                                          <p:attrName>ppt_y</p:attrName>
                                        </p:attrNameLst>
                                      </p:cBhvr>
                                    </p:anim>
                                    <p:animRot by="21600000">
                                      <p:cBhvr>
                                        <p:cTn id="28"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4258" y="1957589"/>
            <a:ext cx="6774288" cy="2677656"/>
          </a:xfrm>
          <a:prstGeom prst="rect">
            <a:avLst/>
          </a:prstGeom>
          <a:blipFill>
            <a:blip r:embed="rId2"/>
            <a:tile tx="0" ty="0" sx="100000" sy="100000" flip="none" algn="tl"/>
          </a:blipFill>
        </p:spPr>
        <p:txBody>
          <a:bodyPr wrap="square" rtlCol="0">
            <a:spAutoFit/>
          </a:bodyPr>
          <a:lstStyle/>
          <a:p>
            <a:pPr algn="ctr"/>
            <a:r>
              <a:rPr lang="bn-BD" sz="40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আলোচ্য বিষয়ঃ </a:t>
            </a:r>
            <a:endParaRPr lang="en-US" sz="40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endParaRPr>
          </a:p>
          <a:p>
            <a:pPr algn="ctr"/>
            <a:r>
              <a:rPr lang="bn-BD" sz="3200" b="1" dirty="0">
                <a:solidFill>
                  <a:schemeClr val="accent1">
                    <a:lumMod val="75000"/>
                  </a:schemeClr>
                </a:solidFill>
                <a:latin typeface="NikoshBAN" panose="02000000000000000000" pitchFamily="2" charset="0"/>
                <a:cs typeface="NikoshBAN" panose="02000000000000000000" pitchFamily="2" charset="0"/>
              </a:rPr>
              <a:t>সম্রাজ্ঞী </a:t>
            </a:r>
            <a:r>
              <a:rPr lang="bn-BD" sz="3200" b="1" dirty="0" smtClean="0">
                <a:solidFill>
                  <a:schemeClr val="accent1">
                    <a:lumMod val="75000"/>
                  </a:schemeClr>
                </a:solidFill>
                <a:latin typeface="NikoshBAN" panose="02000000000000000000" pitchFamily="2" charset="0"/>
                <a:cs typeface="NikoshBAN" panose="02000000000000000000" pitchFamily="2" charset="0"/>
              </a:rPr>
              <a:t>নূরজাহান</a:t>
            </a:r>
            <a:r>
              <a:rPr lang="bn-BD" sz="3200" dirty="0">
                <a:latin typeface="NikoshBAN" panose="02000000000000000000" pitchFamily="2" charset="0"/>
                <a:cs typeface="NikoshBAN" panose="02000000000000000000" pitchFamily="2" charset="0"/>
              </a:rPr>
              <a:t> </a:t>
            </a:r>
            <a:r>
              <a:rPr lang="bn-BD" sz="3200" dirty="0" smtClean="0">
                <a:solidFill>
                  <a:srgbClr val="0070C0"/>
                </a:solidFill>
                <a:latin typeface="NikoshBAN" panose="02000000000000000000" pitchFamily="2" charset="0"/>
                <a:cs typeface="NikoshBAN" panose="02000000000000000000" pitchFamily="2" charset="0"/>
              </a:rPr>
              <a:t>১৬১১-১৬২৭ খ্রিঃ</a:t>
            </a:r>
            <a:endParaRPr lang="bn-BD" sz="3200" dirty="0">
              <a:solidFill>
                <a:srgbClr val="0070C0"/>
              </a:solidFill>
              <a:latin typeface="NikoshBAN" panose="02000000000000000000" pitchFamily="2" charset="0"/>
              <a:cs typeface="NikoshBAN" panose="02000000000000000000" pitchFamily="2" charset="0"/>
            </a:endParaRPr>
          </a:p>
          <a:p>
            <a:pPr algn="ctr"/>
            <a:r>
              <a:rPr lang="bn-BD" sz="3200" dirty="0" smtClean="0">
                <a:latin typeface="NikoshBAN" panose="02000000000000000000" pitchFamily="2" charset="0"/>
                <a:cs typeface="NikoshBAN" panose="02000000000000000000" pitchFamily="2" charset="0"/>
              </a:rPr>
              <a:t>মুঘল </a:t>
            </a:r>
            <a:r>
              <a:rPr lang="bn-BD" sz="3200" dirty="0">
                <a:latin typeface="NikoshBAN" panose="02000000000000000000" pitchFamily="2" charset="0"/>
                <a:cs typeface="NikoshBAN" panose="02000000000000000000" pitchFamily="2" charset="0"/>
              </a:rPr>
              <a:t>ইতিহাসে সবচেয়ে প্রভাবশালী </a:t>
            </a:r>
            <a:r>
              <a:rPr lang="bn-BD" sz="3200" dirty="0" smtClean="0">
                <a:latin typeface="NikoshBAN" panose="02000000000000000000" pitchFamily="2" charset="0"/>
                <a:cs typeface="NikoshBAN" panose="02000000000000000000" pitchFamily="2" charset="0"/>
              </a:rPr>
              <a:t>নারী</a:t>
            </a:r>
            <a:endParaRPr lang="en-US" sz="3200" dirty="0" smtClean="0">
              <a:solidFill>
                <a:srgbClr val="FF0000"/>
              </a:solidFill>
              <a:latin typeface="NikoshBAN" panose="02000000000000000000" pitchFamily="2" charset="0"/>
              <a:cs typeface="NikoshBAN" panose="02000000000000000000" pitchFamily="2" charset="0"/>
            </a:endParaRPr>
          </a:p>
          <a:p>
            <a:pPr algn="ctr"/>
            <a:r>
              <a:rPr lang="en-US" sz="3200" dirty="0" err="1" smtClean="0">
                <a:solidFill>
                  <a:srgbClr val="002060"/>
                </a:solidFill>
                <a:latin typeface="NikoshBAN" panose="02000000000000000000" pitchFamily="2" charset="0"/>
                <a:cs typeface="NikoshBAN" panose="02000000000000000000" pitchFamily="2" charset="0"/>
              </a:rPr>
              <a:t>চতুর্থ</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পরিচ্ছেদ</a:t>
            </a:r>
            <a:endParaRPr lang="bn-BD" sz="3200" dirty="0">
              <a:solidFill>
                <a:srgbClr val="002060"/>
              </a:solidFill>
              <a:latin typeface="NikoshBAN" panose="02000000000000000000" pitchFamily="2" charset="0"/>
              <a:cs typeface="NikoshBAN" panose="02000000000000000000" pitchFamily="2" charset="0"/>
            </a:endParaRPr>
          </a:p>
          <a:p>
            <a:pPr algn="ctr"/>
            <a:r>
              <a:rPr lang="bn-BD" sz="3200" dirty="0" smtClean="0">
                <a:solidFill>
                  <a:srgbClr val="002060"/>
                </a:solidFill>
                <a:latin typeface="NikoshBAN" panose="02000000000000000000" pitchFamily="2" charset="0"/>
                <a:cs typeface="NikoshBAN" panose="02000000000000000000" pitchFamily="2" charset="0"/>
              </a:rPr>
              <a:t>সময়ঃ ৪৫ মিনিট </a:t>
            </a:r>
          </a:p>
        </p:txBody>
      </p:sp>
      <p:sp>
        <p:nvSpPr>
          <p:cNvPr id="3" name="TextBox 2"/>
          <p:cNvSpPr txBox="1"/>
          <p:nvPr/>
        </p:nvSpPr>
        <p:spPr>
          <a:xfrm>
            <a:off x="5963991" y="6492067"/>
            <a:ext cx="1275009" cy="213585"/>
          </a:xfrm>
          <a:prstGeom prst="rect">
            <a:avLst/>
          </a:prstGeom>
          <a:noFill/>
        </p:spPr>
        <p:txBody>
          <a:bodyPr wrap="square" rtlCol="0">
            <a:spAutoFit/>
          </a:bodyPr>
          <a:lstStyle/>
          <a:p>
            <a:pPr algn="ctr"/>
            <a:r>
              <a:rPr lang="en-US" sz="788" dirty="0" err="1"/>
              <a:t>Moksed</a:t>
            </a:r>
            <a:r>
              <a:rPr lang="en-US" sz="788" dirty="0"/>
              <a:t> Ali</a:t>
            </a:r>
          </a:p>
        </p:txBody>
      </p:sp>
    </p:spTree>
    <p:extLst>
      <p:ext uri="{BB962C8B-B14F-4D97-AF65-F5344CB8AC3E}">
        <p14:creationId xmlns:p14="http://schemas.microsoft.com/office/powerpoint/2010/main" val="30294900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p:cTn id="2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2">
                                            <p:txEl>
                                              <p:pRg st="2" end="2"/>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p:cTn id="3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2">
                                            <p:txEl>
                                              <p:pRg st="3" end="3"/>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8354" y="334851"/>
            <a:ext cx="5859888" cy="769441"/>
          </a:xfrm>
          <a:prstGeom prst="rect">
            <a:avLst/>
          </a:prstGeom>
          <a:blipFill>
            <a:blip r:embed="rId2"/>
            <a:tile tx="0" ty="0" sx="100000" sy="100000" flip="none" algn="tl"/>
          </a:blipFill>
        </p:spPr>
        <p:txBody>
          <a:bodyPr wrap="square" rtlCol="0">
            <a:spAutoFit/>
          </a:bodyPr>
          <a:lstStyle/>
          <a:p>
            <a:pPr algn="ctr"/>
            <a:r>
              <a:rPr lang="bn-BD" sz="4400" dirty="0" smtClean="0">
                <a:solidFill>
                  <a:srgbClr val="CC00CC"/>
                </a:solidFill>
                <a:latin typeface="NikoshBAN" panose="02000000000000000000" pitchFamily="2" charset="0"/>
                <a:cs typeface="NikoshBAN" panose="02000000000000000000" pitchFamily="2" charset="0"/>
              </a:rPr>
              <a:t>শিখনফল</a:t>
            </a:r>
            <a:r>
              <a:rPr lang="bn-BD" sz="4000" dirty="0" smtClean="0">
                <a:solidFill>
                  <a:srgbClr val="CC00CC"/>
                </a:solidFill>
                <a:latin typeface="NikoshBAN" panose="02000000000000000000" pitchFamily="2" charset="0"/>
                <a:cs typeface="NikoshBAN" panose="02000000000000000000" pitchFamily="2" charset="0"/>
              </a:rPr>
              <a:t> </a:t>
            </a:r>
            <a:endParaRPr lang="en-US" sz="4000" dirty="0">
              <a:solidFill>
                <a:srgbClr val="CC00CC"/>
              </a:solidFill>
              <a:latin typeface="NikoshBAN" panose="02000000000000000000" pitchFamily="2" charset="0"/>
              <a:cs typeface="NikoshBAN" panose="02000000000000000000" pitchFamily="2" charset="0"/>
            </a:endParaRPr>
          </a:p>
        </p:txBody>
      </p:sp>
      <p:sp>
        <p:nvSpPr>
          <p:cNvPr id="3" name="TextBox 2"/>
          <p:cNvSpPr txBox="1"/>
          <p:nvPr/>
        </p:nvSpPr>
        <p:spPr>
          <a:xfrm>
            <a:off x="1000807" y="1217325"/>
            <a:ext cx="5138736" cy="584775"/>
          </a:xfrm>
          <a:prstGeom prst="rect">
            <a:avLst/>
          </a:prstGeom>
          <a:noFill/>
        </p:spPr>
        <p:txBody>
          <a:bodyPr wrap="square" rtlCol="0">
            <a:spAutoFit/>
          </a:bodyPr>
          <a:lstStyle/>
          <a:p>
            <a:pPr marL="457200" indent="-457200">
              <a:buFont typeface="Wingdings" panose="05000000000000000000" pitchFamily="2" charset="2"/>
              <a:buChar char="§"/>
            </a:pPr>
            <a:r>
              <a:rPr lang="bn-BD" sz="3200" dirty="0" smtClean="0">
                <a:latin typeface="NikoshBAN" panose="02000000000000000000" pitchFamily="2" charset="0"/>
                <a:cs typeface="NikoshBAN" panose="02000000000000000000" pitchFamily="2" charset="0"/>
              </a:rPr>
              <a:t>শিক্ষার্থীরা পারবে................. </a:t>
            </a:r>
          </a:p>
        </p:txBody>
      </p:sp>
      <p:sp>
        <p:nvSpPr>
          <p:cNvPr id="5" name="TextBox 4"/>
          <p:cNvSpPr txBox="1"/>
          <p:nvPr/>
        </p:nvSpPr>
        <p:spPr>
          <a:xfrm>
            <a:off x="1000807" y="1718224"/>
            <a:ext cx="10740980" cy="584775"/>
          </a:xfrm>
          <a:prstGeom prst="rect">
            <a:avLst/>
          </a:prstGeom>
          <a:noFill/>
        </p:spPr>
        <p:txBody>
          <a:bodyPr wrap="square" rtlCol="0">
            <a:spAutoFit/>
          </a:bodyPr>
          <a:lstStyle/>
          <a:p>
            <a:pPr marL="457200" indent="-457200">
              <a:buFont typeface="Wingdings" panose="05000000000000000000" pitchFamily="2" charset="2"/>
              <a:buChar char="§"/>
            </a:pPr>
            <a:r>
              <a:rPr lang="bn-BD" sz="3200" dirty="0">
                <a:solidFill>
                  <a:srgbClr val="FF0000"/>
                </a:solidFill>
                <a:latin typeface="NikoshBAN" panose="02000000000000000000" pitchFamily="2" charset="0"/>
                <a:cs typeface="NikoshBAN" panose="02000000000000000000" pitchFamily="2" charset="0"/>
              </a:rPr>
              <a:t>সম্রাজ্ঞী নূরজাহান</a:t>
            </a:r>
            <a:r>
              <a:rPr lang="bn-BD" sz="3200" dirty="0" smtClean="0">
                <a:solidFill>
                  <a:srgbClr val="FF0000"/>
                </a:solidFill>
                <a:latin typeface="NikoshBAN" panose="02000000000000000000" pitchFamily="2" charset="0"/>
                <a:cs typeface="NikoshBAN" panose="02000000000000000000" pitchFamily="2" charset="0"/>
              </a:rPr>
              <a:t> এর পরিচয় </a:t>
            </a:r>
            <a:r>
              <a:rPr lang="en-US" sz="3200" dirty="0" err="1" smtClean="0">
                <a:solidFill>
                  <a:srgbClr val="FF0000"/>
                </a:solidFill>
                <a:latin typeface="NikoshBAN" panose="02000000000000000000" pitchFamily="2" charset="0"/>
                <a:cs typeface="NikoshBAN" panose="02000000000000000000" pitchFamily="2" charset="0"/>
              </a:rPr>
              <a:t>বলতে</a:t>
            </a:r>
            <a:r>
              <a:rPr lang="en-US" sz="3200" dirty="0" smtClean="0">
                <a:solidFill>
                  <a:srgbClr val="FF0000"/>
                </a:solidFill>
                <a:latin typeface="NikoshBAN" panose="02000000000000000000" pitchFamily="2" charset="0"/>
                <a:cs typeface="NikoshBAN" panose="02000000000000000000" pitchFamily="2" charset="0"/>
              </a:rPr>
              <a:t> </a:t>
            </a:r>
            <a:r>
              <a:rPr lang="bn-BD" sz="3200" dirty="0" smtClean="0">
                <a:solidFill>
                  <a:srgbClr val="FF0000"/>
                </a:solidFill>
                <a:latin typeface="NikoshBAN" panose="02000000000000000000" pitchFamily="2" charset="0"/>
                <a:cs typeface="NikoshBAN" panose="02000000000000000000" pitchFamily="2" charset="0"/>
              </a:rPr>
              <a:t>পারবে।</a:t>
            </a:r>
          </a:p>
        </p:txBody>
      </p:sp>
      <p:sp>
        <p:nvSpPr>
          <p:cNvPr id="6" name="TextBox 5"/>
          <p:cNvSpPr txBox="1"/>
          <p:nvPr/>
        </p:nvSpPr>
        <p:spPr>
          <a:xfrm>
            <a:off x="1013686" y="2272328"/>
            <a:ext cx="9632359" cy="584775"/>
          </a:xfrm>
          <a:prstGeom prst="rect">
            <a:avLst/>
          </a:prstGeom>
          <a:noFill/>
        </p:spPr>
        <p:txBody>
          <a:bodyPr wrap="square" rtlCol="0">
            <a:spAutoFit/>
          </a:bodyPr>
          <a:lstStyle/>
          <a:p>
            <a:pPr marL="457200" indent="-457200">
              <a:buFont typeface="Wingdings" panose="05000000000000000000" pitchFamily="2" charset="2"/>
              <a:buChar char="§"/>
            </a:pPr>
            <a:r>
              <a:rPr lang="en-US" sz="3200" dirty="0" err="1" smtClean="0">
                <a:solidFill>
                  <a:srgbClr val="00B0F0"/>
                </a:solidFill>
                <a:latin typeface="NikoshBAN" panose="02000000000000000000" pitchFamily="2" charset="0"/>
                <a:cs typeface="NikoshBAN" panose="02000000000000000000" pitchFamily="2" charset="0"/>
              </a:rPr>
              <a:t>সম্রাট</a:t>
            </a:r>
            <a:r>
              <a:rPr lang="en-US"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জাহাঙ্গীর</a:t>
            </a:r>
            <a:r>
              <a:rPr lang="en-US" sz="3200" dirty="0" smtClean="0">
                <a:solidFill>
                  <a:srgbClr val="00B0F0"/>
                </a:solidFill>
                <a:latin typeface="NikoshBAN" panose="02000000000000000000" pitchFamily="2" charset="0"/>
                <a:cs typeface="NikoshBAN" panose="02000000000000000000" pitchFamily="2" charset="0"/>
              </a:rPr>
              <a:t> ও </a:t>
            </a:r>
            <a:r>
              <a:rPr lang="en-US" sz="3200" dirty="0" err="1" smtClean="0">
                <a:solidFill>
                  <a:srgbClr val="00B0F0"/>
                </a:solidFill>
                <a:latin typeface="NikoshBAN" panose="02000000000000000000" pitchFamily="2" charset="0"/>
                <a:cs typeface="NikoshBAN" panose="02000000000000000000" pitchFamily="2" charset="0"/>
              </a:rPr>
              <a:t>নূরজাহানের</a:t>
            </a:r>
            <a:r>
              <a:rPr lang="en-US"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বিয়ে</a:t>
            </a:r>
            <a:r>
              <a:rPr lang="en-US"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সম্পর্কে</a:t>
            </a:r>
            <a:r>
              <a:rPr lang="en-US"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জানতে</a:t>
            </a:r>
            <a:r>
              <a:rPr lang="en-US"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পারবে</a:t>
            </a:r>
            <a:r>
              <a:rPr lang="en-US" sz="3200" dirty="0">
                <a:solidFill>
                  <a:srgbClr val="00B0F0"/>
                </a:solidFill>
                <a:latin typeface="NikoshBAN" panose="02000000000000000000" pitchFamily="2" charset="0"/>
                <a:cs typeface="NikoshBAN" panose="02000000000000000000" pitchFamily="2" charset="0"/>
              </a:rPr>
              <a:t>।</a:t>
            </a:r>
            <a:endParaRPr lang="bn-BD" sz="3200" dirty="0">
              <a:solidFill>
                <a:srgbClr val="00B0F0"/>
              </a:solidFill>
              <a:latin typeface="NikoshBAN" panose="02000000000000000000" pitchFamily="2" charset="0"/>
              <a:cs typeface="NikoshBAN" panose="02000000000000000000" pitchFamily="2" charset="0"/>
            </a:endParaRPr>
          </a:p>
        </p:txBody>
      </p:sp>
      <p:sp>
        <p:nvSpPr>
          <p:cNvPr id="7" name="TextBox 6"/>
          <p:cNvSpPr txBox="1"/>
          <p:nvPr/>
        </p:nvSpPr>
        <p:spPr>
          <a:xfrm>
            <a:off x="1000807" y="2781929"/>
            <a:ext cx="9632359" cy="584775"/>
          </a:xfrm>
          <a:prstGeom prst="rect">
            <a:avLst/>
          </a:prstGeom>
          <a:noFill/>
        </p:spPr>
        <p:txBody>
          <a:bodyPr wrap="square" rtlCol="0">
            <a:spAutoFit/>
          </a:bodyPr>
          <a:lstStyle/>
          <a:p>
            <a:pPr marL="457200" indent="-457200">
              <a:buFont typeface="Wingdings" panose="05000000000000000000" pitchFamily="2" charset="2"/>
              <a:buChar char="§"/>
            </a:pPr>
            <a:r>
              <a:rPr lang="en-US" sz="3200" dirty="0" err="1" smtClean="0">
                <a:solidFill>
                  <a:srgbClr val="00B050"/>
                </a:solidFill>
                <a:latin typeface="NikoshBAN" panose="02000000000000000000" pitchFamily="2" charset="0"/>
                <a:cs typeface="NikoshBAN" panose="02000000000000000000" pitchFamily="2" charset="0"/>
              </a:rPr>
              <a:t>সাম্রাজ্যে</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নূরজাহানের</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প্রভাব</a:t>
            </a:r>
            <a:r>
              <a:rPr lang="bn-BD" sz="3200" dirty="0" smtClean="0">
                <a:solidFill>
                  <a:srgbClr val="00B050"/>
                </a:solidFill>
                <a:latin typeface="NikoshBAN" panose="02000000000000000000" pitchFamily="2" charset="0"/>
                <a:cs typeface="NikoshBAN" panose="02000000000000000000" pitchFamily="2" charset="0"/>
              </a:rPr>
              <a:t> সম্পর্কে জানতে পারবে।</a:t>
            </a:r>
            <a:endParaRPr lang="bn-BD" sz="3200" dirty="0">
              <a:solidFill>
                <a:srgbClr val="00B050"/>
              </a:solidFill>
              <a:latin typeface="NikoshBAN" panose="02000000000000000000" pitchFamily="2" charset="0"/>
              <a:cs typeface="NikoshBAN" panose="02000000000000000000" pitchFamily="2" charset="0"/>
            </a:endParaRPr>
          </a:p>
        </p:txBody>
      </p:sp>
      <p:sp>
        <p:nvSpPr>
          <p:cNvPr id="8" name="TextBox 7"/>
          <p:cNvSpPr txBox="1"/>
          <p:nvPr/>
        </p:nvSpPr>
        <p:spPr>
          <a:xfrm>
            <a:off x="1000807" y="3327331"/>
            <a:ext cx="9632358" cy="584775"/>
          </a:xfrm>
          <a:prstGeom prst="rect">
            <a:avLst/>
          </a:prstGeom>
          <a:noFill/>
        </p:spPr>
        <p:txBody>
          <a:bodyPr wrap="square" rtlCol="0">
            <a:spAutoFit/>
          </a:bodyPr>
          <a:lstStyle/>
          <a:p>
            <a:pPr marL="457200" indent="-457200">
              <a:buFont typeface="Wingdings" panose="05000000000000000000" pitchFamily="2" charset="2"/>
              <a:buChar char="§"/>
            </a:pPr>
            <a:r>
              <a:rPr lang="en-US" sz="3200" dirty="0" err="1" smtClean="0">
                <a:solidFill>
                  <a:srgbClr val="0070C0"/>
                </a:solidFill>
                <a:latin typeface="NikoshBAN" panose="02000000000000000000" pitchFamily="2" charset="0"/>
                <a:cs typeface="NikoshBAN" panose="02000000000000000000" pitchFamily="2" charset="0"/>
              </a:rPr>
              <a:t>নূরজাহানের</a:t>
            </a:r>
            <a:r>
              <a:rPr lang="en-US" sz="3200" dirty="0" smtClean="0">
                <a:solidFill>
                  <a:srgbClr val="0070C0"/>
                </a:solidFill>
                <a:latin typeface="NikoshBAN" panose="02000000000000000000" pitchFamily="2" charset="0"/>
                <a:cs typeface="NikoshBAN" panose="02000000000000000000" pitchFamily="2" charset="0"/>
              </a:rPr>
              <a:t> </a:t>
            </a:r>
            <a:r>
              <a:rPr lang="en-US" sz="3200" dirty="0" err="1" smtClean="0">
                <a:solidFill>
                  <a:srgbClr val="0070C0"/>
                </a:solidFill>
                <a:latin typeface="NikoshBAN" panose="02000000000000000000" pitchFamily="2" charset="0"/>
                <a:cs typeface="NikoshBAN" panose="02000000000000000000" pitchFamily="2" charset="0"/>
              </a:rPr>
              <a:t>পরবর্তী</a:t>
            </a:r>
            <a:r>
              <a:rPr lang="en-US" sz="3200" dirty="0" smtClean="0">
                <a:solidFill>
                  <a:srgbClr val="0070C0"/>
                </a:solidFill>
                <a:latin typeface="NikoshBAN" panose="02000000000000000000" pitchFamily="2" charset="0"/>
                <a:cs typeface="NikoshBAN" panose="02000000000000000000" pitchFamily="2" charset="0"/>
              </a:rPr>
              <a:t> </a:t>
            </a:r>
            <a:r>
              <a:rPr lang="en-US" sz="3200" dirty="0" err="1" smtClean="0">
                <a:solidFill>
                  <a:srgbClr val="0070C0"/>
                </a:solidFill>
                <a:latin typeface="NikoshBAN" panose="02000000000000000000" pitchFamily="2" charset="0"/>
                <a:cs typeface="NikoshBAN" panose="02000000000000000000" pitchFamily="2" charset="0"/>
              </a:rPr>
              <a:t>জীবন</a:t>
            </a:r>
            <a:r>
              <a:rPr lang="en-US" sz="3200" dirty="0" smtClean="0">
                <a:solidFill>
                  <a:srgbClr val="0070C0"/>
                </a:solidFill>
                <a:latin typeface="NikoshBAN" panose="02000000000000000000" pitchFamily="2" charset="0"/>
                <a:cs typeface="NikoshBAN" panose="02000000000000000000" pitchFamily="2" charset="0"/>
              </a:rPr>
              <a:t> ও </a:t>
            </a:r>
            <a:r>
              <a:rPr lang="en-US" sz="3200" dirty="0" err="1" smtClean="0">
                <a:solidFill>
                  <a:srgbClr val="0070C0"/>
                </a:solidFill>
                <a:latin typeface="NikoshBAN" panose="02000000000000000000" pitchFamily="2" charset="0"/>
                <a:cs typeface="NikoshBAN" panose="02000000000000000000" pitchFamily="2" charset="0"/>
              </a:rPr>
              <a:t>মৃত্যু</a:t>
            </a:r>
            <a:r>
              <a:rPr lang="en-US" sz="3200" dirty="0" smtClean="0">
                <a:solidFill>
                  <a:srgbClr val="0070C0"/>
                </a:solidFill>
                <a:latin typeface="NikoshBAN" panose="02000000000000000000" pitchFamily="2" charset="0"/>
                <a:cs typeface="NikoshBAN" panose="02000000000000000000" pitchFamily="2" charset="0"/>
              </a:rPr>
              <a:t> </a:t>
            </a:r>
            <a:r>
              <a:rPr lang="en-US" sz="3200" dirty="0" err="1" smtClean="0">
                <a:solidFill>
                  <a:srgbClr val="0070C0"/>
                </a:solidFill>
                <a:latin typeface="NikoshBAN" panose="02000000000000000000" pitchFamily="2" charset="0"/>
                <a:cs typeface="NikoshBAN" panose="02000000000000000000" pitchFamily="2" charset="0"/>
              </a:rPr>
              <a:t>সর্ম্পকে</a:t>
            </a:r>
            <a:r>
              <a:rPr lang="en-US" sz="3200" dirty="0" smtClean="0">
                <a:solidFill>
                  <a:srgbClr val="0070C0"/>
                </a:solidFill>
                <a:latin typeface="NikoshBAN" panose="02000000000000000000" pitchFamily="2" charset="0"/>
                <a:cs typeface="NikoshBAN" panose="02000000000000000000" pitchFamily="2" charset="0"/>
              </a:rPr>
              <a:t> </a:t>
            </a:r>
            <a:r>
              <a:rPr lang="bn-BD" sz="3200" dirty="0" smtClean="0">
                <a:solidFill>
                  <a:srgbClr val="0070C0"/>
                </a:solidFill>
                <a:latin typeface="NikoshBAN" panose="02000000000000000000" pitchFamily="2" charset="0"/>
                <a:cs typeface="NikoshBAN" panose="02000000000000000000" pitchFamily="2" charset="0"/>
              </a:rPr>
              <a:t>জানতে </a:t>
            </a:r>
            <a:r>
              <a:rPr lang="bn-BD" sz="3200" dirty="0">
                <a:solidFill>
                  <a:srgbClr val="0070C0"/>
                </a:solidFill>
                <a:latin typeface="NikoshBAN" panose="02000000000000000000" pitchFamily="2" charset="0"/>
                <a:cs typeface="NikoshBAN" panose="02000000000000000000" pitchFamily="2" charset="0"/>
              </a:rPr>
              <a:t>পারবে</a:t>
            </a:r>
            <a:r>
              <a:rPr lang="bn-BD" sz="3200" dirty="0" smtClean="0">
                <a:solidFill>
                  <a:srgbClr val="0070C0"/>
                </a:solidFill>
                <a:latin typeface="NikoshBAN" panose="02000000000000000000" pitchFamily="2" charset="0"/>
                <a:cs typeface="NikoshBAN" panose="02000000000000000000" pitchFamily="2" charset="0"/>
              </a:rPr>
              <a:t>।</a:t>
            </a:r>
            <a:endParaRPr lang="bn-BD" sz="32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108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nodeType="clickEffect">
                                  <p:stCondLst>
                                    <p:cond delay="0"/>
                                  </p:stCondLst>
                                  <p:iterate type="lt">
                                    <p:tmPct val="50000"/>
                                  </p:iterate>
                                  <p:childTnLst>
                                    <p:set>
                                      <p:cBhvr>
                                        <p:cTn id="24" dur="1" fill="hold">
                                          <p:stCondLst>
                                            <p:cond delay="0"/>
                                          </p:stCondLst>
                                        </p:cTn>
                                        <p:tgtEl>
                                          <p:spTgt spid="2">
                                            <p:txEl>
                                              <p:pRg st="0" end="0"/>
                                            </p:txEl>
                                          </p:spTgt>
                                        </p:tgtEl>
                                        <p:attrNameLst>
                                          <p:attrName>style.visibility</p:attrName>
                                        </p:attrNameLst>
                                      </p:cBhvr>
                                      <p:to>
                                        <p:strVal val="visible"/>
                                      </p:to>
                                    </p:set>
                                    <p:set>
                                      <p:cBhvr>
                                        <p:cTn id="25" dur="455" fill="hold">
                                          <p:stCondLst>
                                            <p:cond delay="0"/>
                                          </p:stCondLst>
                                        </p:cTn>
                                        <p:tgtEl>
                                          <p:spTgt spid="2">
                                            <p:txEl>
                                              <p:pRg st="0" end="0"/>
                                            </p:txEl>
                                          </p:spTgt>
                                        </p:tgtEl>
                                        <p:attrNameLst>
                                          <p:attrName>style.rotation</p:attrName>
                                        </p:attrNameLst>
                                      </p:cBhvr>
                                      <p:to>
                                        <p:strVal val="-45.0"/>
                                      </p:to>
                                    </p:set>
                                    <p:anim calcmode="lin" valueType="num">
                                      <p:cBhvr>
                                        <p:cTn id="26" dur="455" fill="hold">
                                          <p:stCondLst>
                                            <p:cond delay="455"/>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 calcmode="lin" valueType="num">
                                      <p:cBhvr>
                                        <p:cTn id="3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9"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0-#ppt_w/2"/>
                                          </p:val>
                                        </p:tav>
                                        <p:tav tm="100000">
                                          <p:val>
                                            <p:strVal val="#ppt_x"/>
                                          </p:val>
                                        </p:tav>
                                      </p:tavLst>
                                    </p:anim>
                                    <p:anim calcmode="lin" valueType="num">
                                      <p:cBhvr additive="base">
                                        <p:cTn id="4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3"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1+#ppt_w/2"/>
                                          </p:val>
                                        </p:tav>
                                        <p:tav tm="100000">
                                          <p:val>
                                            <p:strVal val="#ppt_x"/>
                                          </p:val>
                                        </p:tav>
                                      </p:tavLst>
                                    </p:anim>
                                    <p:anim calcmode="lin" valueType="num">
                                      <p:cBhvr additive="base">
                                        <p:cTn id="4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0-#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1+#ppt_w/2"/>
                                          </p:val>
                                        </p:tav>
                                        <p:tav tm="100000">
                                          <p:val>
                                            <p:strVal val="#ppt_x"/>
                                          </p:val>
                                        </p:tav>
                                      </p:tavLst>
                                    </p:anim>
                                    <p:anim calcmode="lin" valueType="num">
                                      <p:cBhvr additive="base">
                                        <p:cTn id="6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87156" y="206061"/>
            <a:ext cx="3490174" cy="52322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p:spPr>
        <p:txBody>
          <a:bodyPr wrap="square" rtlCol="0">
            <a:spAutoFit/>
          </a:bodyPr>
          <a:lstStyle/>
          <a:p>
            <a:pPr algn="ctr"/>
            <a:r>
              <a:rPr lang="en-US" sz="2800" b="1" dirty="0" err="1" smtClean="0">
                <a:solidFill>
                  <a:srgbClr val="002060"/>
                </a:solidFill>
                <a:latin typeface="NikoshBAN" panose="02000000000000000000" pitchFamily="2" charset="0"/>
                <a:cs typeface="NikoshBAN" panose="02000000000000000000" pitchFamily="2" charset="0"/>
              </a:rPr>
              <a:t>নূরজাহানের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পরিচয়</a:t>
            </a:r>
            <a:r>
              <a:rPr lang="en-US" sz="2800" b="1" dirty="0" smtClean="0">
                <a:solidFill>
                  <a:srgbClr val="002060"/>
                </a:solidFill>
                <a:latin typeface="NikoshBAN" panose="02000000000000000000" pitchFamily="2" charset="0"/>
                <a:cs typeface="NikoshBAN" panose="02000000000000000000" pitchFamily="2" charset="0"/>
              </a:rPr>
              <a:t> </a:t>
            </a:r>
            <a:endParaRPr lang="en-US" sz="2800" b="1" dirty="0">
              <a:solidFill>
                <a:srgbClr val="002060"/>
              </a:solidFill>
              <a:latin typeface="NikoshBAN" panose="02000000000000000000" pitchFamily="2" charset="0"/>
              <a:cs typeface="NikoshBAN" panose="02000000000000000000" pitchFamily="2" charset="0"/>
            </a:endParaRPr>
          </a:p>
        </p:txBody>
      </p:sp>
      <p:sp>
        <p:nvSpPr>
          <p:cNvPr id="8" name="TextBox 7"/>
          <p:cNvSpPr txBox="1"/>
          <p:nvPr/>
        </p:nvSpPr>
        <p:spPr>
          <a:xfrm>
            <a:off x="3863662" y="695460"/>
            <a:ext cx="7881870" cy="5693866"/>
          </a:xfrm>
          <a:prstGeom prst="rect">
            <a:avLst/>
          </a:prstGeom>
          <a:noFill/>
        </p:spPr>
        <p:txBody>
          <a:bodyPr wrap="square" rtlCol="0">
            <a:spAutoFit/>
          </a:bodyPr>
          <a:lstStyle/>
          <a:p>
            <a:pPr algn="just"/>
            <a:r>
              <a:rPr lang="bn-BD" sz="2800" dirty="0">
                <a:solidFill>
                  <a:schemeClr val="accent2"/>
                </a:solidFill>
                <a:latin typeface="NikoshBAN" panose="02000000000000000000" pitchFamily="2" charset="0"/>
                <a:cs typeface="NikoshBAN" panose="02000000000000000000" pitchFamily="2" charset="0"/>
              </a:rPr>
              <a:t>নূরজাহানের </a:t>
            </a:r>
            <a:r>
              <a:rPr lang="bn-BD" sz="2800" dirty="0" smtClean="0">
                <a:solidFill>
                  <a:schemeClr val="accent2"/>
                </a:solidFill>
                <a:latin typeface="NikoshBAN" panose="02000000000000000000" pitchFamily="2" charset="0"/>
                <a:cs typeface="NikoshBAN" panose="02000000000000000000" pitchFamily="2" charset="0"/>
              </a:rPr>
              <a:t>আসল </a:t>
            </a:r>
            <a:r>
              <a:rPr lang="bn-BD" sz="2800" dirty="0">
                <a:solidFill>
                  <a:schemeClr val="accent2"/>
                </a:solidFill>
                <a:latin typeface="NikoshBAN" panose="02000000000000000000" pitchFamily="2" charset="0"/>
                <a:cs typeface="NikoshBAN" panose="02000000000000000000" pitchFamily="2" charset="0"/>
              </a:rPr>
              <a:t>নাম মেহের-উন-নিসা। পারস্যের </a:t>
            </a:r>
            <a:r>
              <a:rPr lang="bn-BD" sz="2800" dirty="0" smtClean="0">
                <a:solidFill>
                  <a:schemeClr val="accent2"/>
                </a:solidFill>
                <a:latin typeface="NikoshBAN" panose="02000000000000000000" pitchFamily="2" charset="0"/>
                <a:cs typeface="NikoshBAN" panose="02000000000000000000" pitchFamily="2" charset="0"/>
              </a:rPr>
              <a:t>তেহরানের অভিজাত </a:t>
            </a:r>
            <a:r>
              <a:rPr lang="bn-BD" sz="2800" dirty="0">
                <a:solidFill>
                  <a:schemeClr val="accent2"/>
                </a:solidFill>
                <a:latin typeface="NikoshBAN" panose="02000000000000000000" pitchFamily="2" charset="0"/>
                <a:cs typeface="NikoshBAN" panose="02000000000000000000" pitchFamily="2" charset="0"/>
              </a:rPr>
              <a:t>বংশীয় </a:t>
            </a:r>
            <a:r>
              <a:rPr lang="bn-BD" sz="2800" dirty="0" smtClean="0">
                <a:solidFill>
                  <a:schemeClr val="accent2"/>
                </a:solidFill>
                <a:latin typeface="NikoshBAN" panose="02000000000000000000" pitchFamily="2" charset="0"/>
                <a:cs typeface="NikoshBAN" panose="02000000000000000000" pitchFamily="2" charset="0"/>
              </a:rPr>
              <a:t>খাওয়াজা মুহম্মদ শরীফের পুত্র মির্জা </a:t>
            </a:r>
            <a:r>
              <a:rPr lang="bn-BD" sz="2800" dirty="0">
                <a:solidFill>
                  <a:schemeClr val="accent2"/>
                </a:solidFill>
                <a:latin typeface="NikoshBAN" panose="02000000000000000000" pitchFamily="2" charset="0"/>
                <a:cs typeface="NikoshBAN" panose="02000000000000000000" pitchFamily="2" charset="0"/>
              </a:rPr>
              <a:t>গিয়াস বেগ ছিলেন তাঁর পিতা। নিজের দুর্দিনে </a:t>
            </a:r>
            <a:r>
              <a:rPr lang="bn-BD" sz="2800" dirty="0" smtClean="0">
                <a:solidFill>
                  <a:schemeClr val="accent2"/>
                </a:solidFill>
                <a:latin typeface="NikoshBAN" panose="02000000000000000000" pitchFamily="2" charset="0"/>
                <a:cs typeface="NikoshBAN" panose="02000000000000000000" pitchFamily="2" charset="0"/>
              </a:rPr>
              <a:t>স্ত্রী আছমত বানুকে নিয়ে ভাগ্যের </a:t>
            </a:r>
            <a:r>
              <a:rPr lang="bn-BD" sz="2800" dirty="0">
                <a:solidFill>
                  <a:schemeClr val="accent2"/>
                </a:solidFill>
                <a:latin typeface="NikoshBAN" panose="02000000000000000000" pitchFamily="2" charset="0"/>
                <a:cs typeface="NikoshBAN" panose="02000000000000000000" pitchFamily="2" charset="0"/>
              </a:rPr>
              <a:t>অন্বেষণে ভারতবর্ষে </a:t>
            </a:r>
            <a:r>
              <a:rPr lang="bn-BD" sz="2800" dirty="0" smtClean="0">
                <a:solidFill>
                  <a:schemeClr val="accent2"/>
                </a:solidFill>
                <a:latin typeface="NikoshBAN" panose="02000000000000000000" pitchFamily="2" charset="0"/>
                <a:cs typeface="NikoshBAN" panose="02000000000000000000" pitchFamily="2" charset="0"/>
              </a:rPr>
              <a:t>আগমনকালে কান্দাহারে </a:t>
            </a:r>
            <a:r>
              <a:rPr lang="bn-BD" sz="2800" dirty="0">
                <a:solidFill>
                  <a:schemeClr val="accent2"/>
                </a:solidFill>
                <a:latin typeface="NikoshBAN" panose="02000000000000000000" pitchFamily="2" charset="0"/>
                <a:cs typeface="NikoshBAN" panose="02000000000000000000" pitchFamily="2" charset="0"/>
              </a:rPr>
              <a:t>পৌঁছানোর পরেই তার সন্তানসম্ভবা </a:t>
            </a:r>
            <a:r>
              <a:rPr lang="bn-BD" sz="2800" dirty="0" smtClean="0">
                <a:solidFill>
                  <a:schemeClr val="accent2"/>
                </a:solidFill>
                <a:latin typeface="NikoshBAN" panose="02000000000000000000" pitchFamily="2" charset="0"/>
                <a:cs typeface="NikoshBAN" panose="02000000000000000000" pitchFamily="2" charset="0"/>
              </a:rPr>
              <a:t>স্ত্রী</a:t>
            </a:r>
            <a:r>
              <a:rPr lang="bn-BD" sz="2800" dirty="0">
                <a:solidFill>
                  <a:schemeClr val="accent2"/>
                </a:solidFill>
                <a:latin typeface="NikoshBAN" panose="02000000000000000000" pitchFamily="2" charset="0"/>
                <a:cs typeface="NikoshBAN" panose="02000000000000000000" pitchFamily="2" charset="0"/>
              </a:rPr>
              <a:t> ১৫৭৫ </a:t>
            </a:r>
            <a:r>
              <a:rPr lang="bn-BD" sz="2800" dirty="0" smtClean="0">
                <a:solidFill>
                  <a:schemeClr val="accent2"/>
                </a:solidFill>
                <a:latin typeface="NikoshBAN" panose="02000000000000000000" pitchFamily="2" charset="0"/>
                <a:cs typeface="NikoshBAN" panose="02000000000000000000" pitchFamily="2" charset="0"/>
              </a:rPr>
              <a:t>খ্রিঃ </a:t>
            </a:r>
            <a:r>
              <a:rPr lang="bn-BD" sz="2800" dirty="0">
                <a:solidFill>
                  <a:schemeClr val="accent2"/>
                </a:solidFill>
                <a:latin typeface="NikoshBAN" panose="02000000000000000000" pitchFamily="2" charset="0"/>
                <a:cs typeface="NikoshBAN" panose="02000000000000000000" pitchFamily="2" charset="0"/>
              </a:rPr>
              <a:t>কন্যা </a:t>
            </a:r>
            <a:r>
              <a:rPr lang="bn-BD" sz="2800" dirty="0" smtClean="0">
                <a:solidFill>
                  <a:schemeClr val="accent2"/>
                </a:solidFill>
                <a:latin typeface="NikoshBAN" panose="02000000000000000000" pitchFamily="2" charset="0"/>
                <a:cs typeface="NikoshBAN" panose="02000000000000000000" pitchFamily="2" charset="0"/>
              </a:rPr>
              <a:t>মেহের-উন-নিসার জন্ম </a:t>
            </a:r>
            <a:r>
              <a:rPr lang="bn-BD" sz="2800" dirty="0">
                <a:solidFill>
                  <a:schemeClr val="accent2"/>
                </a:solidFill>
                <a:latin typeface="NikoshBAN" panose="02000000000000000000" pitchFamily="2" charset="0"/>
                <a:cs typeface="NikoshBAN" panose="02000000000000000000" pitchFamily="2" charset="0"/>
              </a:rPr>
              <a:t>দেন। </a:t>
            </a:r>
            <a:r>
              <a:rPr lang="bn-BD" sz="2800" dirty="0" smtClean="0">
                <a:solidFill>
                  <a:schemeClr val="accent2"/>
                </a:solidFill>
                <a:latin typeface="NikoshBAN" panose="02000000000000000000" pitchFamily="2" charset="0"/>
                <a:cs typeface="NikoshBAN" panose="02000000000000000000" pitchFamily="2" charset="0"/>
              </a:rPr>
              <a:t>ভারতে আগমন করে এক </a:t>
            </a:r>
            <a:r>
              <a:rPr lang="bn-BD" sz="2800" dirty="0">
                <a:solidFill>
                  <a:schemeClr val="accent2"/>
                </a:solidFill>
                <a:latin typeface="NikoshBAN" panose="02000000000000000000" pitchFamily="2" charset="0"/>
                <a:cs typeface="NikoshBAN" panose="02000000000000000000" pitchFamily="2" charset="0"/>
              </a:rPr>
              <a:t>বন্ধুর সহযোগিতায় গিয়াস বেগ সম্রাট আকবরের দরবারে </a:t>
            </a:r>
            <a:r>
              <a:rPr lang="bn-BD" sz="2800" dirty="0" smtClean="0">
                <a:solidFill>
                  <a:schemeClr val="accent2"/>
                </a:solidFill>
                <a:latin typeface="NikoshBAN" panose="02000000000000000000" pitchFamily="2" charset="0"/>
                <a:cs typeface="NikoshBAN" panose="02000000000000000000" pitchFamily="2" charset="0"/>
              </a:rPr>
              <a:t>চাকুরী পান। </a:t>
            </a:r>
            <a:r>
              <a:rPr lang="bn-BD" sz="2800" dirty="0">
                <a:solidFill>
                  <a:schemeClr val="accent2"/>
                </a:solidFill>
                <a:latin typeface="NikoshBAN" panose="02000000000000000000" pitchFamily="2" charset="0"/>
                <a:cs typeface="NikoshBAN" panose="02000000000000000000" pitchFamily="2" charset="0"/>
              </a:rPr>
              <a:t>নিজ </a:t>
            </a:r>
            <a:r>
              <a:rPr lang="bn-BD" sz="2800" dirty="0" smtClean="0">
                <a:solidFill>
                  <a:schemeClr val="accent2"/>
                </a:solidFill>
                <a:latin typeface="NikoshBAN" panose="02000000000000000000" pitchFamily="2" charset="0"/>
                <a:cs typeface="NikoshBAN" panose="02000000000000000000" pitchFamily="2" charset="0"/>
              </a:rPr>
              <a:t>মেধার জোরে </a:t>
            </a:r>
            <a:r>
              <a:rPr lang="bn-BD" sz="2800" dirty="0">
                <a:solidFill>
                  <a:schemeClr val="accent2"/>
                </a:solidFill>
                <a:latin typeface="NikoshBAN" panose="02000000000000000000" pitchFamily="2" charset="0"/>
                <a:cs typeface="NikoshBAN" panose="02000000000000000000" pitchFamily="2" charset="0"/>
              </a:rPr>
              <a:t>খুব দ্রুত তিনি দরবারে গুরুত্ব লাভ করেন</a:t>
            </a:r>
            <a:r>
              <a:rPr lang="bn-BD" sz="2800" dirty="0" smtClean="0">
                <a:solidFill>
                  <a:schemeClr val="accent2"/>
                </a:solidFill>
                <a:latin typeface="NikoshBAN" panose="02000000000000000000" pitchFamily="2" charset="0"/>
                <a:cs typeface="NikoshBAN" panose="02000000000000000000" pitchFamily="2" charset="0"/>
              </a:rPr>
              <a:t>। তরুণী </a:t>
            </a:r>
            <a:r>
              <a:rPr lang="bn-BD" sz="2800" dirty="0">
                <a:solidFill>
                  <a:schemeClr val="accent2"/>
                </a:solidFill>
                <a:latin typeface="NikoshBAN" panose="02000000000000000000" pitchFamily="2" charset="0"/>
                <a:cs typeface="NikoshBAN" panose="02000000000000000000" pitchFamily="2" charset="0"/>
              </a:rPr>
              <a:t>নূরজাহান বা মেহের-উন-নিসাকে দেখেই তাঁর প্রেমে পড়ে গিয়েছিলেন শাহজাদা সেলিম </a:t>
            </a:r>
            <a:r>
              <a:rPr lang="bn-BD" sz="2800" dirty="0" smtClean="0">
                <a:solidFill>
                  <a:schemeClr val="accent2"/>
                </a:solidFill>
                <a:latin typeface="NikoshBAN" panose="02000000000000000000" pitchFamily="2" charset="0"/>
                <a:cs typeface="NikoshBAN" panose="02000000000000000000" pitchFamily="2" charset="0"/>
              </a:rPr>
              <a:t>বা </a:t>
            </a:r>
            <a:r>
              <a:rPr lang="bn-BD" sz="2800" dirty="0">
                <a:solidFill>
                  <a:schemeClr val="accent2"/>
                </a:solidFill>
                <a:latin typeface="NikoshBAN" panose="02000000000000000000" pitchFamily="2" charset="0"/>
                <a:cs typeface="NikoshBAN" panose="02000000000000000000" pitchFamily="2" charset="0"/>
              </a:rPr>
              <a:t>জাহাঙ্গীর। কিন্তু সম্রাট আকবর এ সম্পর্ক মেনে নেননি। তিনি তড়িঘড়ি করে নিজের বাহিনীতে কর্মরত ইরানী সমরনায়ক শের আফগান আলী কুলি খান ইসতাজলুর সাথে ১৭ বছর বয়সে মেহের-উন-নিসার বিয়ে </a:t>
            </a:r>
            <a:r>
              <a:rPr lang="bn-BD" sz="2800" dirty="0" smtClean="0">
                <a:solidFill>
                  <a:schemeClr val="accent2"/>
                </a:solidFill>
                <a:latin typeface="NikoshBAN" panose="02000000000000000000" pitchFamily="2" charset="0"/>
                <a:cs typeface="NikoshBAN" panose="02000000000000000000" pitchFamily="2" charset="0"/>
              </a:rPr>
              <a:t>দিয়ে </a:t>
            </a:r>
            <a:r>
              <a:rPr lang="bn-BD" sz="2800" dirty="0">
                <a:solidFill>
                  <a:schemeClr val="accent2"/>
                </a:solidFill>
                <a:latin typeface="NikoshBAN" panose="02000000000000000000" pitchFamily="2" charset="0"/>
                <a:cs typeface="NikoshBAN" panose="02000000000000000000" pitchFamily="2" charset="0"/>
              </a:rPr>
              <a:t>সুদূর বর্ধমানে</a:t>
            </a:r>
            <a:r>
              <a:rPr lang="bn-BD" sz="2800" dirty="0" smtClean="0">
                <a:solidFill>
                  <a:schemeClr val="accent2"/>
                </a:solidFill>
                <a:latin typeface="NikoshBAN" panose="02000000000000000000" pitchFamily="2" charset="0"/>
                <a:cs typeface="NikoshBAN" panose="02000000000000000000" pitchFamily="2" charset="0"/>
              </a:rPr>
              <a:t> পাঠিয়ে </a:t>
            </a:r>
            <a:r>
              <a:rPr lang="bn-BD" sz="2800" dirty="0">
                <a:solidFill>
                  <a:schemeClr val="accent2"/>
                </a:solidFill>
                <a:latin typeface="NikoshBAN" panose="02000000000000000000" pitchFamily="2" charset="0"/>
                <a:cs typeface="NikoshBAN" panose="02000000000000000000" pitchFamily="2" charset="0"/>
              </a:rPr>
              <a:t>দেয়া </a:t>
            </a:r>
            <a:r>
              <a:rPr lang="bn-BD" sz="2800" dirty="0" smtClean="0">
                <a:solidFill>
                  <a:schemeClr val="accent2"/>
                </a:solidFill>
                <a:latin typeface="NikoshBAN" panose="02000000000000000000" pitchFamily="2" charset="0"/>
                <a:cs typeface="NikoshBAN" panose="02000000000000000000" pitchFamily="2" charset="0"/>
              </a:rPr>
              <a:t>হয়।</a:t>
            </a:r>
            <a:endParaRPr lang="en-US" sz="2800" dirty="0">
              <a:solidFill>
                <a:schemeClr val="accent2"/>
              </a:solidFill>
              <a:latin typeface="NikoshBAN" panose="02000000000000000000" pitchFamily="2" charset="0"/>
              <a:cs typeface="NikoshBAN" panose="02000000000000000000" pitchFamily="2" charset="0"/>
            </a:endParaRPr>
          </a:p>
        </p:txBody>
      </p:sp>
      <p:sp>
        <p:nvSpPr>
          <p:cNvPr id="2" name="Rectangle 1"/>
          <p:cNvSpPr/>
          <p:nvPr/>
        </p:nvSpPr>
        <p:spPr>
          <a:xfrm>
            <a:off x="489397" y="806555"/>
            <a:ext cx="3387144" cy="541394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59099" y="6204660"/>
            <a:ext cx="1983345" cy="584775"/>
          </a:xfrm>
          <a:prstGeom prst="rect">
            <a:avLst/>
          </a:prstGeom>
          <a:blipFill>
            <a:blip r:embed="rId3"/>
            <a:tile tx="0" ty="0" sx="100000" sy="100000" flip="none" algn="tl"/>
          </a:blipFill>
        </p:spPr>
        <p:txBody>
          <a:bodyPr wrap="square">
            <a:spAutoFit/>
          </a:bodyPr>
          <a:lstStyle/>
          <a:p>
            <a:pPr algn="ctr"/>
            <a:r>
              <a:rPr lang="en-US" sz="3200" b="1" dirty="0" err="1" smtClean="0">
                <a:latin typeface="NikoshBAN" panose="02000000000000000000" pitchFamily="2" charset="0"/>
                <a:cs typeface="NikoshBAN" panose="02000000000000000000" pitchFamily="2" charset="0"/>
              </a:rPr>
              <a:t>নূরজাহান</a:t>
            </a:r>
            <a:endParaRPr lang="en-US" sz="3200" dirty="0"/>
          </a:p>
        </p:txBody>
      </p:sp>
    </p:spTree>
    <p:extLst>
      <p:ext uri="{BB962C8B-B14F-4D97-AF65-F5344CB8AC3E}">
        <p14:creationId xmlns:p14="http://schemas.microsoft.com/office/powerpoint/2010/main" val="1549738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5">
                                            <p:bg/>
                                          </p:spTgt>
                                        </p:tgtEl>
                                        <p:attrNameLst>
                                          <p:attrName>style.visibility</p:attrName>
                                        </p:attrNameLst>
                                      </p:cBhvr>
                                      <p:to>
                                        <p:strVal val="visible"/>
                                      </p:to>
                                    </p:set>
                                    <p:anim calcmode="lin" valueType="num">
                                      <p:cBhvr additive="base">
                                        <p:cTn id="30"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31" dur="500" fill="hold"/>
                                        <p:tgtEl>
                                          <p:spTgt spid="5">
                                            <p:bg/>
                                          </p:spTgt>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p:cTn id="36"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wipe(down)">
                                      <p:cBhvr>
                                        <p:cTn id="44" dur="580">
                                          <p:stCondLst>
                                            <p:cond delay="0"/>
                                          </p:stCondLst>
                                        </p:cTn>
                                        <p:tgtEl>
                                          <p:spTgt spid="8">
                                            <p:txEl>
                                              <p:pRg st="0" end="0"/>
                                            </p:txEl>
                                          </p:spTgt>
                                        </p:tgtEl>
                                      </p:cBhvr>
                                    </p:animEffect>
                                    <p:anim calcmode="lin" valueType="num">
                                      <p:cBhvr>
                                        <p:cTn id="45"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8">
                                            <p:txEl>
                                              <p:pRg st="0" end="0"/>
                                            </p:txEl>
                                          </p:spTgt>
                                        </p:tgtEl>
                                      </p:cBhvr>
                                      <p:to x="100000" y="60000"/>
                                    </p:animScale>
                                    <p:animScale>
                                      <p:cBhvr>
                                        <p:cTn id="51" dur="166" decel="50000">
                                          <p:stCondLst>
                                            <p:cond delay="676"/>
                                          </p:stCondLst>
                                        </p:cTn>
                                        <p:tgtEl>
                                          <p:spTgt spid="8">
                                            <p:txEl>
                                              <p:pRg st="0" end="0"/>
                                            </p:txEl>
                                          </p:spTgt>
                                        </p:tgtEl>
                                      </p:cBhvr>
                                      <p:to x="100000" y="100000"/>
                                    </p:animScale>
                                    <p:animScale>
                                      <p:cBhvr>
                                        <p:cTn id="52" dur="26">
                                          <p:stCondLst>
                                            <p:cond delay="1312"/>
                                          </p:stCondLst>
                                        </p:cTn>
                                        <p:tgtEl>
                                          <p:spTgt spid="8">
                                            <p:txEl>
                                              <p:pRg st="0" end="0"/>
                                            </p:txEl>
                                          </p:spTgt>
                                        </p:tgtEl>
                                      </p:cBhvr>
                                      <p:to x="100000" y="80000"/>
                                    </p:animScale>
                                    <p:animScale>
                                      <p:cBhvr>
                                        <p:cTn id="53" dur="166" decel="50000">
                                          <p:stCondLst>
                                            <p:cond delay="1338"/>
                                          </p:stCondLst>
                                        </p:cTn>
                                        <p:tgtEl>
                                          <p:spTgt spid="8">
                                            <p:txEl>
                                              <p:pRg st="0" end="0"/>
                                            </p:txEl>
                                          </p:spTgt>
                                        </p:tgtEl>
                                      </p:cBhvr>
                                      <p:to x="100000" y="100000"/>
                                    </p:animScale>
                                    <p:animScale>
                                      <p:cBhvr>
                                        <p:cTn id="54" dur="26">
                                          <p:stCondLst>
                                            <p:cond delay="1642"/>
                                          </p:stCondLst>
                                        </p:cTn>
                                        <p:tgtEl>
                                          <p:spTgt spid="8">
                                            <p:txEl>
                                              <p:pRg st="0" end="0"/>
                                            </p:txEl>
                                          </p:spTgt>
                                        </p:tgtEl>
                                      </p:cBhvr>
                                      <p:to x="100000" y="90000"/>
                                    </p:animScale>
                                    <p:animScale>
                                      <p:cBhvr>
                                        <p:cTn id="55" dur="166" decel="50000">
                                          <p:stCondLst>
                                            <p:cond delay="1668"/>
                                          </p:stCondLst>
                                        </p:cTn>
                                        <p:tgtEl>
                                          <p:spTgt spid="8">
                                            <p:txEl>
                                              <p:pRg st="0" end="0"/>
                                            </p:txEl>
                                          </p:spTgt>
                                        </p:tgtEl>
                                      </p:cBhvr>
                                      <p:to x="100000" y="100000"/>
                                    </p:animScale>
                                    <p:animScale>
                                      <p:cBhvr>
                                        <p:cTn id="56" dur="26">
                                          <p:stCondLst>
                                            <p:cond delay="1808"/>
                                          </p:stCondLst>
                                        </p:cTn>
                                        <p:tgtEl>
                                          <p:spTgt spid="8">
                                            <p:txEl>
                                              <p:pRg st="0" end="0"/>
                                            </p:txEl>
                                          </p:spTgt>
                                        </p:tgtEl>
                                      </p:cBhvr>
                                      <p:to x="100000" y="95000"/>
                                    </p:animScale>
                                    <p:animScale>
                                      <p:cBhvr>
                                        <p:cTn id="57"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6220" y="1300767"/>
            <a:ext cx="10135673" cy="3970318"/>
          </a:xfrm>
          <a:prstGeom prst="rect">
            <a:avLst/>
          </a:prstGeom>
          <a:noFill/>
        </p:spPr>
        <p:txBody>
          <a:bodyPr wrap="square" rtlCol="0">
            <a:spAutoFit/>
          </a:bodyPr>
          <a:lstStyle/>
          <a:p>
            <a:pPr algn="just"/>
            <a:r>
              <a:rPr lang="bn-BD" sz="2800" dirty="0" smtClean="0">
                <a:solidFill>
                  <a:srgbClr val="7030A0"/>
                </a:solidFill>
                <a:latin typeface="NikoshBAN" panose="02000000000000000000" pitchFamily="2" charset="0"/>
                <a:cs typeface="NikoshBAN" panose="02000000000000000000" pitchFamily="2" charset="0"/>
              </a:rPr>
              <a:t>জাহাঙ্গীর সম্রাট </a:t>
            </a:r>
            <a:r>
              <a:rPr lang="bn-BD" sz="2800" dirty="0">
                <a:solidFill>
                  <a:srgbClr val="7030A0"/>
                </a:solidFill>
                <a:latin typeface="NikoshBAN" panose="02000000000000000000" pitchFamily="2" charset="0"/>
                <a:cs typeface="NikoshBAN" panose="02000000000000000000" pitchFamily="2" charset="0"/>
              </a:rPr>
              <a:t>হবার অনতিকাল পরে শের আফগান রাষ্ট্রবিরোধী ও বিদ্রোহমূলক কর্মকান্ডের </a:t>
            </a:r>
            <a:r>
              <a:rPr lang="bn-BD" sz="2800" dirty="0" smtClean="0">
                <a:solidFill>
                  <a:srgbClr val="7030A0"/>
                </a:solidFill>
                <a:latin typeface="NikoshBAN" panose="02000000000000000000" pitchFamily="2" charset="0"/>
                <a:cs typeface="NikoshBAN" panose="02000000000000000000" pitchFamily="2" charset="0"/>
              </a:rPr>
              <a:t>সাথে </a:t>
            </a:r>
            <a:r>
              <a:rPr lang="bn-BD" sz="2800" dirty="0">
                <a:solidFill>
                  <a:srgbClr val="7030A0"/>
                </a:solidFill>
                <a:latin typeface="NikoshBAN" panose="02000000000000000000" pitchFamily="2" charset="0"/>
                <a:cs typeface="NikoshBAN" panose="02000000000000000000" pitchFamily="2" charset="0"/>
              </a:rPr>
              <a:t>জড়িত হয়ে পড়লে </a:t>
            </a:r>
            <a:r>
              <a:rPr lang="bn-BD" sz="2800" dirty="0" smtClean="0">
                <a:solidFill>
                  <a:srgbClr val="7030A0"/>
                </a:solidFill>
                <a:latin typeface="NikoshBAN" panose="02000000000000000000" pitchFamily="2" charset="0"/>
                <a:cs typeface="NikoshBAN" panose="02000000000000000000" pitchFamily="2" charset="0"/>
              </a:rPr>
              <a:t>সম্রাট জাহাঙ্গীর তাকে দমন করার জন্য ১৬০৭ খ্রিঃ বাংলার সুবাদার কুতুবউদ্দিনের নেতৃত্বে এক অভিযানে উভয়েই নিহত হন। শের </a:t>
            </a:r>
            <a:r>
              <a:rPr lang="bn-BD" sz="2800" dirty="0">
                <a:solidFill>
                  <a:srgbClr val="7030A0"/>
                </a:solidFill>
                <a:latin typeface="NikoshBAN" panose="02000000000000000000" pitchFamily="2" charset="0"/>
                <a:cs typeface="NikoshBAN" panose="02000000000000000000" pitchFamily="2" charset="0"/>
              </a:rPr>
              <a:t>আফগানের মৃত্যুর </a:t>
            </a:r>
            <a:r>
              <a:rPr lang="bn-BD" sz="2800" dirty="0" smtClean="0">
                <a:solidFill>
                  <a:srgbClr val="7030A0"/>
                </a:solidFill>
                <a:latin typeface="NikoshBAN" panose="02000000000000000000" pitchFamily="2" charset="0"/>
                <a:cs typeface="NikoshBAN" panose="02000000000000000000" pitchFamily="2" charset="0"/>
              </a:rPr>
              <a:t>পর</a:t>
            </a:r>
            <a:r>
              <a:rPr lang="bn-BD" sz="2800" dirty="0">
                <a:solidFill>
                  <a:srgbClr val="7030A0"/>
                </a:solidFill>
                <a:latin typeface="NikoshBAN" panose="02000000000000000000" pitchFamily="2" charset="0"/>
                <a:cs typeface="NikoshBAN" panose="02000000000000000000" pitchFamily="2" charset="0"/>
              </a:rPr>
              <a:t> </a:t>
            </a:r>
            <a:r>
              <a:rPr lang="bn-BD" sz="2800" dirty="0" smtClean="0">
                <a:solidFill>
                  <a:srgbClr val="7030A0"/>
                </a:solidFill>
                <a:latin typeface="NikoshBAN" panose="02000000000000000000" pitchFamily="2" charset="0"/>
                <a:cs typeface="NikoshBAN" panose="02000000000000000000" pitchFamily="2" charset="0"/>
              </a:rPr>
              <a:t>সম্রাটের নির্দেশে </a:t>
            </a:r>
            <a:r>
              <a:rPr lang="en-US" sz="2800" dirty="0" err="1" smtClean="0">
                <a:solidFill>
                  <a:srgbClr val="7030A0"/>
                </a:solidFill>
                <a:latin typeface="NikoshBAN" panose="02000000000000000000" pitchFamily="2" charset="0"/>
                <a:cs typeface="NikoshBAN" panose="02000000000000000000" pitchFamily="2" charset="0"/>
              </a:rPr>
              <a:t>শিশু</a:t>
            </a:r>
            <a:r>
              <a:rPr lang="en-US" sz="2800" dirty="0" smtClean="0">
                <a:solidFill>
                  <a:srgbClr val="7030A0"/>
                </a:solidFill>
                <a:latin typeface="NikoshBAN" panose="02000000000000000000" pitchFamily="2" charset="0"/>
                <a:cs typeface="NikoshBAN" panose="02000000000000000000" pitchFamily="2" charset="0"/>
              </a:rPr>
              <a:t> </a:t>
            </a:r>
            <a:r>
              <a:rPr lang="en-US" sz="2800" dirty="0" err="1" smtClean="0">
                <a:solidFill>
                  <a:srgbClr val="7030A0"/>
                </a:solidFill>
                <a:latin typeface="NikoshBAN" panose="02000000000000000000" pitchFamily="2" charset="0"/>
                <a:cs typeface="NikoshBAN" panose="02000000000000000000" pitchFamily="2" charset="0"/>
              </a:rPr>
              <a:t>কন্যা</a:t>
            </a:r>
            <a:r>
              <a:rPr lang="en-US" sz="2800" dirty="0" smtClean="0">
                <a:solidFill>
                  <a:srgbClr val="7030A0"/>
                </a:solidFill>
                <a:latin typeface="NikoshBAN" panose="02000000000000000000" pitchFamily="2" charset="0"/>
                <a:cs typeface="NikoshBAN" panose="02000000000000000000" pitchFamily="2" charset="0"/>
              </a:rPr>
              <a:t> </a:t>
            </a:r>
            <a:r>
              <a:rPr lang="en-US" sz="2800" dirty="0" err="1" smtClean="0">
                <a:solidFill>
                  <a:srgbClr val="7030A0"/>
                </a:solidFill>
                <a:latin typeface="NikoshBAN" panose="02000000000000000000" pitchFamily="2" charset="0"/>
                <a:cs typeface="NikoshBAN" panose="02000000000000000000" pitchFamily="2" charset="0"/>
              </a:rPr>
              <a:t>লাডলী</a:t>
            </a:r>
            <a:r>
              <a:rPr lang="en-US" sz="2800" dirty="0" smtClean="0">
                <a:solidFill>
                  <a:srgbClr val="7030A0"/>
                </a:solidFill>
                <a:latin typeface="NikoshBAN" panose="02000000000000000000" pitchFamily="2" charset="0"/>
                <a:cs typeface="NikoshBAN" panose="02000000000000000000" pitchFamily="2" charset="0"/>
              </a:rPr>
              <a:t> </a:t>
            </a:r>
            <a:r>
              <a:rPr lang="en-US" sz="2800" dirty="0" err="1" smtClean="0">
                <a:solidFill>
                  <a:srgbClr val="7030A0"/>
                </a:solidFill>
                <a:latin typeface="NikoshBAN" panose="02000000000000000000" pitchFamily="2" charset="0"/>
                <a:cs typeface="NikoshBAN" panose="02000000000000000000" pitchFamily="2" charset="0"/>
              </a:rPr>
              <a:t>বেগমকে</a:t>
            </a:r>
            <a:r>
              <a:rPr lang="en-US" sz="2800" dirty="0" smtClean="0">
                <a:solidFill>
                  <a:srgbClr val="7030A0"/>
                </a:solidFill>
                <a:latin typeface="NikoshBAN" panose="02000000000000000000" pitchFamily="2" charset="0"/>
                <a:cs typeface="NikoshBAN" panose="02000000000000000000" pitchFamily="2" charset="0"/>
              </a:rPr>
              <a:t> </a:t>
            </a:r>
            <a:r>
              <a:rPr lang="en-US" sz="2800" dirty="0" err="1" smtClean="0">
                <a:solidFill>
                  <a:srgbClr val="7030A0"/>
                </a:solidFill>
                <a:latin typeface="NikoshBAN" panose="02000000000000000000" pitchFamily="2" charset="0"/>
                <a:cs typeface="NikoshBAN" panose="02000000000000000000" pitchFamily="2" charset="0"/>
              </a:rPr>
              <a:t>নিয়ে</a:t>
            </a:r>
            <a:r>
              <a:rPr lang="en-US" sz="2800" dirty="0" smtClean="0">
                <a:solidFill>
                  <a:srgbClr val="7030A0"/>
                </a:solidFill>
                <a:latin typeface="NikoshBAN" panose="02000000000000000000" pitchFamily="2" charset="0"/>
                <a:cs typeface="NikoshBAN" panose="02000000000000000000" pitchFamily="2" charset="0"/>
              </a:rPr>
              <a:t> </a:t>
            </a:r>
            <a:r>
              <a:rPr lang="en-US" sz="2800" dirty="0" err="1" smtClean="0">
                <a:solidFill>
                  <a:srgbClr val="7030A0"/>
                </a:solidFill>
                <a:latin typeface="NikoshBAN" panose="02000000000000000000" pitchFamily="2" charset="0"/>
                <a:cs typeface="NikoshBAN" panose="02000000000000000000" pitchFamily="2" charset="0"/>
              </a:rPr>
              <a:t>মেহের-উন-নেসা</a:t>
            </a:r>
            <a:r>
              <a:rPr lang="en-US" sz="2800" dirty="0" smtClean="0">
                <a:solidFill>
                  <a:srgbClr val="7030A0"/>
                </a:solidFill>
                <a:latin typeface="NikoshBAN" panose="02000000000000000000" pitchFamily="2" charset="0"/>
                <a:cs typeface="NikoshBAN" panose="02000000000000000000" pitchFamily="2" charset="0"/>
              </a:rPr>
              <a:t> ১৬০৭ </a:t>
            </a:r>
            <a:r>
              <a:rPr lang="en-US" sz="2800" dirty="0" err="1" smtClean="0">
                <a:solidFill>
                  <a:srgbClr val="7030A0"/>
                </a:solidFill>
                <a:latin typeface="NikoshBAN" panose="02000000000000000000" pitchFamily="2" charset="0"/>
                <a:cs typeface="NikoshBAN" panose="02000000000000000000" pitchFamily="2" charset="0"/>
              </a:rPr>
              <a:t>খ্রিঃ</a:t>
            </a:r>
            <a:r>
              <a:rPr lang="en-US" sz="2800" dirty="0" smtClean="0">
                <a:solidFill>
                  <a:srgbClr val="7030A0"/>
                </a:solidFill>
                <a:latin typeface="NikoshBAN" panose="02000000000000000000" pitchFamily="2" charset="0"/>
                <a:cs typeface="NikoshBAN" panose="02000000000000000000" pitchFamily="2" charset="0"/>
              </a:rPr>
              <a:t> </a:t>
            </a:r>
            <a:r>
              <a:rPr lang="bn-BD" sz="2800" dirty="0" smtClean="0">
                <a:solidFill>
                  <a:srgbClr val="7030A0"/>
                </a:solidFill>
                <a:latin typeface="NikoshBAN" panose="02000000000000000000" pitchFamily="2" charset="0"/>
                <a:cs typeface="NikoshBAN" panose="02000000000000000000" pitchFamily="2" charset="0"/>
              </a:rPr>
              <a:t>দিল্লী/আগ্রায় আসেন এবং মুঘল </a:t>
            </a:r>
            <a:r>
              <a:rPr lang="bn-BD" sz="2800" dirty="0">
                <a:solidFill>
                  <a:srgbClr val="7030A0"/>
                </a:solidFill>
                <a:latin typeface="NikoshBAN" panose="02000000000000000000" pitchFamily="2" charset="0"/>
                <a:cs typeface="NikoshBAN" panose="02000000000000000000" pitchFamily="2" charset="0"/>
              </a:rPr>
              <a:t>হেরেমের কর্ত্রী সম্রাট জাহাঙ্গীরের সৎ মা এবং সম্রাট আকবরের প্রধান স্ত্রী </a:t>
            </a:r>
            <a:r>
              <a:rPr lang="bn-BD" sz="2800" dirty="0" smtClean="0">
                <a:solidFill>
                  <a:srgbClr val="7030A0"/>
                </a:solidFill>
                <a:latin typeface="NikoshBAN" panose="02000000000000000000" pitchFamily="2" charset="0"/>
                <a:cs typeface="NikoshBAN" panose="02000000000000000000" pitchFamily="2" charset="0"/>
              </a:rPr>
              <a:t>সুলতানা সেলিমার সেবায় </a:t>
            </a:r>
            <a:r>
              <a:rPr lang="bn-BD" sz="2800" dirty="0">
                <a:solidFill>
                  <a:srgbClr val="7030A0"/>
                </a:solidFill>
                <a:latin typeface="NikoshBAN" panose="02000000000000000000" pitchFamily="2" charset="0"/>
                <a:cs typeface="NikoshBAN" panose="02000000000000000000" pitchFamily="2" charset="0"/>
              </a:rPr>
              <a:t>তিনি নিয়োজিত হন। মরহুম স্বামীর জীবদ্দশায় তৈরি রাজনৈতিক শত্রুদের থেকে নিরাপত্তার জন্য নূরজাহান নিজেই মুঘল দরবারের আশ্রয় প্রয়োজন মনে করেছিলেন। তার স্বামী রাজদ্রোহী হওয়া সত্ত্বেও তিনি এবং তার কন্যা মুঘল দরবারে যথেষ্ট সম্মানজনক অবস্থান লাভ করেন</a:t>
            </a:r>
            <a:r>
              <a:rPr lang="bn-BD" sz="2800" dirty="0" smtClean="0">
                <a:solidFill>
                  <a:srgbClr val="7030A0"/>
                </a:solidFill>
                <a:latin typeface="NikoshBAN" panose="02000000000000000000" pitchFamily="2" charset="0"/>
                <a:cs typeface="NikoshBAN" panose="02000000000000000000" pitchFamily="2" charset="0"/>
              </a:rPr>
              <a:t>।</a:t>
            </a:r>
            <a:endParaRPr lang="en-US" sz="2800" dirty="0">
              <a:solidFill>
                <a:srgbClr val="7030A0"/>
              </a:solidFill>
            </a:endParaRPr>
          </a:p>
        </p:txBody>
      </p:sp>
    </p:spTree>
    <p:extLst>
      <p:ext uri="{BB962C8B-B14F-4D97-AF65-F5344CB8AC3E}">
        <p14:creationId xmlns:p14="http://schemas.microsoft.com/office/powerpoint/2010/main" val="6915076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124" y="953038"/>
            <a:ext cx="3940935" cy="480382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84856" y="5950039"/>
            <a:ext cx="2356833" cy="584775"/>
          </a:xfrm>
          <a:prstGeom prst="rect">
            <a:avLst/>
          </a:prstGeom>
          <a:noFill/>
        </p:spPr>
        <p:txBody>
          <a:bodyPr wrap="square" rtlCol="0">
            <a:spAutoFit/>
          </a:bodyPr>
          <a:lstStyle/>
          <a:p>
            <a:pPr algn="ctr"/>
            <a:r>
              <a:rPr lang="bn-BD" sz="3200" b="1" dirty="0" smtClean="0">
                <a:solidFill>
                  <a:srgbClr val="FF0000"/>
                </a:solidFill>
                <a:latin typeface="NikoshBAN" panose="02000000000000000000" pitchFamily="2" charset="0"/>
                <a:cs typeface="NikoshBAN" panose="02000000000000000000" pitchFamily="2" charset="0"/>
              </a:rPr>
              <a:t> বিয়ে  </a:t>
            </a:r>
            <a:endParaRPr lang="en-US" sz="3200" b="1" dirty="0">
              <a:solidFill>
                <a:srgbClr val="FF0000"/>
              </a:solidFill>
              <a:latin typeface="NikoshBAN" panose="02000000000000000000" pitchFamily="2" charset="0"/>
              <a:cs typeface="NikoshBAN" panose="02000000000000000000" pitchFamily="2" charset="0"/>
            </a:endParaRPr>
          </a:p>
        </p:txBody>
      </p:sp>
      <p:sp>
        <p:nvSpPr>
          <p:cNvPr id="6" name="TextBox 5"/>
          <p:cNvSpPr txBox="1"/>
          <p:nvPr/>
        </p:nvSpPr>
        <p:spPr>
          <a:xfrm>
            <a:off x="4353059" y="785612"/>
            <a:ext cx="7405353" cy="5693866"/>
          </a:xfrm>
          <a:prstGeom prst="rect">
            <a:avLst/>
          </a:prstGeom>
          <a:noFill/>
        </p:spPr>
        <p:txBody>
          <a:bodyPr wrap="square" rtlCol="0">
            <a:spAutoFit/>
          </a:bodyPr>
          <a:lstStyle/>
          <a:p>
            <a:pPr algn="just"/>
            <a:r>
              <a:rPr lang="bn-BD" sz="2800" dirty="0">
                <a:solidFill>
                  <a:srgbClr val="00B050"/>
                </a:solidFill>
                <a:latin typeface="NikoshBAN" panose="02000000000000000000" pitchFamily="2" charset="0"/>
                <a:cs typeface="NikoshBAN" panose="02000000000000000000" pitchFamily="2" charset="0"/>
              </a:rPr>
              <a:t>নূরজাহানের প্রতি জাহাঙ্গীরের আকর্ষণ যে অনেক আগে থেকেই ছিল</a:t>
            </a:r>
            <a:r>
              <a:rPr lang="en-US" sz="2800" dirty="0">
                <a:solidFill>
                  <a:srgbClr val="00B050"/>
                </a:solidFill>
                <a:latin typeface="NikoshBAN" panose="02000000000000000000" pitchFamily="2" charset="0"/>
                <a:cs typeface="NikoshBAN" panose="02000000000000000000" pitchFamily="2" charset="0"/>
              </a:rPr>
              <a:t>, </a:t>
            </a:r>
            <a:r>
              <a:rPr lang="bn-BD" sz="2800" dirty="0">
                <a:solidFill>
                  <a:srgbClr val="00B050"/>
                </a:solidFill>
                <a:latin typeface="NikoshBAN" panose="02000000000000000000" pitchFamily="2" charset="0"/>
                <a:cs typeface="NikoshBAN" panose="02000000000000000000" pitchFamily="2" charset="0"/>
              </a:rPr>
              <a:t>এটা সব সূত্রেই জানা যায়। </a:t>
            </a:r>
            <a:r>
              <a:rPr lang="bn-BD" sz="2800" dirty="0" smtClean="0">
                <a:solidFill>
                  <a:srgbClr val="00B050"/>
                </a:solidFill>
                <a:latin typeface="NikoshBAN" panose="02000000000000000000" pitchFamily="2" charset="0"/>
                <a:cs typeface="NikoshBAN" panose="02000000000000000000" pitchFamily="2" charset="0"/>
              </a:rPr>
              <a:t>জাহাঙ্গীরের </a:t>
            </a:r>
            <a:r>
              <a:rPr lang="bn-BD" sz="2800" dirty="0">
                <a:solidFill>
                  <a:srgbClr val="00B050"/>
                </a:solidFill>
                <a:latin typeface="NikoshBAN" panose="02000000000000000000" pitchFamily="2" charset="0"/>
                <a:cs typeface="NikoshBAN" panose="02000000000000000000" pitchFamily="2" charset="0"/>
              </a:rPr>
              <a:t>রাজত্বের ছয় </a:t>
            </a:r>
            <a:r>
              <a:rPr lang="bn-BD" sz="2800" dirty="0" smtClean="0">
                <a:solidFill>
                  <a:srgbClr val="00B050"/>
                </a:solidFill>
                <a:latin typeface="NikoshBAN" panose="02000000000000000000" pitchFamily="2" charset="0"/>
                <a:cs typeface="NikoshBAN" panose="02000000000000000000" pitchFamily="2" charset="0"/>
              </a:rPr>
              <a:t>বছরে ১৬১১ খ্রিঃ </a:t>
            </a:r>
            <a:r>
              <a:rPr lang="bn-BD" sz="2800" dirty="0">
                <a:solidFill>
                  <a:srgbClr val="00B050"/>
                </a:solidFill>
                <a:latin typeface="NikoshBAN" panose="02000000000000000000" pitchFamily="2" charset="0"/>
                <a:cs typeface="NikoshBAN" panose="02000000000000000000" pitchFamily="2" charset="0"/>
              </a:rPr>
              <a:t>২১ মে সন্ধ্যায় শাহী মহলের মীনা বাজারে নওরোজের উৎসব দেখতে বের হন সম্রাট। </a:t>
            </a:r>
            <a:r>
              <a:rPr lang="bn-BD" sz="2800" dirty="0" smtClean="0">
                <a:solidFill>
                  <a:srgbClr val="00B050"/>
                </a:solidFill>
                <a:latin typeface="NikoshBAN" panose="02000000000000000000" pitchFamily="2" charset="0"/>
                <a:cs typeface="NikoshBAN" panose="02000000000000000000" pitchFamily="2" charset="0"/>
              </a:rPr>
              <a:t>নওরোজ </a:t>
            </a:r>
            <a:r>
              <a:rPr lang="bn-BD" sz="2800" dirty="0">
                <a:solidFill>
                  <a:srgbClr val="00B050"/>
                </a:solidFill>
                <a:latin typeface="NikoshBAN" panose="02000000000000000000" pitchFamily="2" charset="0"/>
                <a:cs typeface="NikoshBAN" panose="02000000000000000000" pitchFamily="2" charset="0"/>
              </a:rPr>
              <a:t>হলো নববর্ষ </a:t>
            </a:r>
            <a:r>
              <a:rPr lang="bn-BD" sz="2800" dirty="0" smtClean="0">
                <a:solidFill>
                  <a:srgbClr val="00B050"/>
                </a:solidFill>
                <a:latin typeface="NikoshBAN" panose="02000000000000000000" pitchFamily="2" charset="0"/>
                <a:cs typeface="NikoshBAN" panose="02000000000000000000" pitchFamily="2" charset="0"/>
              </a:rPr>
              <a:t>বরণ উৎসব</a:t>
            </a:r>
            <a:r>
              <a:rPr lang="bn-BD" sz="2800" dirty="0">
                <a:solidFill>
                  <a:srgbClr val="00B050"/>
                </a:solidFill>
                <a:latin typeface="NikoshBAN" panose="02000000000000000000" pitchFamily="2" charset="0"/>
                <a:cs typeface="NikoshBAN" panose="02000000000000000000" pitchFamily="2" charset="0"/>
              </a:rPr>
              <a:t>। এখানেই এক পোষাকের দোকানে </a:t>
            </a:r>
            <a:r>
              <a:rPr lang="bn-BD" sz="2800" dirty="0" smtClean="0">
                <a:solidFill>
                  <a:srgbClr val="00B050"/>
                </a:solidFill>
                <a:latin typeface="NikoshBAN" panose="02000000000000000000" pitchFamily="2" charset="0"/>
                <a:cs typeface="NikoshBAN" panose="02000000000000000000" pitchFamily="2" charset="0"/>
              </a:rPr>
              <a:t>জাহাঙ্গীর </a:t>
            </a:r>
            <a:r>
              <a:rPr lang="bn-BD" sz="2800" dirty="0">
                <a:solidFill>
                  <a:srgbClr val="00B050"/>
                </a:solidFill>
                <a:latin typeface="NikoshBAN" panose="02000000000000000000" pitchFamily="2" charset="0"/>
                <a:cs typeface="NikoshBAN" panose="02000000000000000000" pitchFamily="2" charset="0"/>
              </a:rPr>
              <a:t>মেহের-উন-নিসাকে </a:t>
            </a:r>
            <a:r>
              <a:rPr lang="bn-BD" sz="2800" dirty="0" smtClean="0">
                <a:solidFill>
                  <a:srgbClr val="00B050"/>
                </a:solidFill>
                <a:latin typeface="NikoshBAN" panose="02000000000000000000" pitchFamily="2" charset="0"/>
                <a:cs typeface="NikoshBAN" panose="02000000000000000000" pitchFamily="2" charset="0"/>
              </a:rPr>
              <a:t>চিনতে পারে। </a:t>
            </a:r>
            <a:r>
              <a:rPr lang="bn-BD" sz="2800" dirty="0">
                <a:solidFill>
                  <a:srgbClr val="00B050"/>
                </a:solidFill>
                <a:latin typeface="NikoshBAN" panose="02000000000000000000" pitchFamily="2" charset="0"/>
                <a:cs typeface="NikoshBAN" panose="02000000000000000000" pitchFamily="2" charset="0"/>
              </a:rPr>
              <a:t>তৎক্ষনাৎ তাঁকে বিয়ের প্রস্তাব </a:t>
            </a:r>
            <a:r>
              <a:rPr lang="bn-BD" sz="2800" dirty="0" smtClean="0">
                <a:solidFill>
                  <a:srgbClr val="00B050"/>
                </a:solidFill>
                <a:latin typeface="NikoshBAN" panose="02000000000000000000" pitchFamily="2" charset="0"/>
                <a:cs typeface="NikoshBAN" panose="02000000000000000000" pitchFamily="2" charset="0"/>
              </a:rPr>
              <a:t>দিয়ে </a:t>
            </a:r>
            <a:r>
              <a:rPr lang="bn-BD" sz="2800" dirty="0">
                <a:solidFill>
                  <a:srgbClr val="00B050"/>
                </a:solidFill>
                <a:latin typeface="NikoshBAN" panose="02000000000000000000" pitchFamily="2" charset="0"/>
                <a:cs typeface="NikoshBAN" panose="02000000000000000000" pitchFamily="2" charset="0"/>
              </a:rPr>
              <a:t>সেই মাসেরই ২৫ তারিখে</a:t>
            </a:r>
            <a:r>
              <a:rPr lang="en-US" sz="2800" dirty="0">
                <a:solidFill>
                  <a:srgbClr val="00B050"/>
                </a:solidFill>
                <a:latin typeface="NikoshBAN" panose="02000000000000000000" pitchFamily="2" charset="0"/>
                <a:cs typeface="NikoshBAN" panose="02000000000000000000" pitchFamily="2" charset="0"/>
              </a:rPr>
              <a:t>, </a:t>
            </a:r>
            <a:r>
              <a:rPr lang="bn-BD" sz="2800" dirty="0">
                <a:solidFill>
                  <a:srgbClr val="00B050"/>
                </a:solidFill>
                <a:latin typeface="NikoshBAN" panose="02000000000000000000" pitchFamily="2" charset="0"/>
                <a:cs typeface="NikoshBAN" panose="02000000000000000000" pitchFamily="2" charset="0"/>
              </a:rPr>
              <a:t>আরবী ১২ রবিউল আউয়াল ১০২০ হিজরী তারিখে মেহের-উন-নিসাকে বিয়ে করে মহলে নিয়ে </a:t>
            </a:r>
            <a:r>
              <a:rPr lang="bn-BD" sz="2800" dirty="0" smtClean="0">
                <a:solidFill>
                  <a:srgbClr val="00B050"/>
                </a:solidFill>
                <a:latin typeface="NikoshBAN" panose="02000000000000000000" pitchFamily="2" charset="0"/>
                <a:cs typeface="NikoshBAN" panose="02000000000000000000" pitchFamily="2" charset="0"/>
              </a:rPr>
              <a:t>আসেন। মেহের-উন-নিসার </a:t>
            </a:r>
            <a:r>
              <a:rPr lang="bn-BD" sz="2800" dirty="0">
                <a:solidFill>
                  <a:srgbClr val="00B050"/>
                </a:solidFill>
                <a:latin typeface="NikoshBAN" panose="02000000000000000000" pitchFamily="2" charset="0"/>
                <a:cs typeface="NikoshBAN" panose="02000000000000000000" pitchFamily="2" charset="0"/>
              </a:rPr>
              <a:t>রুপে মুগ্ধ </a:t>
            </a:r>
            <a:r>
              <a:rPr lang="bn-BD" sz="2800" dirty="0" smtClean="0">
                <a:solidFill>
                  <a:srgbClr val="00B050"/>
                </a:solidFill>
                <a:latin typeface="NikoshBAN" panose="02000000000000000000" pitchFamily="2" charset="0"/>
                <a:cs typeface="NikoshBAN" panose="02000000000000000000" pitchFamily="2" charset="0"/>
              </a:rPr>
              <a:t>হয়ে </a:t>
            </a:r>
            <a:r>
              <a:rPr lang="bn-BD" sz="2800" dirty="0">
                <a:solidFill>
                  <a:srgbClr val="00B050"/>
                </a:solidFill>
                <a:latin typeface="NikoshBAN" panose="02000000000000000000" pitchFamily="2" charset="0"/>
                <a:cs typeface="NikoshBAN" panose="02000000000000000000" pitchFamily="2" charset="0"/>
              </a:rPr>
              <a:t>তাঁর নাম দেন </a:t>
            </a:r>
            <a:r>
              <a:rPr lang="en-US" sz="2800" dirty="0">
                <a:solidFill>
                  <a:srgbClr val="00B050"/>
                </a:solidFill>
                <a:latin typeface="NikoshBAN" panose="02000000000000000000" pitchFamily="2" charset="0"/>
                <a:cs typeface="NikoshBAN" panose="02000000000000000000" pitchFamily="2" charset="0"/>
              </a:rPr>
              <a:t>‘</a:t>
            </a:r>
            <a:r>
              <a:rPr lang="bn-BD" sz="2800" dirty="0">
                <a:solidFill>
                  <a:srgbClr val="00B050"/>
                </a:solidFill>
                <a:latin typeface="NikoshBAN" panose="02000000000000000000" pitchFamily="2" charset="0"/>
                <a:cs typeface="NikoshBAN" panose="02000000000000000000" pitchFamily="2" charset="0"/>
              </a:rPr>
              <a:t>নূর মহল</a:t>
            </a:r>
            <a:r>
              <a:rPr lang="en-US" sz="2800" dirty="0">
                <a:solidFill>
                  <a:srgbClr val="00B050"/>
                </a:solidFill>
                <a:latin typeface="NikoshBAN" panose="02000000000000000000" pitchFamily="2" charset="0"/>
                <a:cs typeface="NikoshBAN" panose="02000000000000000000" pitchFamily="2" charset="0"/>
              </a:rPr>
              <a:t>’ (</a:t>
            </a:r>
            <a:r>
              <a:rPr lang="bn-BD" sz="2800" dirty="0">
                <a:solidFill>
                  <a:srgbClr val="00B050"/>
                </a:solidFill>
                <a:latin typeface="NikoshBAN" panose="02000000000000000000" pitchFamily="2" charset="0"/>
                <a:cs typeface="NikoshBAN" panose="02000000000000000000" pitchFamily="2" charset="0"/>
              </a:rPr>
              <a:t>মহলের আলো)। বিয়ের পাঁচ বছর পর</a:t>
            </a:r>
            <a:r>
              <a:rPr lang="en-US" sz="2800" dirty="0">
                <a:solidFill>
                  <a:srgbClr val="00B050"/>
                </a:solidFill>
                <a:latin typeface="NikoshBAN" panose="02000000000000000000" pitchFamily="2" charset="0"/>
                <a:cs typeface="NikoshBAN" panose="02000000000000000000" pitchFamily="2" charset="0"/>
              </a:rPr>
              <a:t>, </a:t>
            </a:r>
            <a:r>
              <a:rPr lang="bn-BD" sz="2800" dirty="0">
                <a:solidFill>
                  <a:srgbClr val="00B050"/>
                </a:solidFill>
                <a:latin typeface="NikoshBAN" panose="02000000000000000000" pitchFamily="2" charset="0"/>
                <a:cs typeface="NikoshBAN" panose="02000000000000000000" pitchFamily="2" charset="0"/>
              </a:rPr>
              <a:t>১৬১৬ </a:t>
            </a:r>
            <a:r>
              <a:rPr lang="bn-BD" sz="2800" dirty="0" smtClean="0">
                <a:solidFill>
                  <a:srgbClr val="00B050"/>
                </a:solidFill>
                <a:latin typeface="NikoshBAN" panose="02000000000000000000" pitchFamily="2" charset="0"/>
                <a:cs typeface="NikoshBAN" panose="02000000000000000000" pitchFamily="2" charset="0"/>
              </a:rPr>
              <a:t>খ্রিঃ সম্রাট </a:t>
            </a:r>
            <a:r>
              <a:rPr lang="bn-BD" sz="2800" dirty="0">
                <a:solidFill>
                  <a:srgbClr val="00B050"/>
                </a:solidFill>
                <a:latin typeface="NikoshBAN" panose="02000000000000000000" pitchFamily="2" charset="0"/>
                <a:cs typeface="NikoshBAN" panose="02000000000000000000" pitchFamily="2" charset="0"/>
              </a:rPr>
              <a:t>স্ত্রীর নাম দেন </a:t>
            </a:r>
            <a:r>
              <a:rPr lang="en-US" sz="2800" dirty="0">
                <a:solidFill>
                  <a:srgbClr val="00B050"/>
                </a:solidFill>
                <a:latin typeface="NikoshBAN" panose="02000000000000000000" pitchFamily="2" charset="0"/>
                <a:cs typeface="NikoshBAN" panose="02000000000000000000" pitchFamily="2" charset="0"/>
              </a:rPr>
              <a:t>‘</a:t>
            </a:r>
            <a:r>
              <a:rPr lang="bn-BD" sz="2800" dirty="0">
                <a:solidFill>
                  <a:srgbClr val="00B050"/>
                </a:solidFill>
                <a:latin typeface="NikoshBAN" panose="02000000000000000000" pitchFamily="2" charset="0"/>
                <a:cs typeface="NikoshBAN" panose="02000000000000000000" pitchFamily="2" charset="0"/>
              </a:rPr>
              <a:t>নূর জাহান</a:t>
            </a:r>
            <a:r>
              <a:rPr lang="en-US" sz="2800" dirty="0">
                <a:solidFill>
                  <a:srgbClr val="00B050"/>
                </a:solidFill>
                <a:latin typeface="NikoshBAN" panose="02000000000000000000" pitchFamily="2" charset="0"/>
                <a:cs typeface="NikoshBAN" panose="02000000000000000000" pitchFamily="2" charset="0"/>
              </a:rPr>
              <a:t>’ (</a:t>
            </a:r>
            <a:r>
              <a:rPr lang="bn-BD" sz="2800" dirty="0">
                <a:solidFill>
                  <a:srgbClr val="00B050"/>
                </a:solidFill>
                <a:latin typeface="NikoshBAN" panose="02000000000000000000" pitchFamily="2" charset="0"/>
                <a:cs typeface="NikoshBAN" panose="02000000000000000000" pitchFamily="2" charset="0"/>
              </a:rPr>
              <a:t>জগতের আলো)। শুধু একটি মহলই নয়</a:t>
            </a:r>
            <a:r>
              <a:rPr lang="en-US" sz="2800" dirty="0">
                <a:solidFill>
                  <a:srgbClr val="00B050"/>
                </a:solidFill>
                <a:latin typeface="NikoshBAN" panose="02000000000000000000" pitchFamily="2" charset="0"/>
                <a:cs typeface="NikoshBAN" panose="02000000000000000000" pitchFamily="2" charset="0"/>
              </a:rPr>
              <a:t>, </a:t>
            </a:r>
            <a:r>
              <a:rPr lang="bn-BD" sz="2800" dirty="0">
                <a:solidFill>
                  <a:srgbClr val="00B050"/>
                </a:solidFill>
                <a:latin typeface="NikoshBAN" panose="02000000000000000000" pitchFamily="2" charset="0"/>
                <a:cs typeface="NikoshBAN" panose="02000000000000000000" pitchFamily="2" charset="0"/>
              </a:rPr>
              <a:t>মেহের-উন-নিসার কীর্তি ও মহিমা মহল ছাড়িয়ে ছড়িয়ে পড়েছিল সমগ্র মুঘল সাম্রাজ্যে। তাই </a:t>
            </a:r>
            <a:r>
              <a:rPr lang="en-US" sz="2800" dirty="0">
                <a:solidFill>
                  <a:srgbClr val="00B050"/>
                </a:solidFill>
                <a:latin typeface="NikoshBAN" panose="02000000000000000000" pitchFamily="2" charset="0"/>
                <a:cs typeface="NikoshBAN" panose="02000000000000000000" pitchFamily="2" charset="0"/>
              </a:rPr>
              <a:t>‘</a:t>
            </a:r>
            <a:r>
              <a:rPr lang="bn-BD" sz="2800" dirty="0">
                <a:solidFill>
                  <a:srgbClr val="00B050"/>
                </a:solidFill>
                <a:latin typeface="NikoshBAN" panose="02000000000000000000" pitchFamily="2" charset="0"/>
                <a:cs typeface="NikoshBAN" panose="02000000000000000000" pitchFamily="2" charset="0"/>
              </a:rPr>
              <a:t>নূর মহল</a:t>
            </a:r>
            <a:r>
              <a:rPr lang="en-US" sz="2800" dirty="0">
                <a:solidFill>
                  <a:srgbClr val="00B050"/>
                </a:solidFill>
                <a:latin typeface="NikoshBAN" panose="02000000000000000000" pitchFamily="2" charset="0"/>
                <a:cs typeface="NikoshBAN" panose="02000000000000000000" pitchFamily="2" charset="0"/>
              </a:rPr>
              <a:t>’ </a:t>
            </a:r>
            <a:r>
              <a:rPr lang="bn-BD" sz="2800" dirty="0">
                <a:solidFill>
                  <a:srgbClr val="00B050"/>
                </a:solidFill>
                <a:latin typeface="NikoshBAN" panose="02000000000000000000" pitchFamily="2" charset="0"/>
                <a:cs typeface="NikoshBAN" panose="02000000000000000000" pitchFamily="2" charset="0"/>
              </a:rPr>
              <a:t>নামটিতে তাঁকে সীমাবদ্ধ করা যায়নি।</a:t>
            </a:r>
            <a:endParaRPr lang="en-US" sz="28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56484200"/>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1835" y="206061"/>
            <a:ext cx="8435660" cy="584775"/>
          </a:xfrm>
          <a:prstGeom prst="rect">
            <a:avLst/>
          </a:prstGeom>
          <a:noFill/>
        </p:spPr>
        <p:txBody>
          <a:bodyPr wrap="square" rtlCol="0">
            <a:spAutoFit/>
          </a:bodyPr>
          <a:lstStyle/>
          <a:p>
            <a:pPr algn="ctr"/>
            <a:r>
              <a:rPr lang="bn-BD" sz="3200" b="1" dirty="0">
                <a:solidFill>
                  <a:srgbClr val="0070C0"/>
                </a:solidFill>
                <a:latin typeface="NikoshBAN" panose="02000000000000000000" pitchFamily="2" charset="0"/>
                <a:cs typeface="NikoshBAN" panose="02000000000000000000" pitchFamily="2" charset="0"/>
              </a:rPr>
              <a:t>সম্রাট জাহাঙ্গীর </a:t>
            </a:r>
            <a:r>
              <a:rPr lang="bn-BD" sz="3200" dirty="0" smtClean="0">
                <a:solidFill>
                  <a:srgbClr val="0070C0"/>
                </a:solidFill>
                <a:latin typeface="NikoshBAN" panose="02000000000000000000" pitchFamily="2" charset="0"/>
                <a:cs typeface="NikoshBAN" panose="02000000000000000000" pitchFamily="2" charset="0"/>
              </a:rPr>
              <a:t>ও </a:t>
            </a:r>
            <a:r>
              <a:rPr lang="en-US" sz="3200" b="1" dirty="0" err="1" smtClean="0">
                <a:solidFill>
                  <a:srgbClr val="0070C0"/>
                </a:solidFill>
                <a:latin typeface="NikoshBAN" panose="02000000000000000000" pitchFamily="2" charset="0"/>
                <a:cs typeface="NikoshBAN" panose="02000000000000000000" pitchFamily="2" charset="0"/>
              </a:rPr>
              <a:t>নূরজাহানের</a:t>
            </a:r>
            <a:r>
              <a:rPr lang="bn-BD" sz="3200" b="1" dirty="0" smtClean="0">
                <a:solidFill>
                  <a:srgbClr val="0070C0"/>
                </a:solidFill>
                <a:latin typeface="NikoshBAN" panose="02000000000000000000" pitchFamily="2" charset="0"/>
                <a:cs typeface="NikoshBAN" panose="02000000000000000000" pitchFamily="2" charset="0"/>
              </a:rPr>
              <a:t> বিবাহ নিয়ে ঐতিহাসিক মতামত  </a:t>
            </a:r>
            <a:endParaRPr lang="en-US" sz="3200" b="1" dirty="0">
              <a:solidFill>
                <a:srgbClr val="0070C0"/>
              </a:solidFill>
              <a:latin typeface="NikoshBAN" panose="02000000000000000000" pitchFamily="2" charset="0"/>
              <a:cs typeface="NikoshBAN" panose="02000000000000000000" pitchFamily="2" charset="0"/>
            </a:endParaRPr>
          </a:p>
        </p:txBody>
      </p:sp>
      <p:sp>
        <p:nvSpPr>
          <p:cNvPr id="3" name="Rectangle 2"/>
          <p:cNvSpPr/>
          <p:nvPr/>
        </p:nvSpPr>
        <p:spPr>
          <a:xfrm>
            <a:off x="2794715" y="800115"/>
            <a:ext cx="6774288" cy="263854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5915" y="3503055"/>
            <a:ext cx="10380372" cy="2246769"/>
          </a:xfrm>
          <a:prstGeom prst="rect">
            <a:avLst/>
          </a:prstGeom>
          <a:noFill/>
        </p:spPr>
        <p:txBody>
          <a:bodyPr wrap="square" rtlCol="0">
            <a:spAutoFit/>
          </a:bodyPr>
          <a:lstStyle/>
          <a:p>
            <a:pPr algn="just"/>
            <a:r>
              <a:rPr lang="bn-BD" sz="2800" dirty="0" smtClean="0">
                <a:solidFill>
                  <a:srgbClr val="7030A0"/>
                </a:solidFill>
                <a:latin typeface="NikoshBAN" panose="02000000000000000000" pitchFamily="2" charset="0"/>
                <a:cs typeface="NikoshBAN" panose="02000000000000000000" pitchFamily="2" charset="0"/>
              </a:rPr>
              <a:t>ঈশ্বরী প্রসাদসহ অনেক</a:t>
            </a:r>
            <a:r>
              <a:rPr lang="bn-BD" sz="2800" b="1" dirty="0">
                <a:solidFill>
                  <a:srgbClr val="7030A0"/>
                </a:solidFill>
                <a:latin typeface="NikoshBAN" panose="02000000000000000000" pitchFamily="2" charset="0"/>
                <a:cs typeface="NikoshBAN" panose="02000000000000000000" pitchFamily="2" charset="0"/>
              </a:rPr>
              <a:t> </a:t>
            </a:r>
            <a:r>
              <a:rPr lang="bn-BD" sz="2800" dirty="0" smtClean="0">
                <a:solidFill>
                  <a:srgbClr val="7030A0"/>
                </a:solidFill>
                <a:latin typeface="NikoshBAN" panose="02000000000000000000" pitchFamily="2" charset="0"/>
                <a:cs typeface="NikoshBAN" panose="02000000000000000000" pitchFamily="2" charset="0"/>
              </a:rPr>
              <a:t>ঐতিহাসিক মনে করেন, মির্জা গিয়াসবেগ প্রাসাদ পরিদর্শক থাকাকালে সেলিম নূরজাহানের প্রতি আকৃষ্ট হন। কিন্তু সম্রাট আকবর মেহের-উন-নেছার প্রতি যুবরাজের আকর্ষণ পছন্দ করেননি তাই শের আফগানের সাথে বিবাহ দিয়ে সেলিমের আওতার বাহিরে বর্ধমানে পাঠিয়ে দেন। সেলিম সিংহাসনে আরোহণ করে ইচ্ছাকৃত ভাবে শের আফগানকে হত্যা করে মেহের-উন-নেছাকে বিবাহ করেন।     </a:t>
            </a:r>
            <a:endParaRPr lang="en-US" sz="28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0724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p:cTn id="1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637</TotalTime>
  <Words>1081</Words>
  <Application>Microsoft Office PowerPoint</Application>
  <PresentationFormat>Widescreen</PresentationFormat>
  <Paragraphs>73</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Nikosh</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MSH</dc:creator>
  <cp:lastModifiedBy>MSH</cp:lastModifiedBy>
  <cp:revision>426</cp:revision>
  <dcterms:created xsi:type="dcterms:W3CDTF">2018-08-30T00:54:16Z</dcterms:created>
  <dcterms:modified xsi:type="dcterms:W3CDTF">2018-09-29T12:26:27Z</dcterms:modified>
</cp:coreProperties>
</file>