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76" r:id="rId2"/>
    <p:sldId id="277" r:id="rId3"/>
    <p:sldId id="258" r:id="rId4"/>
    <p:sldId id="282" r:id="rId5"/>
    <p:sldId id="280" r:id="rId6"/>
    <p:sldId id="279" r:id="rId7"/>
    <p:sldId id="259" r:id="rId8"/>
    <p:sldId id="260" r:id="rId9"/>
    <p:sldId id="269" r:id="rId10"/>
    <p:sldId id="268" r:id="rId11"/>
    <p:sldId id="267" r:id="rId12"/>
    <p:sldId id="281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03F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979AA-1BED-4F90-8B2E-41A56EECEAB1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7D80A-85A7-4165-9FD5-C19B235878EB}">
      <dgm:prSet phldrT="[Text]"/>
      <dgm:spPr/>
      <dgm:t>
        <a:bodyPr/>
        <a:lstStyle/>
        <a:p>
          <a:r>
            <a:rPr lang="bn-BD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ভাষা তত্ত</a:t>
          </a:r>
          <a:r>
            <a:rPr lang="en-US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্বে</a:t>
          </a:r>
          <a:r>
            <a:rPr lang="bn-BD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 ডিগ্রী লাভ ১৯১২ সাল 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itchFamily="2" charset="0"/>
            <a:cs typeface="NikoshBAN" pitchFamily="2" charset="0"/>
          </a:endParaRPr>
        </a:p>
      </dgm:t>
    </dgm:pt>
    <dgm:pt modelId="{5268A94A-B9E3-4098-95F4-629ECD33DE25}" type="parTrans" cxnId="{7B262767-89F2-4E0C-9B66-DC36A43052BF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B2FE3E5-BDF5-41B4-9EF5-26CF4678F59A}" type="sibTrans" cxnId="{7B262767-89F2-4E0C-9B66-DC36A43052BF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8A2FEA7-E1DC-4221-A2AC-4AC29577BE6C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জন্ম- ১৮৮৫  খ্রি 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034FDF-BB6A-4798-A463-F31CECB61FE4}" type="parTrans" cxnId="{1240E144-E8C3-47B1-BC74-C5CD382C484A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9A72F4C-B8C4-4BC0-B5CB-2C0FC5B6C40C}" type="sibTrans" cxnId="{1240E144-E8C3-47B1-BC74-C5CD382C484A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7809F05-45AE-4C6B-8494-5546D1050156}" type="pres">
      <dgm:prSet presAssocID="{316979AA-1BED-4F90-8B2E-41A56EECEA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4679-9928-4D6B-8536-0B13044F2A2F}" type="pres">
      <dgm:prSet presAssocID="{85C7D80A-85A7-4165-9FD5-C19B235878EB}" presName="centerShape" presStyleLbl="node0" presStyleIdx="0" presStyleCnt="1" custAng="16200000" custScaleX="195934" custLinFactNeighborX="-33056" custLinFactNeighborY="4254"/>
      <dgm:spPr/>
      <dgm:t>
        <a:bodyPr/>
        <a:lstStyle/>
        <a:p>
          <a:endParaRPr lang="en-US"/>
        </a:p>
      </dgm:t>
    </dgm:pt>
    <dgm:pt modelId="{4E769544-91C5-4885-AEA2-0F61CF3E7B1C}" type="pres">
      <dgm:prSet presAssocID="{E8A2FEA7-E1DC-4221-A2AC-4AC29577BE6C}" presName="oneComp" presStyleCnt="0"/>
      <dgm:spPr/>
      <dgm:t>
        <a:bodyPr/>
        <a:lstStyle/>
        <a:p>
          <a:endParaRPr lang="en-US"/>
        </a:p>
      </dgm:t>
    </dgm:pt>
    <dgm:pt modelId="{2124C087-4832-442C-8E44-0CE9FBDDE668}" type="pres">
      <dgm:prSet presAssocID="{E8A2FEA7-E1DC-4221-A2AC-4AC29577BE6C}" presName="dummyConnPt" presStyleCnt="0"/>
      <dgm:spPr/>
      <dgm:t>
        <a:bodyPr/>
        <a:lstStyle/>
        <a:p>
          <a:endParaRPr lang="en-US"/>
        </a:p>
      </dgm:t>
    </dgm:pt>
    <dgm:pt modelId="{FB9A7D66-A9BB-462E-AAA1-05CAF3676280}" type="pres">
      <dgm:prSet presAssocID="{E8A2FEA7-E1DC-4221-A2AC-4AC29577BE6C}" presName="oneNode" presStyleLbl="node1" presStyleIdx="0" presStyleCnt="1" custScaleX="489046" custScaleY="67865" custLinFactY="-43947" custLinFactNeighborX="-7238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53D1A-8573-4B59-ACFB-A9602ED73FF4}" type="pres">
      <dgm:prSet presAssocID="{E8A2FEA7-E1DC-4221-A2AC-4AC29577BE6C}" presName="dummya" presStyleCnt="0"/>
      <dgm:spPr/>
      <dgm:t>
        <a:bodyPr/>
        <a:lstStyle/>
        <a:p>
          <a:endParaRPr lang="en-US"/>
        </a:p>
      </dgm:t>
    </dgm:pt>
    <dgm:pt modelId="{01CF23FE-D06E-4D52-A615-512AC270D3ED}" type="pres">
      <dgm:prSet presAssocID="{E8A2FEA7-E1DC-4221-A2AC-4AC29577BE6C}" presName="dummyb" presStyleCnt="0"/>
      <dgm:spPr/>
      <dgm:t>
        <a:bodyPr/>
        <a:lstStyle/>
        <a:p>
          <a:endParaRPr lang="en-US"/>
        </a:p>
      </dgm:t>
    </dgm:pt>
    <dgm:pt modelId="{1AA2FD10-93CC-424E-A591-700E64750BBF}" type="pres">
      <dgm:prSet presAssocID="{E8A2FEA7-E1DC-4221-A2AC-4AC29577BE6C}" presName="dummyc" presStyleCnt="0"/>
      <dgm:spPr/>
      <dgm:t>
        <a:bodyPr/>
        <a:lstStyle/>
        <a:p>
          <a:endParaRPr lang="en-US"/>
        </a:p>
      </dgm:t>
    </dgm:pt>
    <dgm:pt modelId="{33AC8207-750D-4BE5-AABF-6254FAD5E86D}" type="pres">
      <dgm:prSet presAssocID="{79A72F4C-B8C4-4BC0-B5CB-2C0FC5B6C40C}" presName="singleconn" presStyleLbl="sibTrans2D1" presStyleIdx="0" presStyleCnt="1" custScaleX="160292" custScaleY="106045" custLinFactNeighborX="32248" custLinFactNeighborY="14725"/>
      <dgm:spPr/>
      <dgm:t>
        <a:bodyPr/>
        <a:lstStyle/>
        <a:p>
          <a:endParaRPr lang="en-US"/>
        </a:p>
      </dgm:t>
    </dgm:pt>
  </dgm:ptLst>
  <dgm:cxnLst>
    <dgm:cxn modelId="{501E9995-6652-49A4-BE30-3C13207B75B3}" type="presOf" srcId="{E8A2FEA7-E1DC-4221-A2AC-4AC29577BE6C}" destId="{FB9A7D66-A9BB-462E-AAA1-05CAF3676280}" srcOrd="0" destOrd="0" presId="urn:microsoft.com/office/officeart/2005/8/layout/radial6"/>
    <dgm:cxn modelId="{1240E144-E8C3-47B1-BC74-C5CD382C484A}" srcId="{85C7D80A-85A7-4165-9FD5-C19B235878EB}" destId="{E8A2FEA7-E1DC-4221-A2AC-4AC29577BE6C}" srcOrd="0" destOrd="0" parTransId="{09034FDF-BB6A-4798-A463-F31CECB61FE4}" sibTransId="{79A72F4C-B8C4-4BC0-B5CB-2C0FC5B6C40C}"/>
    <dgm:cxn modelId="{26B9124A-D39E-4E9E-A115-6CCF6D63965B}" type="presOf" srcId="{79A72F4C-B8C4-4BC0-B5CB-2C0FC5B6C40C}" destId="{33AC8207-750D-4BE5-AABF-6254FAD5E86D}" srcOrd="0" destOrd="0" presId="urn:microsoft.com/office/officeart/2005/8/layout/radial6"/>
    <dgm:cxn modelId="{01FE3E17-115D-40C1-A213-0E521CF6EB27}" type="presOf" srcId="{316979AA-1BED-4F90-8B2E-41A56EECEAB1}" destId="{47809F05-45AE-4C6B-8494-5546D1050156}" srcOrd="0" destOrd="0" presId="urn:microsoft.com/office/officeart/2005/8/layout/radial6"/>
    <dgm:cxn modelId="{6784DFB9-43FA-41A7-A8DF-8C316841DE06}" type="presOf" srcId="{85C7D80A-85A7-4165-9FD5-C19B235878EB}" destId="{972D4679-9928-4D6B-8536-0B13044F2A2F}" srcOrd="0" destOrd="0" presId="urn:microsoft.com/office/officeart/2005/8/layout/radial6"/>
    <dgm:cxn modelId="{7B262767-89F2-4E0C-9B66-DC36A43052BF}" srcId="{316979AA-1BED-4F90-8B2E-41A56EECEAB1}" destId="{85C7D80A-85A7-4165-9FD5-C19B235878EB}" srcOrd="0" destOrd="0" parTransId="{5268A94A-B9E3-4098-95F4-629ECD33DE25}" sibTransId="{9B2FE3E5-BDF5-41B4-9EF5-26CF4678F59A}"/>
    <dgm:cxn modelId="{DEE0367C-369D-4D76-902D-1AD9CFE0CA99}" type="presParOf" srcId="{47809F05-45AE-4C6B-8494-5546D1050156}" destId="{972D4679-9928-4D6B-8536-0B13044F2A2F}" srcOrd="0" destOrd="0" presId="urn:microsoft.com/office/officeart/2005/8/layout/radial6"/>
    <dgm:cxn modelId="{E24A1CBF-B9AE-402E-8082-AA0D4927D8D8}" type="presParOf" srcId="{47809F05-45AE-4C6B-8494-5546D1050156}" destId="{4E769544-91C5-4885-AEA2-0F61CF3E7B1C}" srcOrd="1" destOrd="0" presId="urn:microsoft.com/office/officeart/2005/8/layout/radial6"/>
    <dgm:cxn modelId="{8C371B96-DA5F-44B9-8641-429684D84EB9}" type="presParOf" srcId="{4E769544-91C5-4885-AEA2-0F61CF3E7B1C}" destId="{2124C087-4832-442C-8E44-0CE9FBDDE668}" srcOrd="0" destOrd="0" presId="urn:microsoft.com/office/officeart/2005/8/layout/radial6"/>
    <dgm:cxn modelId="{330B5010-8609-4B8E-8B50-8E8A07C8E3F4}" type="presParOf" srcId="{4E769544-91C5-4885-AEA2-0F61CF3E7B1C}" destId="{FB9A7D66-A9BB-462E-AAA1-05CAF3676280}" srcOrd="1" destOrd="0" presId="urn:microsoft.com/office/officeart/2005/8/layout/radial6"/>
    <dgm:cxn modelId="{4F145016-F83D-4C1A-8346-FB3E3B39504B}" type="presParOf" srcId="{47809F05-45AE-4C6B-8494-5546D1050156}" destId="{3D253D1A-8573-4B59-ACFB-A9602ED73FF4}" srcOrd="2" destOrd="0" presId="urn:microsoft.com/office/officeart/2005/8/layout/radial6"/>
    <dgm:cxn modelId="{6D6D3E69-DB1A-4111-924B-8E0025410D44}" type="presParOf" srcId="{47809F05-45AE-4C6B-8494-5546D1050156}" destId="{01CF23FE-D06E-4D52-A615-512AC270D3ED}" srcOrd="3" destOrd="0" presId="urn:microsoft.com/office/officeart/2005/8/layout/radial6"/>
    <dgm:cxn modelId="{326042AD-FD12-4B11-A05D-29F0052F8A76}" type="presParOf" srcId="{47809F05-45AE-4C6B-8494-5546D1050156}" destId="{1AA2FD10-93CC-424E-A591-700E64750BBF}" srcOrd="4" destOrd="0" presId="urn:microsoft.com/office/officeart/2005/8/layout/radial6"/>
    <dgm:cxn modelId="{8A556572-0386-473F-9E04-B255BD9B3E13}" type="presParOf" srcId="{47809F05-45AE-4C6B-8494-5546D1050156}" destId="{33AC8207-750D-4BE5-AABF-6254FAD5E86D}" srcOrd="5" destOrd="0" presId="urn:microsoft.com/office/officeart/2005/8/layout/radial6"/>
  </dgm:cxnLst>
  <dgm:bg/>
  <dgm:whole>
    <a:ln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C8207-750D-4BE5-AABF-6254FAD5E86D}">
      <dsp:nvSpPr>
        <dsp:cNvPr id="0" name=""/>
        <dsp:cNvSpPr/>
      </dsp:nvSpPr>
      <dsp:spPr>
        <a:xfrm>
          <a:off x="395514" y="1412789"/>
          <a:ext cx="8458746" cy="5596085"/>
        </a:xfrm>
        <a:prstGeom prst="blockArc">
          <a:avLst>
            <a:gd name="adj1" fmla="val 6377"/>
            <a:gd name="adj2" fmla="val 21593623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2D4679-9928-4D6B-8536-0B13044F2A2F}">
      <dsp:nvSpPr>
        <dsp:cNvPr id="0" name=""/>
        <dsp:cNvSpPr/>
      </dsp:nvSpPr>
      <dsp:spPr>
        <a:xfrm rot="16200000">
          <a:off x="-1165058" y="2433842"/>
          <a:ext cx="4758991" cy="2428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ভাষা তত্ত</a:t>
          </a:r>
          <a:r>
            <a:rPr lang="en-US" sz="53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্বে</a:t>
          </a:r>
          <a:r>
            <a:rPr lang="bn-BD" sz="53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 ডিগ্রী লাভ ১৯১২ সাল </a:t>
          </a:r>
          <a:endParaRPr lang="en-US" sz="53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itchFamily="2" charset="0"/>
            <a:cs typeface="NikoshBAN" pitchFamily="2" charset="0"/>
          </a:endParaRPr>
        </a:p>
      </dsp:txBody>
      <dsp:txXfrm>
        <a:off x="-468120" y="2789543"/>
        <a:ext cx="3365115" cy="1717473"/>
      </dsp:txXfrm>
    </dsp:sp>
    <dsp:sp modelId="{FB9A7D66-A9BB-462E-AAA1-05CAF3676280}">
      <dsp:nvSpPr>
        <dsp:cNvPr id="0" name=""/>
        <dsp:cNvSpPr/>
      </dsp:nvSpPr>
      <dsp:spPr>
        <a:xfrm>
          <a:off x="107505" y="404670"/>
          <a:ext cx="8314821" cy="1153849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জন্ম- ১৮৮৫  খ্রি </a:t>
          </a:r>
          <a:endParaRPr lang="en-US" sz="50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5182" y="573647"/>
        <a:ext cx="5879467" cy="815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85472-EBF3-4372-8D0B-A4A578AE7F6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C9E2C-8A38-4921-8BCA-3C1ACFCFA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55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C9E2C-8A38-4921-8BCA-3C1ACFCFA4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21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ey78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8929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6" name="Picture 5" descr="n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893" y="1550564"/>
            <a:ext cx="882221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75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75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52578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354852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6786578" y="1857364"/>
            <a:ext cx="2357422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ক্ষকতা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ু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১৯৯০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সাল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2943" y="5786430"/>
            <a:ext cx="535785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্যু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সাল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1969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MS.jpgbn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7743" y="1628800"/>
            <a:ext cx="5040561" cy="41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1908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RinkiyMJ" pitchFamily="2" charset="0"/>
                <a:cs typeface="RinkiyMJ" pitchFamily="2" charset="0"/>
              </a:rPr>
              <a:t/>
            </a:r>
            <a:br>
              <a:rPr lang="en-US" dirty="0" smtClean="0">
                <a:latin typeface="RinkiyMJ" pitchFamily="2" charset="0"/>
                <a:cs typeface="RinkiyMJ" pitchFamily="2" charset="0"/>
              </a:rPr>
            </a:br>
            <a:r>
              <a:rPr lang="en-US" dirty="0" smtClean="0">
                <a:latin typeface="RinkiyMJ" pitchFamily="2" charset="0"/>
                <a:cs typeface="RinkiyMJ" pitchFamily="2" charset="0"/>
              </a:rPr>
              <a:t/>
            </a:r>
            <a:br>
              <a:rPr lang="en-US" dirty="0" smtClean="0">
                <a:latin typeface="RinkiyMJ" pitchFamily="2" charset="0"/>
                <a:cs typeface="RinkiyMJ" pitchFamily="2" charset="0"/>
              </a:rPr>
            </a:br>
            <a:r>
              <a:rPr lang="en-US" dirty="0" smtClean="0">
                <a:latin typeface="RinkiyMJ" pitchFamily="2" charset="0"/>
                <a:cs typeface="RinkiyMJ" pitchFamily="2" charset="0"/>
              </a:rPr>
              <a:t/>
            </a:r>
            <a:br>
              <a:rPr lang="en-US" dirty="0" smtClean="0">
                <a:latin typeface="RinkiyMJ" pitchFamily="2" charset="0"/>
                <a:cs typeface="RinkiyMJ" pitchFamily="2" charset="0"/>
              </a:rPr>
            </a:br>
            <a:r>
              <a:rPr lang="en-US" sz="6000" dirty="0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/>
            </a:r>
            <a:br>
              <a:rPr lang="en-US" sz="6000" dirty="0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</a:br>
            <a:r>
              <a:rPr lang="en-US" sz="6000" dirty="0" smtClean="0">
                <a:solidFill>
                  <a:srgbClr val="0070C0"/>
                </a:solidFill>
                <a:latin typeface="RinkiyMJ" pitchFamily="2" charset="0"/>
                <a:cs typeface="RinkiyMJ" pitchFamily="2" charset="0"/>
              </a:rPr>
              <a:t>	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73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আদর্শ পাঠ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5400" dirty="0" smtClean="0">
                <a:latin typeface="NikoshBAN" pitchFamily="2" charset="0"/>
                <a:cs typeface="NikoshBAN" pitchFamily="2" charset="0"/>
              </a:rPr>
            </a:b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পল্লীগ্রামে শহরের  মতো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গায়ক,বাদক, নর্তক না থাকলে ও ............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যেমন 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কলা রুয়ে না কেটো পাত, 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তাতেই কাপড় তাতেই ভাত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ft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29190" cy="2214554"/>
          </a:xfrm>
          <a:prstGeom prst="rect">
            <a:avLst/>
          </a:prstGeom>
        </p:spPr>
      </p:pic>
      <p:pic>
        <p:nvPicPr>
          <p:cNvPr id="4" name="Picture 3" descr="B_Id_428831_phai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4929190" y="0"/>
            <a:ext cx="4214810" cy="2214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251908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১।মদিনা বিবির সৌন্দর্যে মুগ্ধ হয়েছিলেন কে ?</a:t>
            </a:r>
            <a:b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২।আধুনিক শিক্ষার কর্মনাশা স্রোতে কি তলিয়ে যাচ্ছে ?</a:t>
            </a:r>
            <a:b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৩।ইউরোপ,আমেরিকায় বিদ্বানদের সভাকে কী বলা হয় ?</a:t>
            </a:r>
            <a:b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৪।খনার বচনে কী প্রাধান্য লক্ষ করা যায় ?</a:t>
            </a:r>
            <a:b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সরস প্রাণের জীবন্ত উৎস কী ?</a:t>
            </a:r>
            <a:b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৬।নির্যাতিত শ্রমজীবীদের সাহিত্যের নাম কী ?</a:t>
            </a:r>
            <a:endParaRPr lang="en-GB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36305"/>
            <a:ext cx="9144000" cy="1061829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3600" b="1" dirty="0" smtClean="0">
              <a:latin typeface="RinkiyMJ" pitchFamily="2" charset="0"/>
              <a:cs typeface="RinkiyMJ" pitchFamily="2" charset="0"/>
            </a:endParaRPr>
          </a:p>
          <a:p>
            <a:endParaRPr lang="en-US" sz="3600" b="1" dirty="0">
              <a:latin typeface="RinkiyMJ" pitchFamily="2" charset="0"/>
              <a:cs typeface="RinkiyMJ" pitchFamily="2" charset="0"/>
            </a:endParaRPr>
          </a:p>
          <a:p>
            <a:endParaRPr lang="bn-BD" sz="3600" b="1" dirty="0" smtClean="0">
              <a:latin typeface="RinkiyMJ" pitchFamily="2" charset="0"/>
              <a:cs typeface="RinkiyMJ" pitchFamily="2" charset="0"/>
            </a:endParaRP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সূজনশীলঃ </a:t>
            </a:r>
            <a:endParaRPr lang="en-GB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36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ক) মনমাঝি তোর  বৈঠা নেরে  আমি আর বাইতে</a:t>
            </a:r>
            <a:r>
              <a:rPr lang="en-GB" sz="36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bn-BD" sz="36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পারলাম না ।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এটি কোন ধরনের গান?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খ) আধুনিক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কর্ম  নাসা স্রোতে সে গুলো বিস্মৃতির  অতল গর্বে তলিয়ে যাচ্ছে কেন? ব্যাখ্যা কর ।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গ)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তমার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এ গান গুলো না শুনার কারণটি পল্লি সাহিত্য প্রবন্ধের আলোকে ব্যাখ্যা কর ।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তমাই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যেন ডঃমুহম্মদ শহিদুল্লা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 চাওয়া পল্লী জননীর মনোযোগী  সন্তান- মন্তব্যটি বিশ্লেষন কর ।   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atin typeface="RinkiyMJ" pitchFamily="2" charset="0"/>
              <a:cs typeface="RinkiyMJ" pitchFamily="2" charset="0"/>
            </a:endParaRPr>
          </a:p>
          <a:p>
            <a:endParaRPr lang="bn-BD" sz="3600" b="1" dirty="0" smtClean="0">
              <a:latin typeface="RinkiyMJ" pitchFamily="2" charset="0"/>
              <a:cs typeface="RinkiyMJ" pitchFamily="2" charset="0"/>
            </a:endParaRPr>
          </a:p>
          <a:p>
            <a:endParaRPr lang="en-GB" sz="3600" b="1" dirty="0" smtClean="0">
              <a:latin typeface="RinkiyMJ" pitchFamily="2" charset="0"/>
              <a:cs typeface="RinkiyMJ" pitchFamily="2" charset="0"/>
            </a:endParaRPr>
          </a:p>
          <a:p>
            <a:endParaRPr lang="en-GB" sz="3600" dirty="0" smtClean="0">
              <a:latin typeface="RinkiyMJ" pitchFamily="2" charset="0"/>
              <a:cs typeface="RinkiyMJ" pitchFamily="2" charset="0"/>
            </a:endParaRPr>
          </a:p>
          <a:p>
            <a:endParaRPr lang="en-GB" sz="3600" dirty="0" smtClean="0">
              <a:latin typeface="RinkiyMJ" pitchFamily="2" charset="0"/>
              <a:cs typeface="RinkiyMJ" pitchFamily="2" charset="0"/>
            </a:endParaRPr>
          </a:p>
        </p:txBody>
      </p:sp>
      <p:pic>
        <p:nvPicPr>
          <p:cNvPr id="3" name="Picture 2" descr="B_Id_428823_Odh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712" y="-385745"/>
            <a:ext cx="4005288" cy="2734624"/>
          </a:xfrm>
          <a:prstGeom prst="rect">
            <a:avLst/>
          </a:prstGeom>
        </p:spPr>
      </p:pic>
      <p:pic>
        <p:nvPicPr>
          <p:cNvPr id="5" name="Picture 4" descr="B_Id_428820_Phai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-385746"/>
            <a:ext cx="5001035" cy="273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86190"/>
            <a:ext cx="9144000" cy="38779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আলাদীন আশ্চর্য প্রদীপ ও আলী বাবা চল্লিশ দস্যু প্রভৃতির চেয়ে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বাংলার পল্লীসাহিত্যের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মূল্য কম নয়। বর্ননা কর । </a:t>
            </a:r>
            <a:endParaRPr lang="en-GB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5400" dirty="0" smtClean="0">
                <a:latin typeface="RinkiyMJ" pitchFamily="2" charset="0"/>
                <a:cs typeface="RinkiyMJ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2378" y="33188"/>
            <a:ext cx="35719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GB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41184"/>
            <a:ext cx="3107174" cy="2645006"/>
          </a:xfrm>
          <a:prstGeom prst="rect">
            <a:avLst/>
          </a:prstGeom>
        </p:spPr>
      </p:pic>
      <p:pic>
        <p:nvPicPr>
          <p:cNvPr id="7" name="Picture 6" descr="aliba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071546"/>
            <a:ext cx="5786446" cy="264320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643042" y="1714488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 smtClean="0">
                <a:latin typeface="RinkiyMJ" pitchFamily="2" charset="0"/>
                <a:cs typeface="RinkiyMJ" pitchFamily="2" charset="0"/>
              </a:rPr>
              <a:t>    </a:t>
            </a:r>
            <a:r>
              <a:rPr lang="bn-BD" sz="10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GB" sz="10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457203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b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GB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মোছাম্মাদ রোখশানা বেগম</a:t>
            </a: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শিক্ষিকা </a:t>
            </a:r>
            <a:b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GB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বুরুঙ্গা ইকবাল আহমদ </a:t>
            </a: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ও কলেজ </a:t>
            </a:r>
            <a:r>
              <a:rPr lang="bn-IN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ওসমানীনগর</a:t>
            </a: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email:rukshana</a:t>
            </a:r>
            <a:r>
              <a:rPr lang="en-US" sz="36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443696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@gmail.com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mobile:</a:t>
            </a:r>
            <a:r>
              <a:rPr lang="en-US" sz="3600" b="1" dirty="0" smtClean="0">
                <a:solidFill>
                  <a:srgbClr val="0070C0"/>
                </a:solidFill>
                <a:latin typeface="NewZurica" pitchFamily="2" charset="0"/>
                <a:cs typeface="NikoshBAN" panose="02000000000000000000" pitchFamily="2" charset="0"/>
              </a:rPr>
              <a:t>01710809566</a:t>
            </a:r>
            <a:endParaRPr lang="en-GB" sz="3600" dirty="0">
              <a:latin typeface="NewZurica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3368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857752" cy="32194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752" y="0"/>
            <a:ext cx="4286248" cy="32861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8" y="2285992"/>
            <a:ext cx="80724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chemeClr val="accent4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GB" sz="6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br>
              <a:rPr lang="en-GB" sz="6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GB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 –</a:t>
            </a:r>
            <a:r>
              <a:rPr lang="en-GB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 সংখ্যা-৫০  </a:t>
            </a: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বিষয়- বাংলা</a:t>
            </a:r>
            <a:r>
              <a:rPr lang="en-GB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GB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76415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214290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bn-IN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শেষে শিক্ষার্থিরা </a:t>
            </a:r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------</a:t>
            </a:r>
          </a:p>
          <a:p>
            <a:pPr algn="ctr"/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পল্লীসাহিত্যেরস্বরুপ ব্যাখ্যা করতে পারবে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পল্লীসাহিত্য অবলুপ্তির কারন জানতে পারবে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পল্লীসাহিত্যের প্রয়োজনীয়তা ব্যাখ্যা করতে পারবে ।</a:t>
            </a:r>
          </a:p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৪। পল্লীসাহিত্য সংরক্ষণের উপায় বের করতে পারবে ।</a:t>
            </a:r>
            <a:endParaRPr lang="bn-BD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44583150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57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oymonsingho gi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0"/>
            <a:ext cx="4929190" cy="4429131"/>
          </a:xfrm>
          <a:prstGeom prst="rect">
            <a:avLst/>
          </a:prstGeom>
        </p:spPr>
      </p:pic>
      <p:pic>
        <p:nvPicPr>
          <p:cNvPr id="4" name="Picture 3" descr="konar boc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214810" cy="4414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00570"/>
            <a:ext cx="91440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এগুলো কিসের ছবি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1480"/>
            <a:ext cx="9144000" cy="6286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an ba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71480"/>
            <a:ext cx="4572000" cy="3781445"/>
          </a:xfrm>
          <a:prstGeom prst="rect">
            <a:avLst/>
          </a:prstGeom>
        </p:spPr>
      </p:pic>
      <p:pic>
        <p:nvPicPr>
          <p:cNvPr id="4" name="Picture 3" descr="jari 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42"/>
            <a:ext cx="4643438" cy="3857652"/>
          </a:xfrm>
          <a:prstGeom prst="rect">
            <a:avLst/>
          </a:prstGeom>
        </p:spPr>
      </p:pic>
      <p:pic>
        <p:nvPicPr>
          <p:cNvPr id="5" name="Picture 4" descr="koler g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57694"/>
            <a:ext cx="4286248" cy="2500306"/>
          </a:xfrm>
          <a:prstGeom prst="rect">
            <a:avLst/>
          </a:prstGeom>
        </p:spPr>
      </p:pic>
      <p:pic>
        <p:nvPicPr>
          <p:cNvPr id="7" name="Picture 6" descr="nouka bai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4357694"/>
            <a:ext cx="4857752" cy="250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9600" b="1" dirty="0" smtClean="0">
                <a:solidFill>
                  <a:srgbClr val="002060"/>
                </a:solidFill>
              </a:rPr>
              <a:t> </a:t>
            </a:r>
            <a:endParaRPr lang="en-US" sz="96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4114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3222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</a:p>
        </p:txBody>
      </p:sp>
    </p:spTree>
    <p:extLst>
      <p:ext uri="{BB962C8B-B14F-4D97-AF65-F5344CB8AC3E}">
        <p14:creationId xmlns:p14="http://schemas.microsoft.com/office/powerpoint/2010/main" xmlns="" val="85146051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8000" b="1" dirty="0" smtClean="0">
                <a:solidFill>
                  <a:srgbClr val="7030A0"/>
                </a:solidFill>
              </a:rPr>
              <a:t>		</a:t>
            </a:r>
            <a:endParaRPr lang="en-US" sz="66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4620"/>
            <a:ext cx="4857752" cy="2357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752" y="2714620"/>
            <a:ext cx="4286248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57724"/>
            <a:ext cx="9144000" cy="2200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286256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002060"/>
                </a:solidFill>
                <a:latin typeface="RinkiyMJ" pitchFamily="2" charset="0"/>
                <a:cs typeface="RinkiyMJ" pitchFamily="2" charset="0"/>
              </a:rPr>
              <a:t>		</a:t>
            </a:r>
            <a:endParaRPr lang="en-GB" sz="7200" dirty="0">
              <a:solidFill>
                <a:srgbClr val="002060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92919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85728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7030A0"/>
                </a:solidFill>
              </a:rPr>
              <a:t>   </a:t>
            </a:r>
            <a: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b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পল্লী সাহিত্য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8099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91000"/>
            <a:ext cx="9144000" cy="2667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লেখকপরিচিতিঃ </a:t>
            </a:r>
            <a:endParaRPr lang="en-US" sz="8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MS.jpgbn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883"/>
            <a:ext cx="9144000" cy="411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33417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173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    পরিচিতি  মোছাম্মাদ রোখশানা বেগম সহকারী  শিক্ষিকা    বুরুঙ্গা ইকবাল আহমদ উচ্চ বিদ্যালয় ও কলেজ  ওসমানীনগর, সিলেট  email:rukshana443696@gmail.com mobile:01710809566</vt:lpstr>
      <vt:lpstr>Slide 3</vt:lpstr>
      <vt:lpstr>Slide 4</vt:lpstr>
      <vt:lpstr>Slide 5</vt:lpstr>
      <vt:lpstr>Slide 6</vt:lpstr>
      <vt:lpstr>        </vt:lpstr>
      <vt:lpstr>  </vt:lpstr>
      <vt:lpstr>    লেখকপরিচিতিঃ </vt:lpstr>
      <vt:lpstr>                                 </vt:lpstr>
      <vt:lpstr>       আদর্শ পাঠ    পল্লীগ্রামে শহরের  মতো      গায়ক,বাদক, নর্তক না থাকলে ও ............ যেমন -কলা রুয়ে না কেটো পাত,  তাতেই কাপড় তাতেই ভাত </vt:lpstr>
      <vt:lpstr>Slide 12</vt:lpstr>
      <vt:lpstr>           মূল্যায়ন   ১।মদিনা বিবির সৌন্দর্যে মুগ্ধ হয়েছিলেন কে ? ২।আধুনিক শিক্ষার কর্মনাশা স্রোতে কি তলিয়ে যাচ্ছে ? ৩।ইউরোপ,আমেরিকায় বিদ্বানদের সভাকে কী বলা হয় ? ৪।খনার বচনে কী প্রাধান্য লক্ষ করা যায় ? ৫। সরস প্রাণের জীবন্ত উৎস কী ? ৬।নির্যাতিত শ্রমজীবীদের সাহিত্যের নাম কী ?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255</cp:revision>
  <dcterms:created xsi:type="dcterms:W3CDTF">2006-08-16T00:00:00Z</dcterms:created>
  <dcterms:modified xsi:type="dcterms:W3CDTF">2020-03-20T12:00:45Z</dcterms:modified>
</cp:coreProperties>
</file>