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3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D4CAF-5F3E-41EA-9800-D3B4E67F6DA7}" type="datetimeFigureOut">
              <a:rPr lang="en-US" smtClean="0"/>
              <a:pPr/>
              <a:t>Tue 18.02.20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AC321C-5F21-46C7-9D75-18F200A762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Tm="10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D4CAF-5F3E-41EA-9800-D3B4E67F6DA7}" type="datetimeFigureOut">
              <a:rPr lang="en-US" smtClean="0"/>
              <a:pPr/>
              <a:t>Tue 18.02.20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AC321C-5F21-46C7-9D75-18F200A76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D4CAF-5F3E-41EA-9800-D3B4E67F6DA7}" type="datetimeFigureOut">
              <a:rPr lang="en-US" smtClean="0"/>
              <a:pPr/>
              <a:t>Tue 18.02.20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AC321C-5F21-46C7-9D75-18F200A76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D4CAF-5F3E-41EA-9800-D3B4E67F6DA7}" type="datetimeFigureOut">
              <a:rPr lang="en-US" smtClean="0"/>
              <a:pPr/>
              <a:t>Tue 18.02.20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AC321C-5F21-46C7-9D75-18F200A76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D4CAF-5F3E-41EA-9800-D3B4E67F6DA7}" type="datetimeFigureOut">
              <a:rPr lang="en-US" smtClean="0"/>
              <a:pPr/>
              <a:t>Tue 18.02.20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AC321C-5F21-46C7-9D75-18F200A762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Tm="10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D4CAF-5F3E-41EA-9800-D3B4E67F6DA7}" type="datetimeFigureOut">
              <a:rPr lang="en-US" smtClean="0"/>
              <a:pPr/>
              <a:t>Tue 18.02.20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AC321C-5F21-46C7-9D75-18F200A76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D4CAF-5F3E-41EA-9800-D3B4E67F6DA7}" type="datetimeFigureOut">
              <a:rPr lang="en-US" smtClean="0"/>
              <a:pPr/>
              <a:t>Tue 18.02.20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AC321C-5F21-46C7-9D75-18F200A76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D4CAF-5F3E-41EA-9800-D3B4E67F6DA7}" type="datetimeFigureOut">
              <a:rPr lang="en-US" smtClean="0"/>
              <a:pPr/>
              <a:t>Tue 18.02.20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AC321C-5F21-46C7-9D75-18F200A76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D4CAF-5F3E-41EA-9800-D3B4E67F6DA7}" type="datetimeFigureOut">
              <a:rPr lang="en-US" smtClean="0"/>
              <a:pPr/>
              <a:t>Tue 18.02.20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AC321C-5F21-46C7-9D75-18F200A762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Tm="10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D4CAF-5F3E-41EA-9800-D3B4E67F6DA7}" type="datetimeFigureOut">
              <a:rPr lang="en-US" smtClean="0"/>
              <a:pPr/>
              <a:t>Tue 18.02.20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AC321C-5F21-46C7-9D75-18F200A76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D4CAF-5F3E-41EA-9800-D3B4E67F6DA7}" type="datetimeFigureOut">
              <a:rPr lang="en-US" smtClean="0"/>
              <a:pPr/>
              <a:t>Tue 18.02.20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AC321C-5F21-46C7-9D75-18F200A762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advTm="10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87D4CAF-5F3E-41EA-9800-D3B4E67F6DA7}" type="datetimeFigureOut">
              <a:rPr lang="en-US" smtClean="0"/>
              <a:pPr/>
              <a:t>Tue 18.02.20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3AC321C-5F21-46C7-9D75-18F200A762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10000">
    <p:newsflash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1752600"/>
            <a:ext cx="2758440" cy="8382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৭ম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শ্রেণি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590800"/>
            <a:ext cx="7406640" cy="12954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২য়-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অধ্যায়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 </a:t>
            </a:r>
            <a:r>
              <a:rPr lang="en-US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ব্যাকরণ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228600"/>
            <a:ext cx="7620000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বাংলা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ব্যাকরণ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ও </a:t>
            </a:r>
            <a:r>
              <a:rPr lang="en-US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নির্মিতি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04406" y="5460275"/>
            <a:ext cx="6019800" cy="1066800"/>
          </a:xfrm>
          <a:prstGeom prst="rect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জান্নাতুল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ফেরদৌস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জান্নাতী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2000" b="1" dirty="0" err="1" smtClean="0">
                <a:solidFill>
                  <a:srgbClr val="FF0000"/>
                </a:solidFill>
              </a:rPr>
              <a:t>শিক্ষিকা</a:t>
            </a:r>
            <a:r>
              <a:rPr lang="en-US" sz="2000" b="1" dirty="0" smtClean="0">
                <a:solidFill>
                  <a:srgbClr val="FF0000"/>
                </a:solidFill>
              </a:rPr>
              <a:t> ,</a:t>
            </a:r>
            <a:r>
              <a:rPr lang="en-US" sz="2000" b="1" dirty="0" err="1" smtClean="0">
                <a:solidFill>
                  <a:srgbClr val="FF0000"/>
                </a:solidFill>
              </a:rPr>
              <a:t>ইকরা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ফাউন্ডেশন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Tm="10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095488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ব্যাকরণ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</a:rPr>
              <a:t>বি</a:t>
            </a:r>
            <a:r>
              <a:rPr lang="en-US" sz="2400" b="1" dirty="0" smtClean="0">
                <a:solidFill>
                  <a:srgbClr val="0000FF"/>
                </a:solidFill>
              </a:rPr>
              <a:t> ( </a:t>
            </a:r>
            <a:r>
              <a:rPr lang="en-US" sz="2400" b="1" dirty="0" err="1" smtClean="0">
                <a:solidFill>
                  <a:srgbClr val="0000FF"/>
                </a:solidFill>
              </a:rPr>
              <a:t>বিশেষ</a:t>
            </a:r>
            <a:r>
              <a:rPr lang="en-US" sz="2400" b="1" dirty="0" smtClean="0">
                <a:solidFill>
                  <a:srgbClr val="0000FF"/>
                </a:solidFill>
              </a:rPr>
              <a:t>)+আ ( </a:t>
            </a:r>
            <a:r>
              <a:rPr lang="en-US" sz="2400" b="1" dirty="0" err="1" smtClean="0">
                <a:solidFill>
                  <a:srgbClr val="0000FF"/>
                </a:solidFill>
              </a:rPr>
              <a:t>সম্যক</a:t>
            </a:r>
            <a:r>
              <a:rPr lang="en-US" sz="2400" b="1" dirty="0" smtClean="0">
                <a:solidFill>
                  <a:srgbClr val="0000FF"/>
                </a:solidFill>
              </a:rPr>
              <a:t>)+ √</a:t>
            </a:r>
            <a:r>
              <a:rPr lang="en-US" sz="2400" b="1" dirty="0" err="1" smtClean="0">
                <a:solidFill>
                  <a:srgbClr val="0000FF"/>
                </a:solidFill>
              </a:rPr>
              <a:t>কৃ</a:t>
            </a:r>
            <a:r>
              <a:rPr lang="en-US" sz="2400" b="1" dirty="0" smtClean="0">
                <a:solidFill>
                  <a:srgbClr val="0000FF"/>
                </a:solidFill>
              </a:rPr>
              <a:t> + </a:t>
            </a:r>
            <a:r>
              <a:rPr lang="en-US" sz="2400" b="1" dirty="0" err="1" smtClean="0">
                <a:solidFill>
                  <a:srgbClr val="0000FF"/>
                </a:solidFill>
              </a:rPr>
              <a:t>অন</a:t>
            </a:r>
            <a:r>
              <a:rPr lang="en-US" sz="2400" b="1" dirty="0" smtClean="0">
                <a:solidFill>
                  <a:srgbClr val="0000FF"/>
                </a:solidFill>
              </a:rPr>
              <a:t>= </a:t>
            </a:r>
            <a:r>
              <a:rPr lang="en-US" sz="2400" b="1" dirty="0" err="1" smtClean="0">
                <a:solidFill>
                  <a:srgbClr val="0000FF"/>
                </a:solidFill>
              </a:rPr>
              <a:t>ব্যাকরণ</a:t>
            </a:r>
            <a:r>
              <a:rPr lang="en-US" sz="2400" b="1" dirty="0" smtClean="0">
                <a:solidFill>
                  <a:srgbClr val="0000FF"/>
                </a:solidFill>
              </a:rPr>
              <a:t>।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>
              <a:buNone/>
            </a:pPr>
            <a:endParaRPr lang="en-US" sz="2400" dirty="0" smtClean="0">
              <a:solidFill>
                <a:srgbClr val="009900"/>
              </a:solidFill>
            </a:endParaRPr>
          </a:p>
          <a:p>
            <a:r>
              <a:rPr lang="en-US" sz="2400" b="1" dirty="0" err="1" smtClean="0">
                <a:solidFill>
                  <a:srgbClr val="009900"/>
                </a:solidFill>
              </a:rPr>
              <a:t>ব্যাকরণ</a:t>
            </a:r>
            <a:r>
              <a:rPr lang="en-US" sz="2400" b="1" dirty="0" smtClean="0">
                <a:solidFill>
                  <a:srgbClr val="009900"/>
                </a:solidFill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</a:rPr>
              <a:t>শব্দটি</a:t>
            </a:r>
            <a:r>
              <a:rPr lang="en-US" sz="2400" b="1" dirty="0" smtClean="0">
                <a:solidFill>
                  <a:srgbClr val="009900"/>
                </a:solidFill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</a:rPr>
              <a:t>সংস্ক্রত</a:t>
            </a:r>
            <a:r>
              <a:rPr lang="en-US" sz="2400" b="1" dirty="0" smtClean="0">
                <a:solidFill>
                  <a:srgbClr val="009900"/>
                </a:solidFill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</a:rPr>
              <a:t>বা</a:t>
            </a:r>
            <a:r>
              <a:rPr lang="en-US" sz="2400" b="1" dirty="0" smtClean="0">
                <a:solidFill>
                  <a:srgbClr val="009900"/>
                </a:solidFill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</a:rPr>
              <a:t>তৎসম</a:t>
            </a:r>
            <a:r>
              <a:rPr lang="en-US" sz="2400" b="1" dirty="0" smtClean="0">
                <a:solidFill>
                  <a:srgbClr val="009900"/>
                </a:solidFill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</a:rPr>
              <a:t>শব্দ</a:t>
            </a:r>
            <a:r>
              <a:rPr lang="en-US" sz="2400" b="1" dirty="0" smtClean="0">
                <a:solidFill>
                  <a:srgbClr val="009900"/>
                </a:solidFill>
              </a:rPr>
              <a:t>।</a:t>
            </a:r>
          </a:p>
          <a:p>
            <a:pPr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“</a:t>
            </a:r>
            <a:r>
              <a:rPr lang="en-US" sz="2400" b="1" dirty="0" err="1" smtClean="0">
                <a:solidFill>
                  <a:srgbClr val="FF0000"/>
                </a:solidFill>
              </a:rPr>
              <a:t>শব্দ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ব্যুৎপাদক</a:t>
            </a:r>
            <a:r>
              <a:rPr lang="en-US" sz="2400" b="1" dirty="0" smtClean="0">
                <a:solidFill>
                  <a:srgbClr val="FF0000"/>
                </a:solidFill>
              </a:rPr>
              <a:t> ও </a:t>
            </a:r>
            <a:r>
              <a:rPr lang="en-US" sz="2400" b="1" dirty="0" err="1" smtClean="0">
                <a:solidFill>
                  <a:srgbClr val="FF0000"/>
                </a:solidFill>
              </a:rPr>
              <a:t>ভাষা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নিয়ামক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শাস্ত্র</a:t>
            </a:r>
            <a:r>
              <a:rPr lang="en-US" sz="2400" b="1" dirty="0" smtClean="0">
                <a:solidFill>
                  <a:srgbClr val="FF0000"/>
                </a:solidFill>
              </a:rPr>
              <a:t>”।</a:t>
            </a:r>
            <a:endParaRPr lang="en-US" sz="2400" dirty="0" smtClean="0">
              <a:solidFill>
                <a:srgbClr val="009900"/>
              </a:solidFill>
            </a:endParaRPr>
          </a:p>
          <a:p>
            <a:pPr>
              <a:buNone/>
            </a:pPr>
            <a:endParaRPr lang="en-US" sz="1800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9900"/>
                </a:solidFill>
              </a:rPr>
              <a:t>“ </a:t>
            </a:r>
            <a:r>
              <a:rPr lang="en-US" sz="2400" b="1" dirty="0" err="1" smtClean="0">
                <a:solidFill>
                  <a:srgbClr val="009900"/>
                </a:solidFill>
              </a:rPr>
              <a:t>ভাষার</a:t>
            </a:r>
            <a:r>
              <a:rPr lang="en-US" sz="2400" b="1" dirty="0" smtClean="0">
                <a:solidFill>
                  <a:srgbClr val="009900"/>
                </a:solidFill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</a:rPr>
              <a:t>উচ্ছৃঙ্খলা</a:t>
            </a:r>
            <a:r>
              <a:rPr lang="en-US" sz="2400" b="1" dirty="0" smtClean="0">
                <a:solidFill>
                  <a:srgbClr val="009900"/>
                </a:solidFill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</a:rPr>
              <a:t>নিবারক</a:t>
            </a:r>
            <a:r>
              <a:rPr lang="en-US" sz="2400" b="1" dirty="0" smtClean="0">
                <a:solidFill>
                  <a:srgbClr val="009900"/>
                </a:solidFill>
              </a:rPr>
              <a:t>, </a:t>
            </a:r>
            <a:r>
              <a:rPr lang="en-US" sz="2400" b="1" dirty="0" err="1" smtClean="0">
                <a:solidFill>
                  <a:srgbClr val="009900"/>
                </a:solidFill>
              </a:rPr>
              <a:t>শব্দের</a:t>
            </a:r>
            <a:r>
              <a:rPr lang="en-US" sz="2400" b="1" dirty="0" smtClean="0">
                <a:solidFill>
                  <a:srgbClr val="009900"/>
                </a:solidFill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</a:rPr>
              <a:t>ব্যুৎপত্তি</a:t>
            </a:r>
            <a:r>
              <a:rPr lang="en-US" sz="2400" b="1" dirty="0" smtClean="0">
                <a:solidFill>
                  <a:srgbClr val="009900"/>
                </a:solidFill>
              </a:rPr>
              <a:t> ও </a:t>
            </a:r>
            <a:r>
              <a:rPr lang="en-US" sz="2400" b="1" dirty="0" err="1" smtClean="0">
                <a:solidFill>
                  <a:srgbClr val="009900"/>
                </a:solidFill>
              </a:rPr>
              <a:t>ব্যুপত্তিগত</a:t>
            </a:r>
            <a:r>
              <a:rPr lang="en-US" sz="2400" b="1" dirty="0" smtClean="0">
                <a:solidFill>
                  <a:srgbClr val="009900"/>
                </a:solidFill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</a:rPr>
              <a:t>অর্থ</a:t>
            </a:r>
            <a:r>
              <a:rPr lang="en-US" sz="2400" b="1" dirty="0" smtClean="0">
                <a:solidFill>
                  <a:srgbClr val="009900"/>
                </a:solidFill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</a:rPr>
              <a:t>নির্ধারক</a:t>
            </a:r>
            <a:r>
              <a:rPr lang="en-US" sz="2400" b="1" dirty="0" smtClean="0">
                <a:solidFill>
                  <a:srgbClr val="009900"/>
                </a:solidFill>
              </a:rPr>
              <a:t>, </a:t>
            </a:r>
            <a:r>
              <a:rPr lang="en-US" sz="2400" b="1" dirty="0" err="1" smtClean="0">
                <a:solidFill>
                  <a:srgbClr val="009900"/>
                </a:solidFill>
              </a:rPr>
              <a:t>পদ-সাধক</a:t>
            </a:r>
            <a:r>
              <a:rPr lang="en-US" sz="2400" b="1" dirty="0" smtClean="0">
                <a:solidFill>
                  <a:srgbClr val="009900"/>
                </a:solidFill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</a:rPr>
              <a:t>এবং</a:t>
            </a:r>
            <a:r>
              <a:rPr lang="en-US" sz="2400" b="1" dirty="0" smtClean="0">
                <a:solidFill>
                  <a:srgbClr val="009900"/>
                </a:solidFill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</a:rPr>
              <a:t>বাক্য</a:t>
            </a:r>
            <a:r>
              <a:rPr lang="en-US" sz="2400" b="1" dirty="0" smtClean="0">
                <a:solidFill>
                  <a:srgbClr val="009900"/>
                </a:solidFill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</a:rPr>
              <a:t>রচনা</a:t>
            </a:r>
            <a:r>
              <a:rPr lang="en-US" sz="2400" b="1" dirty="0" smtClean="0">
                <a:solidFill>
                  <a:srgbClr val="009900"/>
                </a:solidFill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</a:rPr>
              <a:t>প্রণালি</a:t>
            </a:r>
            <a:r>
              <a:rPr lang="en-US" sz="2400" b="1" dirty="0" smtClean="0">
                <a:solidFill>
                  <a:srgbClr val="009900"/>
                </a:solidFill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</a:rPr>
              <a:t>নির্ধারক</a:t>
            </a:r>
            <a:r>
              <a:rPr lang="en-US" sz="2400" b="1" dirty="0" smtClean="0">
                <a:solidFill>
                  <a:srgbClr val="009900"/>
                </a:solidFill>
              </a:rPr>
              <a:t> </a:t>
            </a:r>
            <a:r>
              <a:rPr lang="en-US" sz="2400" b="1" dirty="0" err="1" smtClean="0">
                <a:solidFill>
                  <a:srgbClr val="009900"/>
                </a:solidFill>
              </a:rPr>
              <a:t>শাস্ত্র</a:t>
            </a:r>
            <a:r>
              <a:rPr lang="en-US" sz="2400" b="1" dirty="0" smtClean="0">
                <a:solidFill>
                  <a:srgbClr val="009900"/>
                </a:solidFill>
              </a:rPr>
              <a:t>”। </a:t>
            </a:r>
            <a:endParaRPr lang="en-US" sz="2400" dirty="0" smtClean="0">
              <a:solidFill>
                <a:srgbClr val="009900"/>
              </a:solidFill>
            </a:endParaRPr>
          </a:p>
          <a:p>
            <a:endParaRPr lang="en-US" sz="1800" b="1" dirty="0" smtClean="0">
              <a:solidFill>
                <a:srgbClr val="0000FF"/>
              </a:solidFill>
            </a:endParaRPr>
          </a:p>
          <a:p>
            <a:r>
              <a:rPr lang="en-US" sz="2800" b="1" dirty="0" err="1" smtClean="0">
                <a:solidFill>
                  <a:srgbClr val="0000FF"/>
                </a:solidFill>
              </a:rPr>
              <a:t>যে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শাস্ত্রের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দ্বারা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ভাষাকে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বিশ্লেষণ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করে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এর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বিভিন্ন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অংশের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পারস্পরিক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সম্বন্ধ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নির্ণয়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করা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যায়</a:t>
            </a:r>
            <a:r>
              <a:rPr lang="en-US" sz="2800" b="1" dirty="0" smtClean="0">
                <a:solidFill>
                  <a:srgbClr val="0000FF"/>
                </a:solidFill>
              </a:rPr>
              <a:t> , </a:t>
            </a:r>
            <a:r>
              <a:rPr lang="en-US" sz="2800" b="1" dirty="0" err="1" smtClean="0">
                <a:solidFill>
                  <a:srgbClr val="0000FF"/>
                </a:solidFill>
              </a:rPr>
              <a:t>তার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নাম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ব্যাকরণ</a:t>
            </a:r>
            <a:r>
              <a:rPr lang="en-US" sz="2800" b="1" dirty="0" smtClean="0">
                <a:solidFill>
                  <a:srgbClr val="0000FF"/>
                </a:solidFill>
              </a:rPr>
              <a:t>।</a:t>
            </a:r>
          </a:p>
        </p:txBody>
      </p:sp>
    </p:spTree>
  </p:cSld>
  <p:clrMapOvr>
    <a:masterClrMapping/>
  </p:clrMapOvr>
  <p:transition spd="med" advTm="10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944562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শিখনফল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498080" cy="4800600"/>
          </a:xfrm>
        </p:spPr>
        <p:txBody>
          <a:bodyPr/>
          <a:lstStyle/>
          <a:p>
            <a:r>
              <a:rPr lang="en-US" sz="4400" b="1" dirty="0" err="1" smtClean="0"/>
              <a:t>শিক্ষার্থীরা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শিখবে</a:t>
            </a:r>
            <a:r>
              <a:rPr lang="en-US" sz="4400" b="1" dirty="0" smtClean="0"/>
              <a:t>-</a:t>
            </a:r>
          </a:p>
          <a:p>
            <a:r>
              <a:rPr lang="en-US" sz="2800" dirty="0" err="1" smtClean="0"/>
              <a:t>ব্যাকরণের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সংঙ্গা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কী</a:t>
            </a:r>
            <a:r>
              <a:rPr lang="en-US" sz="2800" dirty="0" smtClean="0"/>
              <a:t>?</a:t>
            </a:r>
          </a:p>
          <a:p>
            <a:r>
              <a:rPr lang="en-US" sz="2800" dirty="0" err="1" smtClean="0"/>
              <a:t>বাংলা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ব্যাকরণ</a:t>
            </a:r>
            <a:r>
              <a:rPr lang="en-US" sz="2800" dirty="0" smtClean="0"/>
              <a:t> </a:t>
            </a:r>
            <a:r>
              <a:rPr lang="en-US" sz="2800" dirty="0" err="1" smtClean="0"/>
              <a:t>কী</a:t>
            </a:r>
            <a:r>
              <a:rPr lang="en-US" sz="2800" dirty="0" smtClean="0"/>
              <a:t>?</a:t>
            </a:r>
            <a:endParaRPr lang="en-US" sz="2800" dirty="0" smtClean="0"/>
          </a:p>
          <a:p>
            <a:r>
              <a:rPr lang="en-US" sz="2800" dirty="0" err="1" smtClean="0"/>
              <a:t>বাংলা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ব্যাকরণের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আলোচ্য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বিষয়</a:t>
            </a:r>
            <a:r>
              <a:rPr lang="en-US" sz="2800" dirty="0" smtClean="0"/>
              <a:t> </a:t>
            </a:r>
            <a:r>
              <a:rPr lang="en-US" sz="2800" dirty="0" err="1" smtClean="0"/>
              <a:t>কী</a:t>
            </a:r>
            <a:r>
              <a:rPr lang="en-US" sz="2800" dirty="0" smtClean="0"/>
              <a:t>?</a:t>
            </a:r>
          </a:p>
          <a:p>
            <a:r>
              <a:rPr lang="en-US" sz="2800" dirty="0" err="1" smtClean="0"/>
              <a:t>ব্যাকরণ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পাঠের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প্রয়োজনীয়তা</a:t>
            </a:r>
            <a:r>
              <a:rPr lang="en-US" sz="2800" dirty="0" smtClean="0"/>
              <a:t>-</a:t>
            </a:r>
            <a:endParaRPr lang="en-US" sz="2800" dirty="0"/>
          </a:p>
        </p:txBody>
      </p:sp>
      <p:sp>
        <p:nvSpPr>
          <p:cNvPr id="4" name="4-Point Star 3"/>
          <p:cNvSpPr/>
          <p:nvPr/>
        </p:nvSpPr>
        <p:spPr>
          <a:xfrm>
            <a:off x="0" y="838200"/>
            <a:ext cx="914400" cy="914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-Point Star 4"/>
          <p:cNvSpPr/>
          <p:nvPr/>
        </p:nvSpPr>
        <p:spPr>
          <a:xfrm>
            <a:off x="152400" y="1371600"/>
            <a:ext cx="914400" cy="914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4-Point Star 5"/>
          <p:cNvSpPr/>
          <p:nvPr/>
        </p:nvSpPr>
        <p:spPr>
          <a:xfrm>
            <a:off x="-152400" y="228600"/>
            <a:ext cx="914400" cy="914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381000" y="5943600"/>
            <a:ext cx="914400" cy="914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4-Point Star 7"/>
          <p:cNvSpPr/>
          <p:nvPr/>
        </p:nvSpPr>
        <p:spPr>
          <a:xfrm>
            <a:off x="228600" y="5410200"/>
            <a:ext cx="914400" cy="914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4-Point Star 8"/>
          <p:cNvSpPr/>
          <p:nvPr/>
        </p:nvSpPr>
        <p:spPr>
          <a:xfrm>
            <a:off x="76200" y="4800600"/>
            <a:ext cx="914400" cy="914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4-Point Star 9"/>
          <p:cNvSpPr/>
          <p:nvPr/>
        </p:nvSpPr>
        <p:spPr>
          <a:xfrm>
            <a:off x="8229600" y="5943600"/>
            <a:ext cx="914400" cy="914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4-Point Star 10"/>
          <p:cNvSpPr/>
          <p:nvPr/>
        </p:nvSpPr>
        <p:spPr>
          <a:xfrm>
            <a:off x="8229600" y="914400"/>
            <a:ext cx="914400" cy="9144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10000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05088" cy="6858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খ্যাতনামা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ভাষাপন্ডিতদের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মন্তব্য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b="1" dirty="0" smtClean="0">
              <a:solidFill>
                <a:srgbClr val="0099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</a:rPr>
              <a:t>ড. </a:t>
            </a:r>
            <a:r>
              <a:rPr lang="en-US" b="1" dirty="0" err="1" smtClean="0">
                <a:solidFill>
                  <a:srgbClr val="009900"/>
                </a:solidFill>
              </a:rPr>
              <a:t>সুনীতিকুমার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  <a:r>
              <a:rPr lang="en-US" b="1" dirty="0" err="1" smtClean="0">
                <a:solidFill>
                  <a:srgbClr val="009900"/>
                </a:solidFill>
              </a:rPr>
              <a:t>চট্টোপাধ্যায়ের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  <a:r>
              <a:rPr lang="en-US" b="1" dirty="0" err="1" smtClean="0">
                <a:solidFill>
                  <a:srgbClr val="009900"/>
                </a:solidFill>
              </a:rPr>
              <a:t>মতে,যে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বিদ্যার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দ্বারা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কোনো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ভাষাকে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বিশ্লেষণ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করিয়া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তাহার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স্বরূপটি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আলোচিত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হয়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এবং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সেই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ভাষার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গঠনে</a:t>
            </a:r>
            <a:r>
              <a:rPr lang="en-US" b="1" dirty="0" smtClean="0">
                <a:solidFill>
                  <a:srgbClr val="FF0000"/>
                </a:solidFill>
              </a:rPr>
              <a:t> ও </a:t>
            </a:r>
            <a:r>
              <a:rPr lang="en-US" b="1" dirty="0" err="1" smtClean="0">
                <a:solidFill>
                  <a:srgbClr val="FF0000"/>
                </a:solidFill>
              </a:rPr>
              <a:t>লিখনে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এবং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তাহাতে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কথোপকথনে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শুদ্ধ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রূপে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তাহার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প্রয়োগ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করা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যায়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সেই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বিদ্যাকে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সেই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ভাষার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ব্যাকরণ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বলে</a:t>
            </a:r>
            <a:r>
              <a:rPr lang="en-US" b="1" dirty="0" smtClean="0">
                <a:solidFill>
                  <a:srgbClr val="FF0000"/>
                </a:solidFill>
              </a:rPr>
              <a:t>।।</a:t>
            </a:r>
          </a:p>
          <a:p>
            <a:pPr>
              <a:buNone/>
            </a:pPr>
            <a:endParaRPr lang="en-US" b="1" dirty="0" smtClean="0">
              <a:solidFill>
                <a:srgbClr val="0099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9900"/>
                </a:solidFill>
              </a:rPr>
              <a:t>ড. </a:t>
            </a:r>
            <a:r>
              <a:rPr lang="en-US" b="1" dirty="0" err="1" smtClean="0">
                <a:solidFill>
                  <a:srgbClr val="009900"/>
                </a:solidFill>
              </a:rPr>
              <a:t>সুকুমার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  <a:r>
              <a:rPr lang="en-US" b="1" dirty="0" err="1" smtClean="0">
                <a:solidFill>
                  <a:srgbClr val="009900"/>
                </a:solidFill>
              </a:rPr>
              <a:t>সেনের</a:t>
            </a:r>
            <a:r>
              <a:rPr lang="en-US" b="1" dirty="0" smtClean="0">
                <a:solidFill>
                  <a:srgbClr val="009900"/>
                </a:solidFill>
              </a:rPr>
              <a:t>  </a:t>
            </a:r>
            <a:r>
              <a:rPr lang="en-US" b="1" dirty="0" err="1" smtClean="0">
                <a:solidFill>
                  <a:srgbClr val="009900"/>
                </a:solidFill>
              </a:rPr>
              <a:t>মতে</a:t>
            </a:r>
            <a:r>
              <a:rPr lang="en-US" b="1" dirty="0" err="1" smtClean="0"/>
              <a:t>,</a:t>
            </a:r>
            <a:r>
              <a:rPr lang="en-US" b="1" dirty="0" err="1" smtClean="0">
                <a:solidFill>
                  <a:srgbClr val="0000FF"/>
                </a:solidFill>
              </a:rPr>
              <a:t>যে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বইয়ে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ভাষার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বিচার</a:t>
            </a:r>
            <a:r>
              <a:rPr lang="en-US" b="1" dirty="0" smtClean="0">
                <a:solidFill>
                  <a:srgbClr val="0000FF"/>
                </a:solidFill>
              </a:rPr>
              <a:t> ও </a:t>
            </a:r>
            <a:r>
              <a:rPr lang="en-US" b="1" dirty="0" err="1" smtClean="0">
                <a:solidFill>
                  <a:srgbClr val="0000FF"/>
                </a:solidFill>
              </a:rPr>
              <a:t>বিশ্লেষণ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00FF"/>
                </a:solidFill>
              </a:rPr>
              <a:t>আছে</a:t>
            </a:r>
            <a:r>
              <a:rPr lang="en-US" b="1" dirty="0" smtClean="0">
                <a:solidFill>
                  <a:srgbClr val="0000FF"/>
                </a:solidFill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</a:rPr>
              <a:t>তা</a:t>
            </a:r>
            <a:r>
              <a:rPr lang="en-US" b="1" dirty="0" smtClean="0">
                <a:solidFill>
                  <a:srgbClr val="0000FF"/>
                </a:solidFill>
              </a:rPr>
              <a:t>-ই </a:t>
            </a:r>
            <a:r>
              <a:rPr lang="en-US" b="1" dirty="0" err="1" smtClean="0">
                <a:solidFill>
                  <a:srgbClr val="0000FF"/>
                </a:solidFill>
              </a:rPr>
              <a:t>ব্যাকরণ</a:t>
            </a:r>
            <a:r>
              <a:rPr lang="en-US" b="1" dirty="0" smtClean="0">
                <a:solidFill>
                  <a:srgbClr val="0000FF"/>
                </a:solidFill>
              </a:rPr>
              <a:t>।।</a:t>
            </a:r>
            <a:r>
              <a:rPr lang="en-US" b="1" dirty="0" smtClean="0"/>
              <a:t> 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মুনীর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চৌধুরী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বলেছেন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009900"/>
                </a:solidFill>
              </a:rPr>
              <a:t>যে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  <a:r>
              <a:rPr lang="en-US" b="1" dirty="0" err="1" smtClean="0">
                <a:solidFill>
                  <a:srgbClr val="009900"/>
                </a:solidFill>
              </a:rPr>
              <a:t>শাস্ত্রে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  <a:r>
              <a:rPr lang="en-US" b="1" dirty="0" err="1" smtClean="0">
                <a:solidFill>
                  <a:srgbClr val="009900"/>
                </a:solidFill>
              </a:rPr>
              <a:t>কোনো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  <a:r>
              <a:rPr lang="en-US" b="1" dirty="0" err="1" smtClean="0">
                <a:solidFill>
                  <a:srgbClr val="009900"/>
                </a:solidFill>
              </a:rPr>
              <a:t>ভাষার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  <a:r>
              <a:rPr lang="en-US" b="1" dirty="0" err="1" smtClean="0">
                <a:solidFill>
                  <a:srgbClr val="009900"/>
                </a:solidFill>
              </a:rPr>
              <a:t>বিভিন্ন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9900"/>
                </a:solidFill>
              </a:rPr>
              <a:t>উপাদানের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  <a:r>
              <a:rPr lang="en-US" b="1" dirty="0" err="1" smtClean="0">
                <a:solidFill>
                  <a:srgbClr val="009900"/>
                </a:solidFill>
              </a:rPr>
              <a:t>প্রকৃতি</a:t>
            </a:r>
            <a:r>
              <a:rPr lang="en-US" b="1" dirty="0" smtClean="0">
                <a:solidFill>
                  <a:srgbClr val="009900"/>
                </a:solidFill>
              </a:rPr>
              <a:t> ও </a:t>
            </a:r>
            <a:r>
              <a:rPr lang="en-US" b="1" dirty="0" err="1" smtClean="0">
                <a:solidFill>
                  <a:srgbClr val="009900"/>
                </a:solidFill>
              </a:rPr>
              <a:t>স্বরূপের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  <a:r>
              <a:rPr lang="en-US" b="1" dirty="0" err="1" smtClean="0">
                <a:solidFill>
                  <a:srgbClr val="009900"/>
                </a:solidFill>
              </a:rPr>
              <a:t>বিচার-বিশ্লেষণ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  <a:r>
              <a:rPr lang="en-US" b="1" dirty="0" err="1" smtClean="0">
                <a:solidFill>
                  <a:srgbClr val="009900"/>
                </a:solidFill>
              </a:rPr>
              <a:t>করা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  <a:r>
              <a:rPr lang="en-US" b="1" dirty="0" err="1" smtClean="0">
                <a:solidFill>
                  <a:srgbClr val="009900"/>
                </a:solidFill>
              </a:rPr>
              <a:t>হয়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  <a:r>
              <a:rPr lang="en-US" b="1" dirty="0" err="1" smtClean="0">
                <a:solidFill>
                  <a:srgbClr val="009900"/>
                </a:solidFill>
              </a:rPr>
              <a:t>এবং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9900"/>
                </a:solidFill>
              </a:rPr>
              <a:t>বিভিন্ন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  <a:r>
              <a:rPr lang="en-US" b="1" dirty="0" err="1" smtClean="0">
                <a:solidFill>
                  <a:srgbClr val="009900"/>
                </a:solidFill>
              </a:rPr>
              <a:t>উপাদানের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  <a:r>
              <a:rPr lang="en-US" b="1" dirty="0" err="1" smtClean="0">
                <a:solidFill>
                  <a:srgbClr val="009900"/>
                </a:solidFill>
              </a:rPr>
              <a:t>সম্পর্ক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  <a:r>
              <a:rPr lang="en-US" b="1" dirty="0" err="1" smtClean="0">
                <a:solidFill>
                  <a:srgbClr val="009900"/>
                </a:solidFill>
              </a:rPr>
              <a:t>নির্ণয়</a:t>
            </a:r>
            <a:r>
              <a:rPr lang="en-US" b="1" dirty="0" smtClean="0">
                <a:solidFill>
                  <a:srgbClr val="009900"/>
                </a:solidFill>
              </a:rPr>
              <a:t> ও </a:t>
            </a:r>
            <a:r>
              <a:rPr lang="en-US" b="1" dirty="0" err="1" smtClean="0">
                <a:solidFill>
                  <a:srgbClr val="009900"/>
                </a:solidFill>
              </a:rPr>
              <a:t>প্রয়োগবিধি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  <a:r>
              <a:rPr lang="en-US" b="1" dirty="0" err="1" smtClean="0">
                <a:solidFill>
                  <a:srgbClr val="009900"/>
                </a:solidFill>
              </a:rPr>
              <a:t>বিশদভাবে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9900"/>
                </a:solidFill>
              </a:rPr>
              <a:t>আলোচিত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  <a:r>
              <a:rPr lang="en-US" b="1" dirty="0" err="1" smtClean="0">
                <a:solidFill>
                  <a:srgbClr val="009900"/>
                </a:solidFill>
              </a:rPr>
              <a:t>হয়</a:t>
            </a:r>
            <a:r>
              <a:rPr lang="en-US" b="1" dirty="0" smtClean="0">
                <a:solidFill>
                  <a:srgbClr val="009900"/>
                </a:solidFill>
              </a:rPr>
              <a:t>, </a:t>
            </a:r>
            <a:r>
              <a:rPr lang="en-US" b="1" dirty="0" err="1" smtClean="0">
                <a:solidFill>
                  <a:srgbClr val="009900"/>
                </a:solidFill>
              </a:rPr>
              <a:t>তাকে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  <a:r>
              <a:rPr lang="en-US" b="1" dirty="0" err="1" smtClean="0">
                <a:solidFill>
                  <a:srgbClr val="009900"/>
                </a:solidFill>
              </a:rPr>
              <a:t>ব্যাকরণ</a:t>
            </a:r>
            <a:r>
              <a:rPr lang="en-US" b="1" dirty="0" smtClean="0">
                <a:solidFill>
                  <a:srgbClr val="009900"/>
                </a:solidFill>
              </a:rPr>
              <a:t> </a:t>
            </a:r>
            <a:r>
              <a:rPr lang="en-US" b="1" dirty="0" err="1" smtClean="0">
                <a:solidFill>
                  <a:srgbClr val="009900"/>
                </a:solidFill>
              </a:rPr>
              <a:t>বলে</a:t>
            </a:r>
            <a:r>
              <a:rPr lang="en-US" b="1" dirty="0" smtClean="0">
                <a:solidFill>
                  <a:srgbClr val="009900"/>
                </a:solidFill>
              </a:rPr>
              <a:t>।।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ransition advTm="10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0"/>
            <a:ext cx="4038600" cy="7159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ব্যাকরণের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কাজ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ব্যাকরণের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কাজ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ভাষার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অভ্যন্তরীণ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শৃঙ্খলা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আবিষ্কার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করা</a:t>
            </a:r>
            <a:r>
              <a:rPr lang="en-US" sz="2800" dirty="0" smtClean="0">
                <a:solidFill>
                  <a:srgbClr val="0000FF"/>
                </a:solidFill>
              </a:rPr>
              <a:t>। </a:t>
            </a:r>
            <a:r>
              <a:rPr lang="en-US" sz="2800" dirty="0" err="1" smtClean="0">
                <a:solidFill>
                  <a:srgbClr val="0000FF"/>
                </a:solidFill>
              </a:rPr>
              <a:t>ভাষার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গঠন</a:t>
            </a:r>
            <a:r>
              <a:rPr lang="en-US" sz="2800" dirty="0" smtClean="0">
                <a:solidFill>
                  <a:srgbClr val="0000FF"/>
                </a:solidFill>
              </a:rPr>
              <a:t> ও </a:t>
            </a:r>
            <a:r>
              <a:rPr lang="en-US" sz="2800" dirty="0" err="1" smtClean="0">
                <a:solidFill>
                  <a:srgbClr val="0000FF"/>
                </a:solidFill>
              </a:rPr>
              <a:t>ব্যবহারের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ক্ষেত্রে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প্রত্যেক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ভাষার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নিজস্ব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কিছু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নিয়মরীতি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আছে</a:t>
            </a:r>
            <a:r>
              <a:rPr lang="en-US" sz="2800" dirty="0" smtClean="0">
                <a:solidFill>
                  <a:srgbClr val="0000FF"/>
                </a:solidFill>
              </a:rPr>
              <a:t>।</a:t>
            </a:r>
          </a:p>
          <a:p>
            <a:endParaRPr lang="en-US" sz="2200" dirty="0" smtClean="0">
              <a:solidFill>
                <a:srgbClr val="FF0000"/>
              </a:solidFill>
            </a:endParaRPr>
          </a:p>
          <a:p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নিয়মরীতি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সম্পর্কে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সম্যক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জ্ঞানলাভ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করতে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হলে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ভাষাকে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ভেঙে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তার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উপাদানসমূহের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বিচার-বিশ্লেষণ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এবং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তাদের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পারস্পরিক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সম্পর্ক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ও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যোগাযোগ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প্রণালি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নির্ণয়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করা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tx2">
                    <a:lumMod val="75000"/>
                  </a:schemeClr>
                </a:solidFill>
              </a:rPr>
              <a:t>প্রয়োজন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। 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rgbClr val="7030A0"/>
              </a:solidFill>
            </a:endParaRPr>
          </a:p>
          <a:p>
            <a:endParaRPr lang="en-US" sz="2200" dirty="0" smtClean="0">
              <a:solidFill>
                <a:srgbClr val="7030A0"/>
              </a:solidFill>
            </a:endParaRPr>
          </a:p>
          <a:p>
            <a:endParaRPr lang="en-US" sz="2000" b="1" dirty="0" smtClean="0">
              <a:solidFill>
                <a:srgbClr val="009900"/>
              </a:solidFill>
            </a:endParaRPr>
          </a:p>
          <a:p>
            <a:r>
              <a:rPr lang="en-US" sz="2800" b="1" dirty="0" err="1" smtClean="0">
                <a:solidFill>
                  <a:srgbClr val="009900"/>
                </a:solidFill>
              </a:rPr>
              <a:t>যে</a:t>
            </a:r>
            <a:r>
              <a:rPr lang="en-US" sz="2800" b="1" dirty="0" smtClean="0">
                <a:solidFill>
                  <a:srgbClr val="009900"/>
                </a:solidFill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</a:rPr>
              <a:t>পুস্তকে</a:t>
            </a:r>
            <a:r>
              <a:rPr lang="en-US" sz="2800" b="1" dirty="0" smtClean="0">
                <a:solidFill>
                  <a:srgbClr val="009900"/>
                </a:solidFill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</a:rPr>
              <a:t>বাংলা</a:t>
            </a:r>
            <a:r>
              <a:rPr lang="en-US" sz="2800" b="1" dirty="0" smtClean="0">
                <a:solidFill>
                  <a:srgbClr val="009900"/>
                </a:solidFill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</a:rPr>
              <a:t>ভাষার</a:t>
            </a:r>
            <a:r>
              <a:rPr lang="en-US" sz="2800" b="1" dirty="0" smtClean="0">
                <a:solidFill>
                  <a:srgbClr val="009900"/>
                </a:solidFill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</a:rPr>
              <a:t>বিভিন্ন</a:t>
            </a:r>
            <a:r>
              <a:rPr lang="en-US" sz="2800" b="1" dirty="0" smtClean="0">
                <a:solidFill>
                  <a:srgbClr val="009900"/>
                </a:solidFill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</a:rPr>
              <a:t>উপাদানের</a:t>
            </a:r>
            <a:r>
              <a:rPr lang="en-US" sz="2800" b="1" dirty="0" smtClean="0">
                <a:solidFill>
                  <a:srgbClr val="009900"/>
                </a:solidFill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</a:rPr>
              <a:t>প্রকৃতি</a:t>
            </a:r>
            <a:r>
              <a:rPr lang="en-US" sz="2800" b="1" dirty="0" smtClean="0">
                <a:solidFill>
                  <a:srgbClr val="009900"/>
                </a:solidFill>
              </a:rPr>
              <a:t> ও </a:t>
            </a:r>
            <a:r>
              <a:rPr lang="en-US" sz="2800" b="1" dirty="0" err="1" smtClean="0">
                <a:solidFill>
                  <a:srgbClr val="009900"/>
                </a:solidFill>
              </a:rPr>
              <a:t>স্বরূপের</a:t>
            </a:r>
            <a:r>
              <a:rPr lang="en-US" sz="2800" b="1" dirty="0" smtClean="0">
                <a:solidFill>
                  <a:srgbClr val="009900"/>
                </a:solidFill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</a:rPr>
              <a:t>বিচার-বিশ্লেষণ</a:t>
            </a:r>
            <a:r>
              <a:rPr lang="en-US" sz="2800" b="1" dirty="0" smtClean="0">
                <a:solidFill>
                  <a:srgbClr val="009900"/>
                </a:solidFill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</a:rPr>
              <a:t>করা</a:t>
            </a:r>
            <a:r>
              <a:rPr lang="en-US" sz="2800" b="1" dirty="0" smtClean="0">
                <a:solidFill>
                  <a:srgbClr val="009900"/>
                </a:solidFill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</a:rPr>
              <a:t>হয়</a:t>
            </a:r>
            <a:r>
              <a:rPr lang="en-US" sz="2800" b="1" dirty="0" smtClean="0">
                <a:solidFill>
                  <a:srgbClr val="009900"/>
                </a:solidFill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</a:rPr>
              <a:t>এবং</a:t>
            </a:r>
            <a:r>
              <a:rPr lang="en-US" sz="2800" b="1" dirty="0" smtClean="0">
                <a:solidFill>
                  <a:srgbClr val="009900"/>
                </a:solidFill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</a:rPr>
              <a:t>বিভিন্ন</a:t>
            </a:r>
            <a:r>
              <a:rPr lang="en-US" sz="2800" b="1" dirty="0" smtClean="0">
                <a:solidFill>
                  <a:srgbClr val="009900"/>
                </a:solidFill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</a:rPr>
              <a:t>উপাদানের</a:t>
            </a:r>
            <a:r>
              <a:rPr lang="en-US" sz="2800" b="1" dirty="0" smtClean="0">
                <a:solidFill>
                  <a:srgbClr val="009900"/>
                </a:solidFill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</a:rPr>
              <a:t>সম্পর্ক</a:t>
            </a:r>
            <a:r>
              <a:rPr lang="en-US" sz="2800" b="1" dirty="0" smtClean="0">
                <a:solidFill>
                  <a:srgbClr val="009900"/>
                </a:solidFill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</a:rPr>
              <a:t>নির্ণয়</a:t>
            </a:r>
            <a:r>
              <a:rPr lang="en-US" sz="2800" b="1" dirty="0" smtClean="0">
                <a:solidFill>
                  <a:srgbClr val="009900"/>
                </a:solidFill>
              </a:rPr>
              <a:t> ও </a:t>
            </a:r>
            <a:r>
              <a:rPr lang="en-US" sz="2800" b="1" dirty="0" err="1" smtClean="0">
                <a:solidFill>
                  <a:srgbClr val="009900"/>
                </a:solidFill>
              </a:rPr>
              <a:t>প্রয়োগবিধি</a:t>
            </a:r>
            <a:r>
              <a:rPr lang="en-US" sz="2800" b="1" dirty="0" smtClean="0">
                <a:solidFill>
                  <a:srgbClr val="009900"/>
                </a:solidFill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</a:rPr>
              <a:t>বিশদভাবে</a:t>
            </a:r>
            <a:r>
              <a:rPr lang="en-US" sz="2800" b="1" dirty="0" smtClean="0">
                <a:solidFill>
                  <a:srgbClr val="009900"/>
                </a:solidFill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</a:rPr>
              <a:t>আলোচিত</a:t>
            </a:r>
            <a:r>
              <a:rPr lang="en-US" sz="2800" b="1" dirty="0" smtClean="0">
                <a:solidFill>
                  <a:srgbClr val="009900"/>
                </a:solidFill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</a:rPr>
              <a:t>হয়</a:t>
            </a:r>
            <a:r>
              <a:rPr lang="en-US" sz="2800" b="1" dirty="0" smtClean="0">
                <a:solidFill>
                  <a:srgbClr val="009900"/>
                </a:solidFill>
              </a:rPr>
              <a:t>, </a:t>
            </a:r>
            <a:r>
              <a:rPr lang="en-US" sz="2800" b="1" dirty="0" err="1" smtClean="0">
                <a:solidFill>
                  <a:srgbClr val="009900"/>
                </a:solidFill>
              </a:rPr>
              <a:t>তা</a:t>
            </a:r>
            <a:r>
              <a:rPr lang="en-US" sz="2800" b="1" dirty="0" smtClean="0">
                <a:solidFill>
                  <a:srgbClr val="009900"/>
                </a:solidFill>
              </a:rPr>
              <a:t>-ই </a:t>
            </a:r>
            <a:r>
              <a:rPr lang="en-US" sz="2800" b="1" dirty="0" err="1" smtClean="0">
                <a:solidFill>
                  <a:srgbClr val="009900"/>
                </a:solidFill>
              </a:rPr>
              <a:t>বাংলা</a:t>
            </a:r>
            <a:r>
              <a:rPr lang="en-US" sz="2800" b="1" dirty="0" smtClean="0">
                <a:solidFill>
                  <a:srgbClr val="009900"/>
                </a:solidFill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</a:rPr>
              <a:t>ভাষার</a:t>
            </a:r>
            <a:r>
              <a:rPr lang="en-US" sz="2800" b="1" dirty="0" smtClean="0">
                <a:solidFill>
                  <a:srgbClr val="009900"/>
                </a:solidFill>
              </a:rPr>
              <a:t> </a:t>
            </a:r>
            <a:r>
              <a:rPr lang="en-US" sz="2800" b="1" dirty="0" err="1" smtClean="0">
                <a:solidFill>
                  <a:srgbClr val="009900"/>
                </a:solidFill>
              </a:rPr>
              <a:t>ব্যাকরণ</a:t>
            </a:r>
            <a:r>
              <a:rPr lang="en-US" sz="2800" b="1" dirty="0" smtClean="0">
                <a:solidFill>
                  <a:srgbClr val="009900"/>
                </a:solidFill>
              </a:rPr>
              <a:t>।</a:t>
            </a:r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276600" y="4038600"/>
            <a:ext cx="30480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বাংলা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ব্যাকরণ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0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05088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বাংলা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ব্যাকরণের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প্রামাণ্য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সংজ্ঞার্থ</a:t>
            </a: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>
                <a:solidFill>
                  <a:srgbClr val="FF0000"/>
                </a:solidFill>
              </a:rPr>
              <a:t>যে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শাস্ত্র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জানিলে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বাঙ্গালা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ভাষা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শুদ্ধরূপে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লিখিতে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পড়িতে</a:t>
            </a:r>
            <a:r>
              <a:rPr lang="en-US" sz="2000" dirty="0" smtClean="0">
                <a:solidFill>
                  <a:srgbClr val="FF0000"/>
                </a:solidFill>
              </a:rPr>
              <a:t> ও </a:t>
            </a:r>
            <a:r>
              <a:rPr lang="en-US" sz="2000" dirty="0" err="1" smtClean="0">
                <a:solidFill>
                  <a:srgbClr val="FF0000"/>
                </a:solidFill>
              </a:rPr>
              <a:t>বলিতে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পারা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যায়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তাহার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নাম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বাঙ্গালা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ব্যাকরণ</a:t>
            </a:r>
            <a:r>
              <a:rPr lang="en-US" sz="2000" dirty="0" smtClean="0">
                <a:solidFill>
                  <a:srgbClr val="FF0000"/>
                </a:solidFill>
              </a:rPr>
              <a:t> (Bengali Grammar)।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>
                <a:solidFill>
                  <a:srgbClr val="FF0000"/>
                </a:solidFill>
              </a:rPr>
              <a:t>যে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শাস্ত্রে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বাংলা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ভাষার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স্বরূপ</a:t>
            </a:r>
            <a:r>
              <a:rPr lang="en-US" sz="2000" dirty="0" smtClean="0">
                <a:solidFill>
                  <a:srgbClr val="FF0000"/>
                </a:solidFill>
              </a:rPr>
              <a:t> ও </a:t>
            </a:r>
            <a:r>
              <a:rPr lang="en-US" sz="2000" dirty="0" err="1" smtClean="0">
                <a:solidFill>
                  <a:srgbClr val="FF0000"/>
                </a:solidFill>
              </a:rPr>
              <a:t>প্রকৃতি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সব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দিক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দিয়ে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আলোচনা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করে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বুঝিয়ে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দেওয়া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হয়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তাকে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বলে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বাংলা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ভাষার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ব্যাকরণ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বা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বাংলা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ব্যাকরণ</a:t>
            </a:r>
            <a:r>
              <a:rPr lang="en-US" sz="2000" dirty="0" smtClean="0">
                <a:solidFill>
                  <a:srgbClr val="FF0000"/>
                </a:solidFill>
              </a:rPr>
              <a:t>।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>
                <a:solidFill>
                  <a:srgbClr val="FF0000"/>
                </a:solidFill>
              </a:rPr>
              <a:t>যে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ব্যাকরণ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বাংলা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ভাষার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ধ্বনি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শব্দ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পদ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বাক্য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ইত্যাদি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বিশ্লেষেণ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করে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ভাষার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স্বরূপটিকে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তুলে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ধরে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তাকে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বাংলা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ব্যাকরণ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বলে</a:t>
            </a:r>
            <a:r>
              <a:rPr lang="en-US" sz="2000" dirty="0" smtClean="0">
                <a:solidFill>
                  <a:srgbClr val="FF0000"/>
                </a:solidFill>
              </a:rPr>
              <a:t>।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5" name="Picture 4" descr="ড.মুহম্মদ শহীদুল্লাহ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685800"/>
            <a:ext cx="2514600" cy="1066800"/>
          </a:xfrm>
          <a:prstGeom prst="rect">
            <a:avLst/>
          </a:prstGeom>
        </p:spPr>
      </p:pic>
      <p:pic>
        <p:nvPicPr>
          <p:cNvPr id="6" name="Picture 5" descr="সুনীতিs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438400"/>
            <a:ext cx="2438400" cy="1143000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>
            <a:off x="4191000" y="609600"/>
            <a:ext cx="3352800" cy="99060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ড.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মুহম্মদ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শহীদুল্লাহ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4267200" y="2438400"/>
            <a:ext cx="4191000" cy="99060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ড.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সুনীতিকুমার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চট্টোপাধ্যায়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Picture 8" descr="চাকী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4419600"/>
            <a:ext cx="3000375" cy="1314450"/>
          </a:xfrm>
          <a:prstGeom prst="rect">
            <a:avLst/>
          </a:prstGeom>
        </p:spPr>
      </p:pic>
      <p:sp>
        <p:nvSpPr>
          <p:cNvPr id="10" name="Left Arrow 9"/>
          <p:cNvSpPr/>
          <p:nvPr/>
        </p:nvSpPr>
        <p:spPr>
          <a:xfrm>
            <a:off x="4343400" y="4572000"/>
            <a:ext cx="3352800" cy="99060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জ্যোতিভূষণ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চাকী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000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712" y="0"/>
            <a:ext cx="8781288" cy="685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/>
                <a:solidFill>
                  <a:schemeClr val="accent3"/>
                </a:solidFill>
                <a:effectLst/>
              </a:rPr>
              <a:t>বাংলা</a:t>
            </a:r>
            <a:r>
              <a:rPr lang="en-US" b="1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effectLst/>
              </a:rPr>
              <a:t>ব্যাকরণের</a:t>
            </a:r>
            <a:r>
              <a:rPr lang="en-US" b="1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effectLst/>
              </a:rPr>
              <a:t>আলোচ্য</a:t>
            </a:r>
            <a:r>
              <a:rPr lang="en-US" b="1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b="1" dirty="0" err="1" smtClean="0">
                <a:ln/>
                <a:solidFill>
                  <a:schemeClr val="accent3"/>
                </a:solidFill>
                <a:effectLst/>
              </a:rPr>
              <a:t>বিষয়</a:t>
            </a:r>
            <a:endParaRPr lang="en-US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009900"/>
                </a:solidFill>
              </a:rPr>
              <a:t>ভাষা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</a:rPr>
              <a:t>সংগঠনে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</a:rPr>
              <a:t>মৌলিক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</a:rPr>
              <a:t>উপাদান</a:t>
            </a:r>
            <a:r>
              <a:rPr lang="en-US" sz="2400" dirty="0" smtClean="0">
                <a:solidFill>
                  <a:srgbClr val="009900"/>
                </a:solidFill>
              </a:rPr>
              <a:t> ৪টি-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err="1" smtClean="0">
                <a:solidFill>
                  <a:srgbClr val="009900"/>
                </a:solidFill>
              </a:rPr>
              <a:t>ব্যাকরণের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</a:rPr>
              <a:t>আলোচ্য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</a:rPr>
              <a:t>বিষয়ও</a:t>
            </a:r>
            <a:r>
              <a:rPr lang="en-US" sz="2400" dirty="0" smtClean="0">
                <a:solidFill>
                  <a:srgbClr val="009900"/>
                </a:solidFill>
              </a:rPr>
              <a:t> ৪টি-</a:t>
            </a:r>
          </a:p>
        </p:txBody>
      </p:sp>
      <p:sp>
        <p:nvSpPr>
          <p:cNvPr id="4" name="Rectangle 3"/>
          <p:cNvSpPr/>
          <p:nvPr/>
        </p:nvSpPr>
        <p:spPr>
          <a:xfrm>
            <a:off x="7086600" y="2133600"/>
            <a:ext cx="20574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৪.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অর্থ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(meaning)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2133600"/>
            <a:ext cx="20574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৩.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বাক্য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(sentence)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2133600"/>
            <a:ext cx="22098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২.শব্দ (words)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133600"/>
            <a:ext cx="2209800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১.ধ্বনি(sounds)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0" y="1295400"/>
            <a:ext cx="2057400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ভাষা</a:t>
            </a:r>
            <a:endParaRPr lang="en-US" sz="3200" dirty="0"/>
          </a:p>
        </p:txBody>
      </p:sp>
      <p:cxnSp>
        <p:nvCxnSpPr>
          <p:cNvPr id="11" name="Straight Connector 10"/>
          <p:cNvCxnSpPr>
            <a:stCxn id="9" idx="2"/>
            <a:endCxn id="7" idx="0"/>
          </p:cNvCxnSpPr>
          <p:nvPr/>
        </p:nvCxnSpPr>
        <p:spPr>
          <a:xfrm rot="5400000">
            <a:off x="2743200" y="190500"/>
            <a:ext cx="304800" cy="35814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2"/>
            <a:endCxn id="6" idx="0"/>
          </p:cNvCxnSpPr>
          <p:nvPr/>
        </p:nvCxnSpPr>
        <p:spPr>
          <a:xfrm rot="5400000">
            <a:off x="3886200" y="1333500"/>
            <a:ext cx="304800" cy="12954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2"/>
            <a:endCxn id="5" idx="0"/>
          </p:cNvCxnSpPr>
          <p:nvPr/>
        </p:nvCxnSpPr>
        <p:spPr>
          <a:xfrm rot="16200000" flipH="1">
            <a:off x="5181600" y="1333500"/>
            <a:ext cx="304800" cy="12954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2"/>
            <a:endCxn id="4" idx="0"/>
          </p:cNvCxnSpPr>
          <p:nvPr/>
        </p:nvCxnSpPr>
        <p:spPr>
          <a:xfrm rot="16200000" flipH="1">
            <a:off x="6248400" y="266700"/>
            <a:ext cx="304800" cy="34290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276600" y="3581400"/>
            <a:ext cx="2514600" cy="533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ব্যাকরণ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4648200"/>
            <a:ext cx="2209800" cy="533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১.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ধ্বনিতত্ত্ব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0" y="4648200"/>
            <a:ext cx="2133600" cy="533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২.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শব্দতত্ত্ব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48200" y="4648200"/>
            <a:ext cx="2209800" cy="533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৩.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বাক্যতত্ত্ব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4200" y="4648200"/>
            <a:ext cx="2209800" cy="533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৪.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অর্থতত্ত্ব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26" name="Straight Connector 25"/>
          <p:cNvCxnSpPr>
            <a:stCxn id="20" idx="2"/>
            <a:endCxn id="21" idx="0"/>
          </p:cNvCxnSpPr>
          <p:nvPr/>
        </p:nvCxnSpPr>
        <p:spPr>
          <a:xfrm rot="5400000">
            <a:off x="2552700" y="2667000"/>
            <a:ext cx="533400" cy="3429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0" idx="2"/>
            <a:endCxn id="22" idx="0"/>
          </p:cNvCxnSpPr>
          <p:nvPr/>
        </p:nvCxnSpPr>
        <p:spPr>
          <a:xfrm rot="5400000">
            <a:off x="3676650" y="3790950"/>
            <a:ext cx="533400" cy="11811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0" idx="2"/>
            <a:endCxn id="23" idx="0"/>
          </p:cNvCxnSpPr>
          <p:nvPr/>
        </p:nvCxnSpPr>
        <p:spPr>
          <a:xfrm rot="16200000" flipH="1">
            <a:off x="4876800" y="3771900"/>
            <a:ext cx="533400" cy="1219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0" idx="2"/>
            <a:endCxn id="24" idx="0"/>
          </p:cNvCxnSpPr>
          <p:nvPr/>
        </p:nvCxnSpPr>
        <p:spPr>
          <a:xfrm rot="16200000" flipH="1">
            <a:off x="6019800" y="2628900"/>
            <a:ext cx="533400" cy="35052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advTm="1000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33688" cy="9144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dirty="0" err="1" smtClean="0">
                <a:ln/>
                <a:solidFill>
                  <a:schemeClr val="accent3"/>
                </a:solidFill>
                <a:effectLst/>
              </a:rPr>
              <a:t>ব্যাকরন</a:t>
            </a:r>
            <a:r>
              <a:rPr lang="en-US" sz="3600" b="1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3600" b="1" dirty="0" err="1" smtClean="0">
                <a:ln/>
                <a:solidFill>
                  <a:schemeClr val="accent3"/>
                </a:solidFill>
                <a:effectLst/>
              </a:rPr>
              <a:t>পাঠের</a:t>
            </a:r>
            <a:r>
              <a:rPr lang="en-US" sz="3600" b="1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3200" b="1" dirty="0" err="1" smtClean="0">
                <a:ln/>
                <a:solidFill>
                  <a:schemeClr val="accent3"/>
                </a:solidFill>
                <a:effectLst/>
              </a:rPr>
              <a:t>প্রয়োজনীয়তা</a:t>
            </a:r>
            <a:r>
              <a:rPr lang="en-US" sz="3600" b="1" dirty="0" smtClean="0">
                <a:ln/>
                <a:solidFill>
                  <a:schemeClr val="accent3"/>
                </a:solidFill>
                <a:effectLst/>
              </a:rPr>
              <a:t>:</a:t>
            </a:r>
            <a:endParaRPr lang="en-US" sz="3600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867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১. </a:t>
            </a:r>
            <a:r>
              <a:rPr lang="en-US" sz="2600" dirty="0" err="1" smtClean="0">
                <a:solidFill>
                  <a:schemeClr val="bg1"/>
                </a:solidFill>
              </a:rPr>
              <a:t>ব্যাকরন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ভাষাকে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বিশ্লেষণ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করে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স্বরূপ</a:t>
            </a:r>
            <a:r>
              <a:rPr lang="en-US" sz="2600" dirty="0" smtClean="0">
                <a:solidFill>
                  <a:schemeClr val="bg1"/>
                </a:solidFill>
              </a:rPr>
              <a:t> ও </a:t>
            </a:r>
            <a:r>
              <a:rPr lang="en-US" sz="2600" dirty="0" err="1" smtClean="0">
                <a:solidFill>
                  <a:schemeClr val="bg1"/>
                </a:solidFill>
              </a:rPr>
              <a:t>বৈশিষ্ট্যকে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নিরূপন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করে</a:t>
            </a:r>
            <a:r>
              <a:rPr lang="en-US" sz="2600" dirty="0" smtClean="0">
                <a:solidFill>
                  <a:schemeClr val="bg1"/>
                </a:solidFill>
              </a:rPr>
              <a:t>।</a:t>
            </a:r>
          </a:p>
          <a:p>
            <a:pPr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২. </a:t>
            </a:r>
            <a:r>
              <a:rPr lang="en-US" sz="2600" dirty="0" err="1" smtClean="0">
                <a:solidFill>
                  <a:srgbClr val="FFFF00"/>
                </a:solidFill>
              </a:rPr>
              <a:t>ব্যাকরণ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পাঠ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করে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ভাষার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বিভিন্ন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উপাদানের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গঠন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প্রকৃতি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এবং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সে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সবের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সুষ্ঠ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ব্যবহার-বিধি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সম্পর্কে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জানা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যায়</a:t>
            </a:r>
            <a:r>
              <a:rPr lang="en-US" sz="2600" dirty="0" smtClean="0">
                <a:solidFill>
                  <a:srgbClr val="FFFF00"/>
                </a:solidFill>
              </a:rPr>
              <a:t>।</a:t>
            </a:r>
          </a:p>
          <a:p>
            <a:pPr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৩. </a:t>
            </a:r>
            <a:r>
              <a:rPr lang="en-US" sz="2600" dirty="0" err="1" smtClean="0">
                <a:solidFill>
                  <a:schemeClr val="bg1"/>
                </a:solidFill>
              </a:rPr>
              <a:t>ব্যাকরণ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পাঠ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করে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লেখায়</a:t>
            </a:r>
            <a:r>
              <a:rPr lang="en-US" sz="2600" dirty="0" smtClean="0">
                <a:solidFill>
                  <a:schemeClr val="bg1"/>
                </a:solidFill>
              </a:rPr>
              <a:t> ও </a:t>
            </a:r>
            <a:r>
              <a:rPr lang="en-US" sz="2600" dirty="0" err="1" smtClean="0">
                <a:solidFill>
                  <a:schemeClr val="bg1"/>
                </a:solidFill>
              </a:rPr>
              <a:t>কথায়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ভাষা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প্রয়োগে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শুদ্ধতা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রক্ষা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করা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যায়</a:t>
            </a:r>
            <a:r>
              <a:rPr lang="en-US" sz="2600" dirty="0" smtClean="0">
                <a:solidFill>
                  <a:schemeClr val="bg1"/>
                </a:solidFill>
              </a:rPr>
              <a:t>।</a:t>
            </a:r>
          </a:p>
          <a:p>
            <a:pPr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৪. </a:t>
            </a:r>
            <a:r>
              <a:rPr lang="en-US" sz="2600" dirty="0" err="1" smtClean="0">
                <a:solidFill>
                  <a:srgbClr val="FFFF00"/>
                </a:solidFill>
              </a:rPr>
              <a:t>ব্যাকরণ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পাঠে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ভাষার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সৌন্দর্য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অনুধাবন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ক্ষমতা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বৃদ্ধি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পায়</a:t>
            </a:r>
            <a:r>
              <a:rPr lang="en-US" sz="2600" dirty="0" smtClean="0">
                <a:solidFill>
                  <a:srgbClr val="FFFF00"/>
                </a:solidFill>
              </a:rPr>
              <a:t>।</a:t>
            </a:r>
          </a:p>
          <a:p>
            <a:pPr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৫. </a:t>
            </a:r>
            <a:r>
              <a:rPr lang="en-US" sz="2600" dirty="0" err="1" smtClean="0">
                <a:solidFill>
                  <a:schemeClr val="bg1"/>
                </a:solidFill>
              </a:rPr>
              <a:t>ব্যাকরণ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সাহিত্যের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রস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আস্বাদনে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সহায়ক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ভূমিকা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পালন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করে</a:t>
            </a:r>
            <a:r>
              <a:rPr lang="en-US" sz="2600" dirty="0" smtClean="0">
                <a:solidFill>
                  <a:schemeClr val="bg1"/>
                </a:solidFill>
              </a:rPr>
              <a:t>।</a:t>
            </a:r>
          </a:p>
          <a:p>
            <a:pPr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৬. </a:t>
            </a:r>
            <a:r>
              <a:rPr lang="en-US" sz="2600" dirty="0" err="1" smtClean="0">
                <a:solidFill>
                  <a:srgbClr val="FFFF00"/>
                </a:solidFill>
              </a:rPr>
              <a:t>ব্যাকরণ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পাঠের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মাধ্যমে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ছন্দ-অলংকার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বিষয়ে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জ্ঞান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লাভ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করা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dirty="0" err="1" smtClean="0">
                <a:solidFill>
                  <a:srgbClr val="FFFF00"/>
                </a:solidFill>
              </a:rPr>
              <a:t>যায়</a:t>
            </a:r>
            <a:r>
              <a:rPr lang="en-US" sz="2600" dirty="0" smtClean="0">
                <a:solidFill>
                  <a:srgbClr val="FFFF00"/>
                </a:solidFill>
              </a:rPr>
              <a:t>।</a:t>
            </a:r>
          </a:p>
          <a:p>
            <a:pPr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৭. </a:t>
            </a:r>
            <a:r>
              <a:rPr lang="en-US" sz="2600" dirty="0" err="1" smtClean="0">
                <a:solidFill>
                  <a:schemeClr val="bg1"/>
                </a:solidFill>
              </a:rPr>
              <a:t>ভাষার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পরিবর্তনের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ধারা</a:t>
            </a:r>
            <a:r>
              <a:rPr lang="en-US" sz="2600" dirty="0" smtClean="0">
                <a:solidFill>
                  <a:schemeClr val="bg1"/>
                </a:solidFill>
              </a:rPr>
              <a:t> , </a:t>
            </a:r>
            <a:r>
              <a:rPr lang="en-US" sz="2600" dirty="0" err="1" smtClean="0">
                <a:solidFill>
                  <a:schemeClr val="bg1"/>
                </a:solidFill>
              </a:rPr>
              <a:t>নিয়ম-শৃঙ্খলার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বর্ণনা</a:t>
            </a:r>
            <a:r>
              <a:rPr lang="en-US" sz="2600" dirty="0" smtClean="0">
                <a:solidFill>
                  <a:schemeClr val="bg1"/>
                </a:solidFill>
              </a:rPr>
              <a:t> ও </a:t>
            </a:r>
            <a:r>
              <a:rPr lang="en-US" sz="2600" dirty="0" err="1" smtClean="0">
                <a:solidFill>
                  <a:schemeClr val="bg1"/>
                </a:solidFill>
              </a:rPr>
              <a:t>বিশ্লেষণ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ব্যাকরন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পাঠে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অবহিত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হওয়া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</a:rPr>
              <a:t>যায়</a:t>
            </a:r>
            <a:r>
              <a:rPr lang="en-US" sz="2600" dirty="0" smtClean="0">
                <a:solidFill>
                  <a:schemeClr val="bg1"/>
                </a:solidFill>
              </a:rPr>
              <a:t>।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0000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1600200"/>
            <a:ext cx="7543800" cy="31242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5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তাহলে</a:t>
            </a:r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5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এবার</a:t>
            </a:r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5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বলো</a:t>
            </a:r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5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এই</a:t>
            </a:r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5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অধ্যায়ে</a:t>
            </a:r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5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আমরা</a:t>
            </a:r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5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কী</a:t>
            </a:r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5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কী</a:t>
            </a:r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54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জানলাম</a:t>
            </a:r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??????</a:t>
            </a:r>
            <a:endParaRPr lang="en-US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0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264</TotalTime>
  <Words>511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৭ম শ্রেণি</vt:lpstr>
      <vt:lpstr>ব্যাকরণ</vt:lpstr>
      <vt:lpstr>শিখনফল</vt:lpstr>
      <vt:lpstr>খ্যাতনামা ভাষাপন্ডিতদের মন্তব্য:</vt:lpstr>
      <vt:lpstr>ব্যাকরণের কাজ</vt:lpstr>
      <vt:lpstr>বাংলা ব্যাকরণের প্রামাণ্য সংজ্ঞার্থ</vt:lpstr>
      <vt:lpstr>বাংলা ব্যাকরণের আলোচ্য বিষয়</vt:lpstr>
      <vt:lpstr>ব্যাকরন পাঠের প্রয়োজনীয়তা:</vt:lpstr>
      <vt:lpstr>তাহলে এবার বলো এই অধ্যায়ে আমরা কী কী জানলাম??????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৭ম শ্রেণি</dc:title>
  <dc:creator>JANNATI</dc:creator>
  <cp:lastModifiedBy>JANNATI</cp:lastModifiedBy>
  <cp:revision>46</cp:revision>
  <dcterms:created xsi:type="dcterms:W3CDTF">2020-01-28T04:13:54Z</dcterms:created>
  <dcterms:modified xsi:type="dcterms:W3CDTF">2020-02-18T04:14:08Z</dcterms:modified>
</cp:coreProperties>
</file>