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9" r:id="rId4"/>
    <p:sldId id="265" r:id="rId5"/>
    <p:sldId id="280" r:id="rId6"/>
    <p:sldId id="266" r:id="rId7"/>
    <p:sldId id="273" r:id="rId8"/>
    <p:sldId id="274" r:id="rId9"/>
    <p:sldId id="267" r:id="rId10"/>
    <p:sldId id="275" r:id="rId11"/>
    <p:sldId id="257" r:id="rId12"/>
    <p:sldId id="258" r:id="rId13"/>
    <p:sldId id="262" r:id="rId14"/>
    <p:sldId id="263" r:id="rId15"/>
    <p:sldId id="264" r:id="rId16"/>
    <p:sldId id="269" r:id="rId17"/>
    <p:sldId id="270" r:id="rId18"/>
    <p:sldId id="277" r:id="rId19"/>
    <p:sldId id="271" r:id="rId20"/>
    <p:sldId id="260" r:id="rId21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6FB00-49C7-4D55-BF07-E6C0068D0D81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B192D9-CB2E-4100-9436-74E8405124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808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4CEB1E-DACA-4324-8D58-F4546C5653D0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031AA-3E1A-4A0A-95EE-F55688E431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9885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24FEA-D0EB-419D-811F-0CB378B48D86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2D3A67-7174-46DD-99BF-1331197BC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66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8A16C-6070-4B22-B96B-B01E1A2620A1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B0C6A-E407-4E32-9FA9-5BCC2F2AF4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460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0BFC82-016F-4A56-A8ED-BE0B15F778B8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8A9656-9702-4028-8F3F-7A4699AF3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793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60BD70-17F3-459C-B677-C73859C34212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35F318-0EF6-43C1-B32E-1C1E248DA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876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CD43E0-6CDE-4C9E-8965-FA27C503BEF0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BC309-6C79-4D36-BDAE-B25C43A5C2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7801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1F8EC-6384-45A4-8811-351A73923A15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8B739-E8F6-4245-AFA6-33FF1D0918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113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BDB13-B151-42E9-BD2F-191D066EAE59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DD1BD0-B1BF-47D6-9058-6C374EDB2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462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94227-633F-4459-9A96-810FC37A497A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62A5C-ACC5-40A0-8FA3-AC2922946A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25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6B4D2F-9815-4E9A-91A0-4FC38327DD21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E4E34-2653-4C41-BC63-0B518DDC30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742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43D66A7-9B06-4006-ACBC-E3F9753E2775}" type="datetimeFigureOut">
              <a:rPr lang="en-US"/>
              <a:pPr>
                <a:defRPr/>
              </a:pPr>
              <a:t>2/18/2020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CC00EF3-92CB-413F-9407-AB3FFB0D43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781" y="496888"/>
            <a:ext cx="7818438" cy="58642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841375" y="1350963"/>
            <a:ext cx="488950" cy="415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sz="660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altLang="en-US" sz="660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02926" y="357051"/>
            <a:ext cx="1166948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132208" y="1534614"/>
            <a:ext cx="4695326" cy="954107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কবি আবদুল হাকিম </a:t>
            </a:r>
            <a:r>
              <a:rPr lang="bn-IN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সাহিত্যের </a:t>
            </a: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যুগের অন্যতম </a:t>
            </a:r>
            <a:r>
              <a:rPr lang="bn-IN" alt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শ্রেষ্ঠ </a:t>
            </a: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কবি ছিলেন?</a:t>
            </a:r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849379" y="1750057"/>
            <a:ext cx="2679291" cy="52322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উ: মধ্যযুগের </a:t>
            </a:r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132208" y="2914922"/>
            <a:ext cx="4695326" cy="954107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কোন</a:t>
            </a:r>
            <a:r>
              <a:rPr 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বঙ্গবাণী’কবিতাটি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সংকলন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IN" alt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alt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7849379" y="3200034"/>
            <a:ext cx="2679291" cy="52322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উ: নূরনামা </a:t>
            </a:r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132208" y="4351470"/>
            <a:ext cx="4695326" cy="52322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‘হাবিলাষ’ শব্দের অর্থ কী</a:t>
            </a: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849378" y="4351470"/>
            <a:ext cx="2679291" cy="52322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উ: </a:t>
            </a:r>
            <a:r>
              <a:rPr lang="bn-IN" b="1" dirty="0">
                <a:latin typeface="NikoshBAN" panose="02000000000000000000" pitchFamily="2" charset="0"/>
                <a:cs typeface="NikoshBAN" panose="02000000000000000000" pitchFamily="2" charset="0"/>
              </a:rPr>
              <a:t>অভিলাষ/প্রবল ইচ্ছা </a:t>
            </a: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132208" y="5357131"/>
            <a:ext cx="4695326" cy="52322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None/>
            </a:pP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‘নিরঞ্জন’ শব্দের অর্থ কী</a:t>
            </a: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849377" y="5357131"/>
            <a:ext cx="2679291" cy="52322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bn-IN" altLang="en-US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উ: </a:t>
            </a:r>
            <a:r>
              <a:rPr lang="bn-IN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সৃষ্টিকর্তা/আল্লাহ</a:t>
            </a:r>
            <a:endParaRPr lang="en-US" altLang="en-US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01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963" y="176213"/>
            <a:ext cx="5603875" cy="337185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0" y="195263"/>
            <a:ext cx="5605463" cy="337185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nip and Round Single Corner Rectangle 1"/>
          <p:cNvSpPr/>
          <p:nvPr/>
        </p:nvSpPr>
        <p:spPr>
          <a:xfrm>
            <a:off x="334963" y="3884613"/>
            <a:ext cx="5603875" cy="2706687"/>
          </a:xfrm>
          <a:prstGeom prst="snip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কিতাব পড়িতে যার নাহিক অভ্যাস।</a:t>
            </a:r>
          </a:p>
          <a:p>
            <a:pPr eaLnBrk="1" hangingPunct="1">
              <a:defRPr/>
            </a:pPr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সবে কহিল মোতে মনে হাবিলাষ।।</a:t>
            </a:r>
          </a:p>
          <a:p>
            <a:pPr eaLnBrk="1" hangingPunct="1">
              <a:defRPr/>
            </a:pPr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 কাজে নিবেদি বাংলা করিয়া রচন।</a:t>
            </a:r>
          </a:p>
          <a:p>
            <a:pPr eaLnBrk="1" hangingPunct="1">
              <a:defRPr/>
            </a:pPr>
            <a:r>
              <a:rPr lang="en-US" sz="28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 পরিশ্রম তোষি আমি সর্বজন।।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613" y="4041775"/>
            <a:ext cx="1149350" cy="692150"/>
          </a:xfrm>
          <a:prstGeom prst="rect">
            <a:avLst/>
          </a:prstGeom>
          <a:noFill/>
          <a:ln w="2857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nip and Round Single Corner Rectangle 6"/>
          <p:cNvSpPr/>
          <p:nvPr/>
        </p:nvSpPr>
        <p:spPr>
          <a:xfrm>
            <a:off x="6318250" y="3884613"/>
            <a:ext cx="5603875" cy="2706687"/>
          </a:xfrm>
          <a:prstGeom prst="snipRoundRect">
            <a:avLst/>
          </a:prstGeom>
          <a:noFill/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মধ্যযুগে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বই-পুস্তক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হত,তা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জনসাধারণ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না।তাদের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মাতৃভাষায়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সহজ-সরল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পুস্তক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বোধগম্য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হবে।তাই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ইচ্ছার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জানান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মাতৃভাষায়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রচনায়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আত্মনিয়োগ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176213"/>
            <a:ext cx="5670550" cy="337185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4263" y="176213"/>
            <a:ext cx="5667375" cy="3371850"/>
          </a:xfrm>
          <a:prstGeom prst="rect">
            <a:avLst/>
          </a:prstGeom>
          <a:noFill/>
          <a:ln w="28575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nip and Round Single Corner Rectangle 4"/>
          <p:cNvSpPr/>
          <p:nvPr/>
        </p:nvSpPr>
        <p:spPr>
          <a:xfrm>
            <a:off x="268288" y="3884613"/>
            <a:ext cx="5670550" cy="2706687"/>
          </a:xfrm>
          <a:prstGeom prst="snip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ফারসি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শাস্ত্রে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রাগ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eaLnBrk="1" hangingPunct="1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দেশী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ভাষে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বুঝিতে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ললাটে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পুরে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।।</a:t>
            </a:r>
          </a:p>
          <a:p>
            <a:pPr eaLnBrk="1" hangingPunct="1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ফারসি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eaLnBrk="1" hangingPunct="1">
              <a:defRPr/>
            </a:pP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বা লিখয়ে আল্লা নবীর ছিফত।।</a:t>
            </a:r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6164263" y="3902075"/>
            <a:ext cx="5667375" cy="2706688"/>
          </a:xfrm>
          <a:prstGeom prst="snip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 ফারসি ভাষার প্রতি কবির কোন বিদ্বেষ নেই। কেননা এ ভাষায় আল্লাহ ও  মহানবি (স) এর স্তুতি বর্ণিত হয়েছে।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 এসব ভাষা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জনসাধারণ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 </a:t>
            </a:r>
            <a:r>
              <a:rPr lang="en-US" sz="24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bn-IN" sz="24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মাতৃভাষা ছাড়া অন্য ভাষায় জ্ঞান-বিজ্ঞান ও সাহিত্যচর্চা কষ্টসাধ্য।নিজ ভাষায় পুস্তক রচিত হলে তাদের আশা পূরণ হবে এবং সহজেই বুঝতে পারবে। 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1"/>
          <p:cNvSpPr/>
          <p:nvPr/>
        </p:nvSpPr>
        <p:spPr>
          <a:xfrm>
            <a:off x="244475" y="3871913"/>
            <a:ext cx="5694363" cy="2706687"/>
          </a:xfrm>
          <a:prstGeom prst="snip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যেই দেশে যেই বাক্য কহে নরগণ।</a:t>
            </a:r>
          </a:p>
          <a:p>
            <a:pPr eaLnBrk="1" hangingPunct="1">
              <a:defRPr/>
            </a:pP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সেই বাক্য বুঝে প্রভু আপে নিরঞ্জন।।</a:t>
            </a:r>
          </a:p>
          <a:p>
            <a:pPr eaLnBrk="1" hangingPunct="1">
              <a:defRPr/>
            </a:pP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সর্ববাক্য বুঝে প্রভু কিবা হিন্দুয়ানী।</a:t>
            </a:r>
          </a:p>
          <a:p>
            <a:pPr eaLnBrk="1" hangingPunct="1">
              <a:defRPr/>
            </a:pP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বঙ্গদেশী বাক্য কিবা যত ইতি বাণী।।</a:t>
            </a:r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6119813" y="3871913"/>
            <a:ext cx="5694362" cy="2706687"/>
          </a:xfrm>
          <a:prstGeom prst="snip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সৃষ্টিকর্তা সর্বশক্তিমান।তিনি পৃথিবীর সকল মানুষের সব ভাষা বুঝতে পারেন।কবির মতে,স্রষ্টাকে ডাকার জন্য নির্দিষ্ট কোন ভাষার প্রয়োজন নেই। মানুষ তার নিজ নিজ ভাষায় স্রষ্টাকে স্মরণ করলে স্রষ্টা অবশ্যই তা বুঝতে পারেন। </a:t>
            </a:r>
          </a:p>
        </p:txBody>
      </p:sp>
      <p:sp>
        <p:nvSpPr>
          <p:cNvPr id="7" name="Rectangle 6"/>
          <p:cNvSpPr/>
          <p:nvPr/>
        </p:nvSpPr>
        <p:spPr>
          <a:xfrm>
            <a:off x="244475" y="176213"/>
            <a:ext cx="5694363" cy="337661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19813" y="176213"/>
            <a:ext cx="5694362" cy="337661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1"/>
          <p:cNvSpPr/>
          <p:nvPr/>
        </p:nvSpPr>
        <p:spPr>
          <a:xfrm>
            <a:off x="244475" y="3871913"/>
            <a:ext cx="5694363" cy="2706687"/>
          </a:xfrm>
          <a:prstGeom prst="snip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মারফত ভেদে যার নাহিক গমন।</a:t>
            </a:r>
          </a:p>
          <a:p>
            <a:pPr eaLnBrk="1" hangingPunct="1">
              <a:defRPr/>
            </a:pP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হিন্দুর অক্ষর হিংসে সে সবের গণ।।</a:t>
            </a:r>
          </a:p>
          <a:p>
            <a:pPr eaLnBrk="1" hangingPunct="1">
              <a:defRPr/>
            </a:pP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 সবে বঙ্গেত জন্মি হিংসে বঙ্গবাণী।</a:t>
            </a:r>
          </a:p>
          <a:p>
            <a:pPr eaLnBrk="1" hangingPunct="1">
              <a:defRPr/>
            </a:pP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 সব কাহার জন্ম নির্ণয় ন জানি।।</a:t>
            </a:r>
          </a:p>
        </p:txBody>
      </p:sp>
      <p:sp>
        <p:nvSpPr>
          <p:cNvPr id="4" name="Snip and Round Single Corner Rectangle 3"/>
          <p:cNvSpPr/>
          <p:nvPr/>
        </p:nvSpPr>
        <p:spPr>
          <a:xfrm>
            <a:off x="6119813" y="3871913"/>
            <a:ext cx="5694362" cy="2706687"/>
          </a:xfrm>
          <a:prstGeom prst="snipRound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স্রষ্টাকে পূর্ণভাবে জানার জন্য প্রয়োজন মরমী সাধনা।যারা এ মারফত জ্ঞান সম্পর্কে জ্ঞাত নন, তারাই আরবি-ফারসি ব্যতীত অন্য ভাষাকে হিংসা করে।বঙ্গে জন্মগ্রহণ করেও বাংলা ভাষাকে হিংসা করা মাতৃভাষা বিদ্বেষীদের বংশ ও জন্ম পরিচয় নিয়ে কবি সন্দেহ প্রকাশ করেছেন</a:t>
            </a:r>
          </a:p>
        </p:txBody>
      </p:sp>
      <p:sp>
        <p:nvSpPr>
          <p:cNvPr id="7" name="Rectangle 6"/>
          <p:cNvSpPr/>
          <p:nvPr/>
        </p:nvSpPr>
        <p:spPr>
          <a:xfrm>
            <a:off x="244444" y="176212"/>
            <a:ext cx="5694394" cy="3376943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9212"/>
            </a:stretch>
          </a:blip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19813" y="176213"/>
            <a:ext cx="5694362" cy="3376612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4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and Round Single Corner Rectangle 1"/>
          <p:cNvSpPr/>
          <p:nvPr/>
        </p:nvSpPr>
        <p:spPr>
          <a:xfrm>
            <a:off x="244475" y="3871913"/>
            <a:ext cx="5694363" cy="2706687"/>
          </a:xfrm>
          <a:prstGeom prst="snip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দেশী ভাষা বিদ্যা যার মনে ন জুয়ায়</a:t>
            </a:r>
          </a:p>
          <a:p>
            <a:pPr eaLnBrk="1" hangingPunct="1">
              <a:defRPr/>
            </a:pP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নিজ দেশ তেয়াগী কেন বিদেশ ন যায়।।</a:t>
            </a:r>
          </a:p>
          <a:p>
            <a:pPr eaLnBrk="1" hangingPunct="1">
              <a:defRPr/>
            </a:pP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মাতা পিতামহ ক্রমে বঙ্গেত বসতি।</a:t>
            </a:r>
          </a:p>
          <a:p>
            <a:pPr eaLnBrk="1" hangingPunct="1">
              <a:defRPr/>
            </a:pP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দেশী ভাষা উপদেশ মনে হিত অতি।।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44475" y="176213"/>
            <a:ext cx="5694363" cy="3376612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20067" y="176213"/>
            <a:ext cx="5694394" cy="3376941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b="-15288"/>
            </a:stretch>
          </a:blipFill>
          <a:ln w="28575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Snip and Round Single Corner Rectangle 5"/>
          <p:cNvSpPr/>
          <p:nvPr/>
        </p:nvSpPr>
        <p:spPr>
          <a:xfrm>
            <a:off x="6119813" y="3871913"/>
            <a:ext cx="5694362" cy="2706687"/>
          </a:xfrm>
          <a:prstGeom prst="snipRoundRect">
            <a:avLst/>
          </a:prstGeom>
          <a:noFill/>
          <a:ln w="3810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জানতে চান,স্বদেশ ও স্বভাষার প্রতি যাদের কোন মমতা নেই তারা কেন বিদেশ চলে যায় না। বংশানুক্রমে আমাদের এ দেশেই বসতি।এদেশের মানুষের মাতৃভাষা বাংলা।এই বাংলাভাষার উপদেশ আমাদের হৃদয়কে বারবার জাগিয়ে তোলে এবং কল্যাণ বয়ে আনে।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4398963" y="1598613"/>
            <a:ext cx="3394075" cy="2887662"/>
          </a:xfrm>
          <a:prstGeom prst="fra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কবিতাটির সারসংক্ষেপ বলার চেষ্টা করি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414338" y="328613"/>
            <a:ext cx="11363325" cy="6200775"/>
          </a:xfrm>
          <a:prstGeom prst="frame">
            <a:avLst>
              <a:gd name="adj1" fmla="val 31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860425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1093788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27150" y="271463"/>
            <a:ext cx="300038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1562100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795463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028825" y="271463"/>
            <a:ext cx="300038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263775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97138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730500" y="271463"/>
            <a:ext cx="300038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65450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198813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432175" y="271463"/>
            <a:ext cx="300038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67125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900488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33850" y="271463"/>
            <a:ext cx="300038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68800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602163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4835525" y="271463"/>
            <a:ext cx="300038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5070475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303838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5537200" y="271463"/>
            <a:ext cx="300038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772150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6005513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238875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473825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707188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940550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7175500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408863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7642225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877175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8110538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8343900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8578850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8812213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9045575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9280525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9513888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9747250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9982200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10215563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10448925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10682288" y="271463"/>
            <a:ext cx="300037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10917238" y="271463"/>
            <a:ext cx="298450" cy="29051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373063" y="758825"/>
            <a:ext cx="298450" cy="2905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373063" y="960438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373063" y="1189038"/>
            <a:ext cx="298450" cy="2905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373063" y="1419225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373063" y="1647825"/>
            <a:ext cx="298450" cy="2905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373063" y="1878013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73063" y="2106613"/>
            <a:ext cx="298450" cy="2905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373063" y="2336800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373063" y="2565400"/>
            <a:ext cx="298450" cy="2905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373063" y="2795588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373063" y="3024188"/>
            <a:ext cx="298450" cy="2905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373063" y="3254375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373063" y="3482975"/>
            <a:ext cx="298450" cy="2905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73063" y="3713163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73063" y="3941763"/>
            <a:ext cx="298450" cy="2905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73063" y="4171950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73063" y="4400550"/>
            <a:ext cx="298450" cy="2905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373063" y="4630738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73063" y="4859338"/>
            <a:ext cx="298450" cy="29051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73063" y="5089525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73063" y="5318125"/>
            <a:ext cx="298450" cy="2905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73063" y="5548313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73063" y="5776913"/>
            <a:ext cx="298450" cy="2889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358" name="TextBox 70"/>
          <p:cNvSpPr txBox="1">
            <a:spLocks noChangeArrowheads="1"/>
          </p:cNvSpPr>
          <p:nvPr/>
        </p:nvSpPr>
        <p:spPr bwMode="auto">
          <a:xfrm>
            <a:off x="776288" y="639763"/>
            <a:ext cx="106997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bn-IN" altLang="en-US" sz="3200">
                <a:latin typeface="NikoshBAN" panose="02000000000000000000" pitchFamily="2" charset="0"/>
                <a:cs typeface="NikoshBAN" panose="02000000000000000000" pitchFamily="2" charset="0"/>
              </a:rPr>
              <a:t>অনুধাবনমূলক প্রশ্ন</a:t>
            </a:r>
          </a:p>
        </p:txBody>
      </p:sp>
      <p:sp>
        <p:nvSpPr>
          <p:cNvPr id="12359" name="TextBox 71"/>
          <p:cNvSpPr txBox="1">
            <a:spLocks noChangeArrowheads="1"/>
          </p:cNvSpPr>
          <p:nvPr/>
        </p:nvSpPr>
        <p:spPr bwMode="auto">
          <a:xfrm>
            <a:off x="776288" y="2168072"/>
            <a:ext cx="1069975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bn-IN" altLang="en-US" sz="28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‘দেশী ভাষে বুঝিতে ললাটে পুরে ভাগ’ বলতে কী বোঝানো হয়েছে?</a:t>
            </a:r>
          </a:p>
          <a:p>
            <a:r>
              <a:rPr lang="bn-IN" alt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‘দেশী ভাষে বুঝিতে ললাটে পুরে ভাগ’বলতে বোঝায় নিজ মাতৃভাষায় জ্ঞান-বিজ্ঞান চর্চা করলে আমাদের ভাগ্য সুপ্রসন্ন হবে।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আরবি ফারসি ভাষার প্রতি কবির কোন রাগ নেই। এসব ভাষার প্রতি কবি যথেষ্ট শ্রদ্ধাশীল।কিন্তু কবি মনে করেন,মাতৃভাষা ছাড়া অন্য ভাষায় জ্ঞান-বিজ্ঞান ও সাহিত্যচর্চা কষ্টসাধ্য।এ ক্ষেত্রে নিজ নিজ মাতৃভাষায় যদি জ্ঞান-বিজ্ঞান ও সাহিত্যচর্চা করা যায় তবে জনসাধারণের ভাগ্য সুপ্রসন্ন হবে।এ কথাই আলোচ্য চরণে প্রকাশ পেয়েছে।</a:t>
            </a:r>
            <a:endParaRPr lang="bn-IN" alt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12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12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24574" y="497602"/>
            <a:ext cx="2542855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       দলগত কাজ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24179" y="3741992"/>
            <a:ext cx="2400500" cy="2890365"/>
            <a:chOff x="666596" y="2539324"/>
            <a:chExt cx="2456596" cy="3220871"/>
          </a:xfrm>
          <a:solidFill>
            <a:schemeClr val="accent2">
              <a:lumMod val="60000"/>
              <a:lumOff val="4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3" name="Rounded Rectangle 2"/>
            <p:cNvSpPr/>
            <p:nvPr/>
          </p:nvSpPr>
          <p:spPr>
            <a:xfrm>
              <a:off x="666596" y="2539324"/>
              <a:ext cx="2456596" cy="3220871"/>
            </a:xfrm>
            <a:prstGeom prst="round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446663" y="2784143"/>
              <a:ext cx="1364774" cy="514455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r>
                <a:rPr lang="bn-IN" sz="24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দল -ক</a:t>
              </a:r>
              <a:endParaRPr lang="en-US" sz="2400" b="1" u="sn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77343" y="3226431"/>
              <a:ext cx="2219444" cy="2160711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endParaRPr lang="bn-IN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কবি মাতৃভাষায় সাহিত্য  রচনার জন্য গুরুত্ব আরোপ করেছিলেন কেন?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15545" y="3832560"/>
            <a:ext cx="2400500" cy="2890365"/>
            <a:chOff x="764274" y="2602318"/>
            <a:chExt cx="2456597" cy="3220871"/>
          </a:xfrm>
          <a:solidFill>
            <a:schemeClr val="accent5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9" name="Rounded Rectangle 8"/>
            <p:cNvSpPr/>
            <p:nvPr/>
          </p:nvSpPr>
          <p:spPr>
            <a:xfrm>
              <a:off x="764274" y="2602318"/>
              <a:ext cx="2456597" cy="3220871"/>
            </a:xfrm>
            <a:prstGeom prst="round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446663" y="2784143"/>
              <a:ext cx="1364774" cy="514455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r>
                <a:rPr lang="bn-IN" sz="24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দল -খ</a:t>
              </a:r>
              <a:endParaRPr lang="en-US" sz="2400" b="1" u="sn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003971" y="3298127"/>
              <a:ext cx="2045165" cy="1749147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সেই সময় অনেকেই বাংলা ভাষাকে কী কারণে হিংসা করতেন?</a:t>
              </a:r>
              <a:endParaRPr lang="bn-IN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2" name="Round Same Side Corner Rectangle 11"/>
          <p:cNvSpPr/>
          <p:nvPr/>
        </p:nvSpPr>
        <p:spPr>
          <a:xfrm flipV="1">
            <a:off x="2133600" y="4436093"/>
            <a:ext cx="2573870" cy="2342131"/>
          </a:xfrm>
          <a:prstGeom prst="round2SameRect">
            <a:avLst/>
          </a:prstGeom>
          <a:solidFill>
            <a:srgbClr val="C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 Same Side Corner Rectangle 12"/>
          <p:cNvSpPr/>
          <p:nvPr/>
        </p:nvSpPr>
        <p:spPr>
          <a:xfrm flipV="1">
            <a:off x="4757127" y="4439670"/>
            <a:ext cx="2573870" cy="2342131"/>
          </a:xfrm>
          <a:prstGeom prst="round2Same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7493966" y="3794246"/>
            <a:ext cx="2400500" cy="2890365"/>
            <a:chOff x="764274" y="3747621"/>
            <a:chExt cx="2456597" cy="3220872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</p:grpSpPr>
        <p:sp>
          <p:nvSpPr>
            <p:cNvPr id="15" name="Rounded Rectangle 14"/>
            <p:cNvSpPr/>
            <p:nvPr/>
          </p:nvSpPr>
          <p:spPr>
            <a:xfrm>
              <a:off x="764274" y="3747621"/>
              <a:ext cx="2456597" cy="3220872"/>
            </a:xfrm>
            <a:prstGeom prst="round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60887" y="3969048"/>
              <a:ext cx="1036331" cy="514455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r>
                <a:rPr lang="bn-IN" sz="2400" b="1" u="sng" dirty="0">
                  <a:latin typeface="NikoshBAN" panose="02000000000000000000" pitchFamily="2" charset="0"/>
                  <a:cs typeface="NikoshBAN" panose="02000000000000000000" pitchFamily="2" charset="0"/>
                </a:rPr>
                <a:t>দল -গ</a:t>
              </a:r>
              <a:endParaRPr lang="en-US" sz="2400" b="1" u="sng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60334" y="4508092"/>
              <a:ext cx="2088802" cy="1749147"/>
            </a:xfrm>
            <a:prstGeom prst="rect">
              <a:avLst/>
            </a:prstGeom>
            <a:grpFill/>
            <a:ln>
              <a:noFill/>
            </a:ln>
            <a:effectLst/>
            <a:sp3d>
              <a:bevelT w="139700" h="139700"/>
            </a:sp3d>
          </p:spPr>
          <p:txBody>
            <a:bodyPr wrap="square" rtlCol="0">
              <a:spAutoFit/>
            </a:bodyPr>
            <a:lstStyle/>
            <a:p>
              <a:r>
                <a:rPr lang="bn-IN" sz="24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যারা মাতৃভাষাকে অবহেলা করে তাদেরকে কবি কী পরামর্শ দিয়েছেন?  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8" name="Round Same Side Corner Rectangle 17"/>
          <p:cNvSpPr/>
          <p:nvPr/>
        </p:nvSpPr>
        <p:spPr>
          <a:xfrm flipV="1">
            <a:off x="7407197" y="4436093"/>
            <a:ext cx="2573870" cy="2342131"/>
          </a:xfrm>
          <a:prstGeom prst="round2Same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157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1.11022E-16 L 0.00365 -0.31505 " pathEditMode="relative" rAng="0" ptsTypes="AA" p14:bounceEnd="58000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82" y="-157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6.25E-7 -4.44444E-6 L 0.00052 -0.31064 " pathEditMode="relative" rAng="0" ptsTypes="AA" p14:bounceEnd="58000">
                                          <p:cBhvr>
                                            <p:cTn id="10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6" y="-155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accel="50000" fill="hold" nodeType="clickEffect" p14:presetBounceEnd="58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04167E-6 1.11111E-6 L -0.00091 -0.30023 " pathEditMode="relative" rAng="0" ptsTypes="AA" p14:bounceEnd="58000">
                                          <p:cBhvr>
                                            <p:cTn id="14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" y="-150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4" presetClass="exit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4" presetClass="exit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4" presetClass="exit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4.81481E-6 L 0.00365 -0.31505 " pathEditMode="relative" rAng="0" ptsTypes="AA">
                                          <p:cBhvr>
                                            <p:cTn id="6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" y="-1576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7.40741E-7 L 0.00052 -0.31065 " pathEditMode="relative" rAng="0" ptsTypes="AA">
                                          <p:cBhvr>
                                            <p:cTn id="10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" y="-15532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42" presetClass="path" presetSubtype="0" accel="5000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38889E-6 4.81481E-6 L -0.00087 -0.30024 " pathEditMode="relative" rAng="0" ptsTypes="AA">
                                          <p:cBhvr>
                                            <p:cTn id="14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2" y="-15023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4" presetClass="exit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18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0" presetID="14" presetClass="exit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23" presetID="14" presetClass="exit" presetSubtype="1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randombar(horizontal)">
                                          <p:cBhvr>
                                            <p:cTn id="24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499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8" grpId="0" animBg="1"/>
        </p:bldLst>
      </p:timing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3878930" y="2741613"/>
            <a:ext cx="4434141" cy="2887662"/>
          </a:xfrm>
          <a:prstGeom prst="fram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 আমাদের মাতৃভাষাকে কীভাবে রাষ্ট্রভাষায় পরিণত করেছি তা ২০ বাক্যে লিখে আনবে।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24574" y="497602"/>
            <a:ext cx="2542855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911009" y="1904542"/>
            <a:ext cx="521876" cy="3048919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spcBef>
                <a:spcPct val="0"/>
              </a:spcBef>
              <a:defRPr/>
            </a:pPr>
            <a:r>
              <a:rPr lang="bn-IN" sz="495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পরিচি</a:t>
            </a:r>
            <a:r>
              <a:rPr lang="bn-BD" sz="4950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rPr>
              <a:t>তি</a:t>
            </a:r>
            <a:endParaRPr lang="en-US" sz="4950" b="1" dirty="0">
              <a:solidFill>
                <a:schemeClr val="accent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2390812" y="1699342"/>
            <a:ext cx="3373159" cy="3445802"/>
          </a:xfrm>
          <a:prstGeom prst="rect">
            <a:avLst/>
          </a:prstGeom>
          <a:noFill/>
          <a:ln w="190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bn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ত,ন,ম, জাকিয়া বারিরা</a:t>
            </a:r>
          </a:p>
          <a:p>
            <a:pPr>
              <a:spcBef>
                <a:spcPct val="20000"/>
              </a:spcBef>
              <a:defRPr/>
            </a:pPr>
            <a:r>
              <a:rPr lang="bn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সহকারী শিক্ষক (বাংলা)</a:t>
            </a:r>
          </a:p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bn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রায়ের বাজার উচ্চ বিদ্যালয়,</a:t>
            </a:r>
          </a:p>
          <a:p>
            <a:pPr>
              <a:spcBef>
                <a:spcPct val="20000"/>
              </a:spcBef>
              <a:defRPr/>
            </a:pPr>
            <a:r>
              <a:rPr lang="bn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ঢাকা-১২০৯</a:t>
            </a:r>
          </a:p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bn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মোবাইলঃ ০১৭১৬৮৭৯৬৯৩</a:t>
            </a:r>
          </a:p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bn-IN" sz="24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ইমেইলঃ</a:t>
            </a:r>
            <a:r>
              <a:rPr lang="en-US" sz="21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jbarira</a:t>
            </a:r>
            <a:r>
              <a:rPr lang="en-US" sz="2100" b="1" dirty="0">
                <a:solidFill>
                  <a:srgbClr val="0070C0"/>
                </a:solidFill>
                <a:cs typeface="NikoshBAN" pitchFamily="2" charset="0"/>
              </a:rPr>
              <a:t>1983</a:t>
            </a:r>
            <a:r>
              <a:rPr lang="en-US" sz="21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@</a:t>
            </a:r>
          </a:p>
          <a:p>
            <a:pPr>
              <a:spcBef>
                <a:spcPct val="20000"/>
              </a:spcBef>
              <a:defRPr/>
            </a:pPr>
            <a:r>
              <a:rPr lang="en-US" sz="21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             gmail.com</a:t>
            </a:r>
            <a:endParaRPr lang="bn-IN" sz="21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 txBox="1">
            <a:spLocks/>
          </p:cNvSpPr>
          <p:nvPr/>
        </p:nvSpPr>
        <p:spPr>
          <a:xfrm>
            <a:off x="6553697" y="1699342"/>
            <a:ext cx="3373159" cy="3445802"/>
          </a:xfrm>
          <a:prstGeom prst="rect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bn-IN" sz="2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bn-IN" sz="2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 marL="257175" indent="-257175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bn-IN" sz="2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bn-IN" sz="2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bn-IN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শ্রেণি:  </a:t>
            </a:r>
            <a:r>
              <a:rPr lang="en-US" sz="2400" dirty="0" err="1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নবম-দশম</a:t>
            </a:r>
            <a:endParaRPr lang="bn-IN" sz="2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bn-IN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বিষয়:  </a:t>
            </a:r>
            <a:r>
              <a:rPr lang="bn-IN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১ম </a:t>
            </a:r>
            <a:r>
              <a:rPr lang="en-US" sz="2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পত্র</a:t>
            </a:r>
            <a:r>
              <a:rPr lang="en-US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পদ্য</a:t>
            </a:r>
            <a:r>
              <a:rPr lang="en-US" sz="2400" dirty="0" smtClean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IN" sz="2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  <a:p>
            <a:pPr>
              <a:spcBef>
                <a:spcPct val="20000"/>
              </a:spcBef>
              <a:defRPr/>
            </a:pPr>
            <a:r>
              <a:rPr lang="bn-IN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সময়: ৫০ মিনিট</a:t>
            </a:r>
          </a:p>
          <a:p>
            <a:pPr>
              <a:spcBef>
                <a:spcPct val="20000"/>
              </a:spcBef>
              <a:defRPr/>
            </a:pPr>
            <a:r>
              <a:rPr lang="bn-IN" sz="2400" dirty="0">
                <a:solidFill>
                  <a:srgbClr val="FF0066"/>
                </a:solidFill>
                <a:latin typeface="NikoshBAN" pitchFamily="2" charset="0"/>
                <a:cs typeface="NikoshBAN" pitchFamily="2" charset="0"/>
              </a:rPr>
              <a:t>  তারিখ:</a:t>
            </a:r>
          </a:p>
          <a:p>
            <a:pPr>
              <a:spcBef>
                <a:spcPct val="20000"/>
              </a:spcBef>
              <a:defRPr/>
            </a:pPr>
            <a:endParaRPr lang="en-US" sz="2400" dirty="0">
              <a:solidFill>
                <a:srgbClr val="FF0066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9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5845175" y="6858000"/>
            <a:ext cx="2198688" cy="4197350"/>
            <a:chOff x="798243" y="809041"/>
            <a:chExt cx="2198454" cy="4197525"/>
          </a:xfrm>
        </p:grpSpPr>
        <p:grpSp>
          <p:nvGrpSpPr>
            <p:cNvPr id="13326" name="Group 3"/>
            <p:cNvGrpSpPr>
              <a:grpSpLocks/>
            </p:cNvGrpSpPr>
            <p:nvPr/>
          </p:nvGrpSpPr>
          <p:grpSpPr bwMode="auto">
            <a:xfrm>
              <a:off x="798243" y="809041"/>
              <a:ext cx="2174410" cy="2375307"/>
              <a:chOff x="798243" y="809041"/>
              <a:chExt cx="2174410" cy="2375307"/>
            </a:xfrm>
          </p:grpSpPr>
          <p:sp>
            <p:nvSpPr>
              <p:cNvPr id="2" name="Teardrop 1"/>
              <p:cNvSpPr/>
              <p:nvPr/>
            </p:nvSpPr>
            <p:spPr>
              <a:xfrm rot="6763035">
                <a:off x="698066" y="909218"/>
                <a:ext cx="2374999" cy="2174644"/>
              </a:xfrm>
              <a:prstGeom prst="teardrop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329" name="TextBox 2"/>
              <p:cNvSpPr txBox="1">
                <a:spLocks noChangeArrowheads="1"/>
              </p:cNvSpPr>
              <p:nvPr/>
            </p:nvSpPr>
            <p:spPr bwMode="auto">
              <a:xfrm>
                <a:off x="1068309" y="1530035"/>
                <a:ext cx="1819747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bn-IN" altLang="en-US" sz="3200">
                    <a:latin typeface="NikoshBAN" panose="02000000000000000000" pitchFamily="2" charset="0"/>
                    <a:cs typeface="NikoshBAN" panose="02000000000000000000" pitchFamily="2" charset="0"/>
                  </a:rPr>
                  <a:t>মাকে ভালোবাসবো </a:t>
                </a:r>
                <a:endParaRPr lang="en-US" altLang="en-US" sz="32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6" name="Curved Connector 5"/>
            <p:cNvCxnSpPr/>
            <p:nvPr/>
          </p:nvCxnSpPr>
          <p:spPr>
            <a:xfrm rot="16200000" flipH="1">
              <a:off x="1966408" y="3976278"/>
              <a:ext cx="1493899" cy="566678"/>
            </a:xfrm>
            <a:prstGeom prst="curvedConnector3">
              <a:avLst>
                <a:gd name="adj1" fmla="val 39096"/>
              </a:avLst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66738" y="7010400"/>
            <a:ext cx="2198687" cy="4197350"/>
            <a:chOff x="798243" y="809041"/>
            <a:chExt cx="2198454" cy="4197525"/>
          </a:xfrm>
        </p:grpSpPr>
        <p:grpSp>
          <p:nvGrpSpPr>
            <p:cNvPr id="13322" name="Group 10"/>
            <p:cNvGrpSpPr>
              <a:grpSpLocks/>
            </p:cNvGrpSpPr>
            <p:nvPr/>
          </p:nvGrpSpPr>
          <p:grpSpPr bwMode="auto">
            <a:xfrm>
              <a:off x="798243" y="809041"/>
              <a:ext cx="2174410" cy="2375307"/>
              <a:chOff x="798243" y="809041"/>
              <a:chExt cx="2174410" cy="2375307"/>
            </a:xfrm>
          </p:grpSpPr>
          <p:sp>
            <p:nvSpPr>
              <p:cNvPr id="13" name="Teardrop 12"/>
              <p:cNvSpPr/>
              <p:nvPr/>
            </p:nvSpPr>
            <p:spPr>
              <a:xfrm rot="6763035">
                <a:off x="698066" y="909218"/>
                <a:ext cx="2374999" cy="2174645"/>
              </a:xfrm>
              <a:prstGeom prst="teardrop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325" name="TextBox 13"/>
              <p:cNvSpPr txBox="1">
                <a:spLocks noChangeArrowheads="1"/>
              </p:cNvSpPr>
              <p:nvPr/>
            </p:nvSpPr>
            <p:spPr bwMode="auto">
              <a:xfrm>
                <a:off x="1068309" y="1530035"/>
                <a:ext cx="1819747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bn-IN" altLang="en-US" sz="3200">
                    <a:latin typeface="NikoshBAN" panose="02000000000000000000" pitchFamily="2" charset="0"/>
                    <a:cs typeface="NikoshBAN" panose="02000000000000000000" pitchFamily="2" charset="0"/>
                  </a:rPr>
                  <a:t>মাতৃভাষাকে ভালোবাসবো </a:t>
                </a:r>
                <a:endParaRPr lang="en-US" altLang="en-US" sz="32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12" name="Curved Connector 11"/>
            <p:cNvCxnSpPr/>
            <p:nvPr/>
          </p:nvCxnSpPr>
          <p:spPr>
            <a:xfrm rot="16200000" flipH="1">
              <a:off x="1966409" y="3976278"/>
              <a:ext cx="1493899" cy="566677"/>
            </a:xfrm>
            <a:prstGeom prst="curvedConnector3">
              <a:avLst>
                <a:gd name="adj1" fmla="val 39096"/>
              </a:avLst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500438" y="7162800"/>
            <a:ext cx="2197100" cy="4197350"/>
            <a:chOff x="798243" y="809041"/>
            <a:chExt cx="2198454" cy="4197525"/>
          </a:xfrm>
        </p:grpSpPr>
        <p:grpSp>
          <p:nvGrpSpPr>
            <p:cNvPr id="13318" name="Group 15"/>
            <p:cNvGrpSpPr>
              <a:grpSpLocks/>
            </p:cNvGrpSpPr>
            <p:nvPr/>
          </p:nvGrpSpPr>
          <p:grpSpPr bwMode="auto">
            <a:xfrm>
              <a:off x="798243" y="809041"/>
              <a:ext cx="2174410" cy="2375307"/>
              <a:chOff x="798243" y="809041"/>
              <a:chExt cx="2174410" cy="2375307"/>
            </a:xfrm>
          </p:grpSpPr>
          <p:sp>
            <p:nvSpPr>
              <p:cNvPr id="18" name="Teardrop 17"/>
              <p:cNvSpPr/>
              <p:nvPr/>
            </p:nvSpPr>
            <p:spPr>
              <a:xfrm rot="6763035">
                <a:off x="698057" y="909227"/>
                <a:ext cx="2374999" cy="2174626"/>
              </a:xfrm>
              <a:prstGeom prst="teardrop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3321" name="TextBox 18"/>
              <p:cNvSpPr txBox="1">
                <a:spLocks noChangeArrowheads="1"/>
              </p:cNvSpPr>
              <p:nvPr/>
            </p:nvSpPr>
            <p:spPr bwMode="auto">
              <a:xfrm>
                <a:off x="1068309" y="1530035"/>
                <a:ext cx="1819747" cy="10772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bn-IN" altLang="en-US" sz="3200">
                    <a:latin typeface="NikoshBAN" panose="02000000000000000000" pitchFamily="2" charset="0"/>
                    <a:cs typeface="NikoshBAN" panose="02000000000000000000" pitchFamily="2" charset="0"/>
                  </a:rPr>
                  <a:t>মাতৃভূমিকে ভালোবাসবো </a:t>
                </a:r>
                <a:endParaRPr lang="en-US" altLang="en-US" sz="320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cxnSp>
          <p:nvCxnSpPr>
            <p:cNvPr id="17" name="Curved Connector 16"/>
            <p:cNvCxnSpPr/>
            <p:nvPr/>
          </p:nvCxnSpPr>
          <p:spPr>
            <a:xfrm rot="16200000" flipH="1">
              <a:off x="1966203" y="3976073"/>
              <a:ext cx="1493899" cy="567087"/>
            </a:xfrm>
            <a:prstGeom prst="curvedConnector3">
              <a:avLst>
                <a:gd name="adj1" fmla="val 39096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Horizontal Scroll 19"/>
          <p:cNvSpPr/>
          <p:nvPr/>
        </p:nvSpPr>
        <p:spPr>
          <a:xfrm>
            <a:off x="4016375" y="0"/>
            <a:ext cx="4159250" cy="1381125"/>
          </a:xfrm>
          <a:prstGeom prst="horizontalScroll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এসো সবাই শপথ করি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344 -0.00023 L -0.02344 0.00023 C -0.01484 -0.03033 -0.02279 -0.00486 -0.01667 -0.02037 C -0.01575 -0.02269 -0.0151 -0.02546 -0.01406 -0.02778 C -0.01315 -0.02986 -0.01198 -0.03125 -0.01081 -0.0331 C -0.01015 -0.03565 -0.00989 -0.0382 -0.00911 -0.04028 C -0.00755 -0.04445 -0.0056 -0.04769 -0.00404 -0.05139 L -0.00143 -0.05695 C -0.00065 -0.0588 0.00013 -0.06065 0.00117 -0.06227 C 0.00221 -0.06412 0.00339 -0.06574 0.00456 -0.06783 C 0.00547 -0.06945 0.00612 -0.07176 0.00703 -0.07338 C 0.00755 -0.07431 0.01185 -0.08125 0.01289 -0.08241 C 0.0138 -0.0831 0.01471 -0.08333 0.0155 -0.08403 C 0.01628 -0.08588 0.01706 -0.0882 0.0181 -0.08982 C 0.01901 -0.09144 0.02044 -0.09167 0.02136 -0.09329 C 0.02656 -0.10232 0.01953 -0.09607 0.02565 -0.10046 C 0.02643 -0.10232 0.02735 -0.1044 0.02813 -0.10625 C 0.03008 -0.10972 0.03477 -0.11644 0.03672 -0.11875 C 0.03802 -0.12083 0.04076 -0.12431 0.04076 -0.12384 C 0.04141 -0.12616 0.0418 -0.12801 0.04258 -0.12963 C 0.04531 -0.13565 0.04518 -0.13125 0.04844 -0.13681 C 0.05039 -0.14028 0.05143 -0.14583 0.05352 -0.14792 C 0.05573 -0.15046 0.0586 -0.15139 0.06029 -0.15533 C 0.06341 -0.16227 0.06172 -0.15996 0.06537 -0.1625 C 0.06654 -0.16644 0.06706 -0.17107 0.06888 -0.17361 C 0.07474 -0.18218 0.06732 -0.1713 0.07474 -0.18241 C 0.07552 -0.1838 0.07643 -0.18472 0.07721 -0.18634 C 0.07839 -0.18843 0.07943 -0.19144 0.0806 -0.19352 L 0.08828 -0.2044 L 0.09336 -0.21181 C 0.09414 -0.21296 0.09518 -0.21389 0.09583 -0.21528 C 0.09675 -0.21736 0.0974 -0.21945 0.09831 -0.22083 C 0.09909 -0.22199 0.10013 -0.22176 0.10091 -0.22269 C 0.10195 -0.22361 0.10261 -0.22523 0.10352 -0.22639 C 0.10651 -0.23588 0.10443 -0.23033 0.11029 -0.24259 C 0.1112 -0.24445 0.11198 -0.24607 0.11276 -0.24838 C 0.11589 -0.25718 0.11393 -0.25463 0.11784 -0.25718 C 0.12083 -0.27014 0.11784 -0.25972 0.12292 -0.27199 C 0.12396 -0.27431 0.12448 -0.27685 0.12552 -0.2794 C 0.1263 -0.28125 0.12735 -0.28287 0.128 -0.28472 C 0.12865 -0.28634 0.12891 -0.28843 0.12969 -0.29005 C 0.13034 -0.29167 0.13138 -0.29259 0.13229 -0.29375 C 0.13255 -0.29537 0.13255 -0.29769 0.13307 -0.29931 C 0.13412 -0.30301 0.13542 -0.30648 0.13646 -0.31042 C 0.13698 -0.31181 0.13737 -0.31412 0.13815 -0.31574 L 0.14063 -0.32107 C 0.14102 -0.32292 0.14102 -0.32523 0.14154 -0.32639 C 0.14219 -0.32824 0.14336 -0.32871 0.14401 -0.33033 C 0.14505 -0.33171 0.14583 -0.3338 0.14675 -0.33565 C 0.14688 -0.3375 0.14714 -0.33935 0.1474 -0.34097 C 0.14792 -0.34329 0.14857 -0.34491 0.14922 -0.34676 C 0.15182 -0.35486 0.15104 -0.35278 0.15417 -0.35926 C 0.15573 -0.36875 0.15456 -0.3632 0.15846 -0.37593 L 0.16016 -0.38125 C 0.1625 -0.40208 0.15912 -0.37639 0.16263 -0.39375 C 0.16315 -0.3963 0.16315 -0.39884 0.16354 -0.40116 C 0.16393 -0.40324 0.16471 -0.40463 0.16524 -0.40671 L 0.16784 -0.42338 C 0.16797 -0.42477 0.1681 -0.42708 0.16862 -0.42871 C 0.17136 -0.43727 0.17005 -0.43218 0.17201 -0.44514 C 0.17448 -0.46065 0.17083 -0.43565 0.1737 -0.46134 C 0.17409 -0.46505 0.17526 -0.47222 0.17526 -0.47199 C 0.17748 -0.51945 0.17461 -0.46505 0.178 -0.50533 C 0.17839 -0.51065 0.17839 -0.51597 0.17865 -0.52176 C 0.17904 -0.52454 0.17943 -0.52778 0.17956 -0.53056 C 0.18034 -0.54028 0.18138 -0.55972 0.18138 -0.55926 L 0.18229 -0.59259 C 0.18203 -0.59352 0.18203 -0.61921 0.18047 -0.62732 C 0.18008 -0.62917 0.1793 -0.63079 0.17865 -0.63287 C 0.17708 -0.64676 0.1793 -0.6338 0.17526 -0.64537 C 0.17461 -0.64769 0.17435 -0.65046 0.1737 -0.65278 C 0.17318 -0.65463 0.17253 -0.65648 0.17201 -0.6581 C 0.17096 -0.66181 0.16719 -0.6757 0.16602 -0.67824 L 0.16354 -0.6838 C 0.16211 -0.69329 0.16315 -0.6875 0.15938 -0.70023 C 0.15873 -0.70208 0.15846 -0.70417 0.15755 -0.70556 L 0.15508 -0.70926 C 0.15482 -0.71088 0.15482 -0.7132 0.15417 -0.71482 C 0.15287 -0.71852 0.14688 -0.73148 0.14401 -0.7331 C 0.14297 -0.73333 0.1418 -0.73403 0.14063 -0.73472 C 0.13906 -0.73588 0.13724 -0.7375 0.13568 -0.73843 L 0.12891 -0.7419 L 0.12552 -0.74375 C 0.12435 -0.74445 0.12318 -0.74468 0.12201 -0.74583 L 0.11953 -0.74769 C 0.11836 -0.74931 0.11732 -0.75139 0.11615 -0.75301 C 0.11537 -0.75394 0.11458 -0.75463 0.11367 -0.75486 C 0.11003 -0.75579 0.10625 -0.75579 0.10261 -0.75648 C 0.10039 -0.75718 0.09805 -0.75787 0.09583 -0.75833 C 0.0918 -0.76134 0.09167 -0.76181 0.08568 -0.76227 L -0.02943 -0.76366 C -0.06771 -0.7875 -0.03099 -0.76597 -0.13607 -0.76945 C -0.14154 -0.76945 -0.14726 -0.77083 -0.15286 -0.77107 C -0.15456 -0.77176 -0.15625 -0.77269 -0.15794 -0.77292 C -0.16055 -0.77384 -0.16302 -0.77384 -0.16549 -0.77477 C -0.16732 -0.77546 -0.16888 -0.77824 -0.1707 -0.77871 L -0.32213 -0.78033 C -0.32331 -0.78079 -0.32435 -0.78148 -0.32552 -0.78218 C -0.32943 -0.7838 -0.34062 -0.78681 -0.34232 -0.7875 C -0.35716 -0.79259 -0.33216 -0.78565 -0.35338 -0.79121 C -0.35482 -0.79259 -0.35612 -0.79421 -0.35768 -0.79468 C -0.3612 -0.79699 -0.36289 -0.79607 -0.36614 -0.79861 C -0.36732 -0.79954 -0.36836 -0.80139 -0.36953 -0.80208 C -0.37174 -0.80371 -0.37409 -0.80394 -0.3763 -0.80579 C -0.3776 -0.80718 -0.37904 -0.8088 -0.3806 -0.80926 C -0.38216 -0.81019 -0.38385 -0.81065 -0.38555 -0.81134 C -0.38789 -0.81227 -0.3901 -0.81412 -0.39232 -0.81505 C -0.39375 -0.81574 -0.39518 -0.81597 -0.39648 -0.81667 C -0.39831 -0.81783 -0.39987 -0.81921 -0.40169 -0.82037 C -0.40247 -0.82107 -0.40325 -0.82176 -0.40417 -0.82222 C -0.40534 -0.82292 -0.40638 -0.82315 -0.40755 -0.82384 C -0.41002 -0.8257 -0.4125 -0.82824 -0.41523 -0.82963 C -0.42122 -0.83218 -0.41797 -0.83033 -0.42448 -0.83496 C -0.42539 -0.83565 -0.42617 -0.83588 -0.42708 -0.83681 C -0.42877 -0.83866 -0.43047 -0.84028 -0.43203 -0.84213 C -0.43711 -0.84815 -0.43229 -0.84421 -0.43724 -0.84769 C -0.43776 -0.84954 -0.43841 -0.85116 -0.4388 -0.85324 C -0.43932 -0.85556 -0.43945 -0.8581 -0.43971 -0.86065 C -0.43997 -0.8625 -0.44036 -0.86412 -0.44062 -0.86597 C -0.44088 -0.86875 -0.44127 -0.87523 -0.44127 -0.87477 L -0.44127 -0.87662 " pathEditMode="relative" rAng="0" ptsTypes="AAAAAAAAAAAAAAAAAAAAAAAAAAAAAAAAAAAAAAAAAAAAAAAAAAAAAAAAAAAAAAAAAAAAAAAAAAAAAAAAAAAAAAAAAAAAAAAAAAAAAAAAAAAAAAAAAAAAAAAAA">
                                      <p:cBhvr>
                                        <p:cTn id="6" dur="6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12" y="-43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8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96296E-6 L 1.25E-6 -2.96296E-6 C -0.00417 -0.02199 -0.00157 -0.01458 -0.00534 -0.02453 C -0.00703 -0.03588 -0.00508 -0.02476 -0.00768 -0.03402 C -0.00899 -0.03865 -0.00834 -0.0412 -0.00925 -0.04629 C -0.00951 -0.04838 -0.01029 -0.05 -0.01068 -0.05185 C -0.01107 -0.05324 -0.0112 -0.05463 -0.01146 -0.05601 C -0.01393 -0.08657 -0.01289 -0.06875 -0.01146 -0.13217 C -0.01146 -0.13333 -0.01055 -0.14097 -0.01003 -0.14305 C -0.00938 -0.1449 -0.00847 -0.14652 -0.00768 -0.14838 C -0.0069 -0.15231 -0.00703 -0.15324 -0.00534 -0.15648 C -0.00417 -0.15902 -0.00157 -0.16342 -0.00157 -0.16342 C -0.00013 -0.17129 -0.00183 -0.16412 0.00078 -0.17014 C 0.00364 -0.17685 0.00299 -0.17777 0.00612 -0.1824 C 0.00677 -0.18356 0.00768 -0.18426 0.00833 -0.18518 C 0.01146 -0.19328 0.00807 -0.18564 0.01224 -0.19189 C 0.01354 -0.19398 0.01471 -0.19652 0.01601 -0.19884 C 0.01653 -0.19976 0.01692 -0.20115 0.01758 -0.20139 L 0.01992 -0.20277 C 0.02083 -0.20416 0.02187 -0.20578 0.02291 -0.20694 C 0.02396 -0.2081 0.025 -0.20856 0.02604 -0.20972 C 0.02656 -0.21041 0.02695 -0.21157 0.02747 -0.21226 C 0.02968 -0.21551 0.02968 -0.21504 0.03216 -0.21643 C 0.03268 -0.21736 0.03307 -0.21828 0.03359 -0.21921 C 0.03593 -0.22245 0.0362 -0.22176 0.03906 -0.22453 C 0.03984 -0.22546 0.04049 -0.22639 0.04127 -0.22731 C 0.04179 -0.2287 0.04218 -0.23032 0.04284 -0.23148 C 0.04375 -0.23264 0.04492 -0.2331 0.04583 -0.23426 C 0.05 -0.23842 0.04622 -0.23564 0.05052 -0.23819 C 0.05195 -0.24004 0.05338 -0.24259 0.05508 -0.24375 C 0.05586 -0.24421 0.05664 -0.24444 0.05742 -0.24514 C 0.06393 -0.25 0.05729 -0.24583 0.06276 -0.24907 C 0.06328 -0.25046 0.06354 -0.25231 0.06432 -0.25324 C 0.0651 -0.25416 0.0664 -0.25393 0.06732 -0.25463 C 0.0694 -0.25601 0.07135 -0.2581 0.07343 -0.25995 L 0.07343 -0.25995 C 0.07396 -0.26088 0.07435 -0.26203 0.075 -0.26273 C 0.07982 -0.26828 0.0763 -0.26319 0.08034 -0.26689 C 0.08112 -0.26759 0.0819 -0.26851 0.08268 -0.26944 C 0.08372 -0.27083 0.0845 -0.27268 0.08567 -0.27361 C 0.08659 -0.27453 0.08776 -0.27453 0.0888 -0.275 C 0.08958 -0.27592 0.09023 -0.27685 0.09101 -0.27777 C 0.09205 -0.2787 0.09323 -0.27916 0.09414 -0.28032 C 0.09505 -0.28148 0.09544 -0.28379 0.09635 -0.28449 C 0.0983 -0.28611 0.10247 -0.28726 0.10247 -0.28726 C 0.10716 -0.29282 0.10221 -0.2875 0.10794 -0.2912 C 0.10898 -0.29213 0.10989 -0.29328 0.11093 -0.29398 C 0.11172 -0.29467 0.1125 -0.2949 0.11328 -0.29537 C 0.11458 -0.29629 0.11575 -0.29722 0.11705 -0.29814 C 0.11758 -0.29907 0.11797 -0.30023 0.11862 -0.30092 C 0.11953 -0.30162 0.1207 -0.30162 0.12161 -0.30208 C 0.12239 -0.30254 0.12317 -0.30301 0.12396 -0.30347 C 0.12474 -0.30416 0.12539 -0.30578 0.1263 -0.30625 C 0.12825 -0.30764 0.13047 -0.30764 0.13242 -0.30902 C 0.13359 -0.30995 0.13489 -0.31088 0.1362 -0.3118 C 0.13789 -0.31273 0.14153 -0.31389 0.1431 -0.31435 C 0.14635 -0.32037 0.14245 -0.31412 0.14843 -0.31851 C 0.14987 -0.31944 0.15104 -0.32129 0.15234 -0.32268 C 0.15325 -0.32361 0.15429 -0.3243 0.15534 -0.32523 C 0.15586 -0.32615 0.15625 -0.32754 0.1569 -0.32801 C 0.15872 -0.32963 0.16237 -0.33125 0.16458 -0.33217 C 0.16758 -0.3375 0.16432 -0.33264 0.16836 -0.33611 C 0.16914 -0.33703 0.16979 -0.33819 0.1707 -0.33889 C 0.17161 -0.34004 0.17265 -0.34074 0.1737 -0.34166 C 0.1776 -0.3456 0.17448 -0.34351 0.17903 -0.34699 C 0.17982 -0.34768 0.1806 -0.34791 0.18138 -0.34838 C 0.18724 -0.3537 0.18021 -0.34907 0.18593 -0.35254 C 0.18919 -0.35833 0.18685 -0.35486 0.1944 -0.35926 C 0.19518 -0.35972 0.19596 -0.35995 0.19661 -0.36064 C 0.19765 -0.36157 0.1987 -0.36273 0.19974 -0.36342 C 0.2013 -0.36458 0.20521 -0.36551 0.20664 -0.3662 C 0.20989 -0.36759 0.21406 -0.37199 0.21653 -0.3743 C 0.2181 -0.37569 0.21953 -0.37754 0.22122 -0.37847 C 0.225 -0.38009 0.22317 -0.37916 0.22656 -0.38101 C 0.22734 -0.38194 0.22799 -0.3831 0.22877 -0.38379 C 0.22955 -0.38449 0.23034 -0.38472 0.23112 -0.38518 C 0.23502 -0.38726 0.23528 -0.3868 0.24023 -0.38796 C 0.24127 -0.38889 0.24218 -0.39027 0.24336 -0.39074 C 0.24974 -0.39259 0.25612 -0.39305 0.2625 -0.39467 L 0.26784 -0.39606 L 0.43008 -0.39467 C 0.43633 -0.39467 0.4332 -0.39236 0.43932 -0.39074 C 0.44388 -0.38935 0.45312 -0.38796 0.45312 -0.38796 C 0.45833 -0.38564 0.45429 -0.38703 0.46146 -0.38518 C 0.46302 -0.38472 0.46458 -0.38426 0.46601 -0.38379 C 0.4681 -0.38333 0.47018 -0.3831 0.47213 -0.3824 C 0.47435 -0.38194 0.4819 -0.3787 0.48294 -0.37847 C 0.48437 -0.37777 0.48593 -0.37708 0.4875 -0.37708 C 0.49922 -0.37615 0.51093 -0.37615 0.52265 -0.37569 C 0.54114 -0.37014 0.52812 -0.37338 0.57018 -0.37986 C 0.57096 -0.37986 0.57174 -0.38055 0.57239 -0.38101 C 0.5737 -0.38194 0.575 -0.3831 0.5763 -0.38379 C 0.58099 -0.3868 0.58021 -0.38634 0.58476 -0.38796 C 0.58567 -0.38889 0.58672 -0.39004 0.58776 -0.39074 C 0.58906 -0.39143 0.59036 -0.39143 0.59153 -0.39189 C 0.59258 -0.39236 0.59362 -0.39282 0.59466 -0.39328 C 0.60143 -0.40139 0.59192 -0.39074 0.6 -0.39745 C 0.61093 -0.40648 0.60286 -0.40277 0.61067 -0.40555 C 0.61224 -0.40694 0.6138 -0.4081 0.61536 -0.40972 C 0.6164 -0.41088 0.61718 -0.41273 0.61836 -0.41365 C 0.61927 -0.41458 0.62044 -0.41458 0.62148 -0.41504 C 0.62265 -0.41643 0.62396 -0.41805 0.62526 -0.41921 C 0.62825 -0.42176 0.62877 -0.42152 0.63138 -0.42338 C 0.63867 -0.42824 0.63229 -0.4243 0.6375 -0.42731 C 0.63906 -0.42916 0.64049 -0.43125 0.64205 -0.43287 C 0.6431 -0.43356 0.64427 -0.43333 0.64518 -0.43426 C 0.64687 -0.43564 0.6483 -0.43773 0.64974 -0.43958 C 0.65039 -0.44027 0.65065 -0.44166 0.6513 -0.44236 C 0.65221 -0.44351 0.65338 -0.44398 0.65429 -0.44514 C 0.65547 -0.44629 0.65638 -0.44791 0.65742 -0.44907 C 0.65963 -0.45162 0.66198 -0.4537 0.66432 -0.45601 C 0.66758 -0.45926 0.66666 -0.45949 0.67044 -0.46412 C 0.67057 -0.46435 0.67578 -0.46967 0.67656 -0.47083 C 0.68073 -0.47754 0.68567 -0.48703 0.6888 -0.49537 C 0.69245 -0.50509 0.69049 -0.50115 0.69414 -0.50764 L 0.6957 -0.51574 C 0.69596 -0.51713 0.69596 -0.51875 0.69648 -0.5199 L 0.6987 -0.52523 C 0.69896 -0.52662 0.69935 -0.52801 0.69948 -0.52939 C 0.69987 -0.53171 0.69987 -0.53402 0.70026 -0.53634 C 0.70065 -0.53819 0.7013 -0.53981 0.70182 -0.54166 C 0.70208 -0.54398 0.70234 -0.54629 0.7026 -0.54838 C 0.70286 -0.55254 0.70299 -0.55671 0.70338 -0.56064 C 0.70351 -0.56342 0.7039 -0.5662 0.70416 -0.56898 C 0.7039 -0.59166 0.70403 -0.61435 0.70338 -0.6368 C 0.70325 -0.63865 0.70208 -0.63958 0.70182 -0.64097 C 0.7013 -0.64305 0.70169 -0.64583 0.70104 -0.64791 C 0.70013 -0.65046 0.69726 -0.65463 0.69726 -0.65463 C 0.697 -0.65648 0.697 -0.65856 0.69648 -0.65995 C 0.69596 -0.66134 0.69479 -0.66157 0.69414 -0.66273 C 0.69323 -0.66435 0.69271 -0.66643 0.69179 -0.66828 C 0.69062 -0.6706 0.68932 -0.67268 0.68802 -0.675 L 0.68567 -0.67916 C 0.68359 -0.68287 0.68294 -0.68426 0.68034 -0.68726 C 0.67825 -0.68958 0.67721 -0.69004 0.675 -0.69143 C 0.67448 -0.69259 0.67409 -0.69421 0.67343 -0.69537 C 0.67252 -0.69699 0.67148 -0.69838 0.67044 -0.69953 C 0.6681 -0.70208 0.66536 -0.70347 0.66276 -0.70486 C 0.66172 -0.70555 0.66067 -0.70555 0.65976 -0.70625 C 0.65859 -0.70694 0.65768 -0.70856 0.65664 -0.70902 C 0.65521 -0.70972 0.65351 -0.70972 0.65208 -0.71041 C 0.6513 -0.71064 0.65052 -0.71134 0.64974 -0.7118 C 0.6483 -0.71226 0.64674 -0.7125 0.64518 -0.71319 C 0.6444 -0.71342 0.64362 -0.71412 0.64284 -0.71458 C 0.63984 -0.71597 0.63672 -0.71689 0.63372 -0.71851 C 0.63294 -0.71898 0.63216 -0.71967 0.63138 -0.7199 C 0.62982 -0.7206 0.62838 -0.72083 0.62682 -0.72129 C 0.62122 -0.72615 0.62422 -0.7243 0.61458 -0.72662 C 0.61276 -0.72708 0.61093 -0.72754 0.60924 -0.72801 C 0.60351 -0.72986 0.60677 -0.72963 0.6 -0.73078 C 0.597 -0.73148 0.59388 -0.73171 0.59088 -0.73217 L 0.5862 -0.73356 C 0.58489 -0.73402 0.58372 -0.73449 0.58242 -0.73495 C 0.57955 -0.73541 0.57682 -0.73564 0.57396 -0.73634 C 0.57096 -0.73703 0.56784 -0.73819 0.56484 -0.73889 C 0.5625 -0.73958 0.56015 -0.73981 0.55794 -0.74027 C 0.55195 -0.74305 0.55703 -0.74097 0.54726 -0.74305 C 0.54192 -0.74421 0.54232 -0.74444 0.53724 -0.74583 L 0.52656 -0.74838 L 0.4362 -0.74583 C 0.43437 -0.7456 0.43268 -0.74467 0.43086 -0.74444 C 0.42708 -0.74375 0.42317 -0.74351 0.4194 -0.74305 C 0.4181 -0.74213 0.41692 -0.7412 0.41562 -0.74027 C 0.41328 -0.73889 0.41015 -0.73819 0.40794 -0.7375 C 0.4069 -0.7368 0.40586 -0.73564 0.40482 -0.73495 C 0.40482 -0.73495 0.39909 -0.73148 0.39791 -0.73078 C 0.39349 -0.72824 0.38893 -0.72523 0.38424 -0.72407 L 0.37877 -0.72268 C 0.36666 -0.71967 0.37773 -0.72268 0.36888 -0.7199 C 0.36705 -0.71921 0.36393 -0.71898 0.36198 -0.71713 C 0.36172 -0.71689 0.36146 -0.7162 0.3612 -0.71574 L 0.3582 -0.71574 " pathEditMode="relative" ptsTypes="AAAAAAAAAAAAAAAAAAAAAAAAAAAAAAAAAAAAAAAAAAAAAAAAAAAAAAAAAAAAAAAAAAAAAAAAAAAAAAAAAAAAAAAAAAAAAAAAAAAAAAAAAAAAAAAAAAAAAAAAAAAAAAAAAAAAAAAAAAAAAAAAAAAAAAAAAAAAAAAAAAAAAAAAAAAA">
                                      <p:cBhvr>
                                        <p:cTn id="9" dur="4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11" presetID="0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4.81481E-6 L -2.29167E-6 0.00047 C 0.00013 -0.00532 0.00013 -0.01087 0.00065 -0.01597 C 0.00091 -0.01805 0.00196 -0.01921 0.00222 -0.02129 C 0.00274 -0.02407 0.00261 -0.02731 0.003 -0.03009 C 0.00339 -0.03287 0.0043 -0.03495 0.00469 -0.03726 C 0.00664 -0.0493 0.0043 -0.03981 0.00625 -0.04953 C 0.00729 -0.05601 0.00768 -0.05694 0.00938 -0.06203 C 0.00964 -0.06527 0.01016 -0.07245 0.01094 -0.07615 C 0.01133 -0.07824 0.01211 -0.07939 0.01263 -0.08148 C 0.01367 -0.0875 0.0142 -0.09513 0.01563 -0.10115 C 0.01602 -0.10231 0.0168 -0.10324 0.01732 -0.10439 C 0.01836 -0.1081 0.01901 -0.11226 0.02031 -0.11527 C 0.02097 -0.1162 0.02162 -0.11736 0.02201 -0.11851 C 0.02253 -0.12037 0.02292 -0.12245 0.02357 -0.12407 C 0.02422 -0.12546 0.02526 -0.12615 0.02591 -0.12777 C 0.02683 -0.12916 0.02748 -0.13101 0.02826 -0.13287 C 0.03008 -0.14444 0.02761 -0.1331 0.03151 -0.14004 C 0.03659 -0.14907 0.02956 -0.14282 0.03542 -0.14699 C 0.03646 -0.1493 0.03737 -0.15277 0.03867 -0.15416 C 0.03959 -0.15532 0.04063 -0.15648 0.0418 -0.15787 C 0.04336 -0.15925 0.04571 -0.16018 0.04727 -0.16111 C 0.05052 -0.17152 0.04701 -0.1625 0.0513 -0.16828 C 0.05625 -0.175 0.04818 -0.16921 0.05599 -0.17384 C 0.05677 -0.17523 0.05742 -0.17777 0.05834 -0.17893 C 0.05925 -0.18009 0.06055 -0.17986 0.06159 -0.18078 C 0.06237 -0.18148 0.06302 -0.18333 0.06393 -0.18425 C 0.06459 -0.18518 0.06563 -0.18518 0.06628 -0.18611 C 0.07735 -0.19652 0.06393 -0.18379 0.0711 -0.19305 C 0.07201 -0.19421 0.07578 -0.19606 0.07656 -0.19652 C 0.078 -0.19745 0.07917 -0.19907 0.08047 -0.20023 C 0.08151 -0.20092 0.08268 -0.20115 0.08373 -0.20208 C 0.08451 -0.20231 0.08516 -0.20324 0.08607 -0.20347 C 0.08841 -0.20439 0.09089 -0.20439 0.0931 -0.20532 C 0.11094 -0.21203 0.08906 -0.20648 0.10821 -0.21087 L 0.11211 -0.2125 C 0.11446 -0.21388 0.1168 -0.21527 0.11927 -0.2162 C 0.12201 -0.21712 0.125 -0.21712 0.128 -0.21782 C 0.1293 -0.21828 0.13047 -0.21921 0.1319 -0.21944 C 0.14297 -0.22291 0.15469 -0.22245 0.16589 -0.22314 C 0.16693 -0.22384 0.16797 -0.22453 0.16901 -0.225 C 0.17448 -0.22685 0.17735 -0.22615 0.18242 -0.22847 C 0.18464 -0.22939 0.18672 -0.23078 0.1888 -0.23194 C 0.19011 -0.2331 0.19128 -0.23495 0.19284 -0.23541 C 0.19531 -0.2368 0.19805 -0.2368 0.20065 -0.23726 C 0.20248 -0.23796 0.2043 -0.23842 0.20625 -0.23912 C 0.21211 -0.24351 0.20938 -0.24189 0.21485 -0.24444 C 0.21589 -0.24583 0.21706 -0.24699 0.2181 -0.24791 C 0.21875 -0.24884 0.21953 -0.24907 0.22031 -0.24953 C 0.22227 -0.25092 0.22409 -0.25208 0.22604 -0.25324 C 0.22683 -0.25393 0.22748 -0.25439 0.22826 -0.25509 C 0.23529 -0.25949 0.22813 -0.25439 0.23386 -0.25879 C 0.23841 -0.26851 0.23425 -0.26111 0.24336 -0.26921 C 0.24466 -0.27037 0.2461 -0.27129 0.24727 -0.27291 C 0.25313 -0.27847 0.24792 -0.2743 0.25274 -0.278 C 0.25391 -0.27986 0.25482 -0.28217 0.25599 -0.28333 C 0.25742 -0.28495 0.26068 -0.28703 0.26068 -0.2868 C 0.26836 -0.29953 0.25873 -0.28449 0.26862 -0.29583 C 0.27084 -0.29814 0.27292 -0.3 0.275 -0.303 C 0.27578 -0.30393 0.27656 -0.30532 0.27735 -0.30625 C 0.2806 -0.31041 0.28399 -0.3125 0.28685 -0.31851 C 0.29271 -0.33194 0.28542 -0.31689 0.29232 -0.32754 C 0.29401 -0.33032 0.29545 -0.33402 0.29714 -0.33634 C 0.29779 -0.3375 0.2987 -0.33726 0.29948 -0.33819 C 0.30899 -0.34884 0.2961 -0.33541 0.30352 -0.34537 C 0.30417 -0.34629 0.30495 -0.34652 0.30573 -0.34722 C 0.31393 -0.36134 0.31042 -0.35532 0.31615 -0.36481 C 0.31706 -0.36643 0.3181 -0.36828 0.31914 -0.37013 C 0.32005 -0.37129 0.32084 -0.37222 0.32162 -0.37384 C 0.32292 -0.37592 0.32409 -0.37893 0.32552 -0.38078 C 0.32722 -0.3831 0.3293 -0.38425 0.33099 -0.38611 C 0.33529 -0.39537 0.33255 -0.38981 0.33985 -0.40208 C 0.34089 -0.40393 0.34206 -0.40509 0.34297 -0.40717 C 0.34518 -0.41226 0.3444 -0.41087 0.34766 -0.4162 C 0.35026 -0.42013 0.35104 -0.42083 0.35404 -0.425 C 0.35482 -0.42615 0.3556 -0.42708 0.35638 -0.42847 C 0.35808 -0.43194 0.35938 -0.43587 0.3612 -0.43912 C 0.36211 -0.4412 0.36328 -0.44236 0.3642 -0.44444 C 0.36602 -0.44791 0.36719 -0.45231 0.36901 -0.45509 C 0.3763 -0.46597 0.36732 -0.45208 0.37305 -0.46226 C 0.3737 -0.46342 0.37461 -0.46435 0.37526 -0.4655 C 0.38099 -0.47685 0.37709 -0.47291 0.38177 -0.47638 C 0.38216 -0.47754 0.38281 -0.47847 0.38321 -0.47986 C 0.38386 -0.48148 0.38412 -0.48379 0.3849 -0.48518 C 0.38581 -0.48726 0.38711 -0.48842 0.38802 -0.4905 C 0.38867 -0.49212 0.38906 -0.49421 0.38959 -0.49583 C 0.39336 -0.50532 0.39206 -0.50347 0.39584 -0.50648 C 0.39727 -0.51111 0.39844 -0.5155 0.40065 -0.51898 C 0.40156 -0.52013 0.40274 -0.52013 0.40378 -0.52083 C 0.4043 -0.52152 0.40482 -0.52291 0.40547 -0.52407 C 0.40651 -0.52708 0.40729 -0.53032 0.40847 -0.5331 C 0.40912 -0.53449 0.41029 -0.53518 0.41094 -0.53634 C 0.41172 -0.53819 0.41237 -0.54027 0.41328 -0.54189 C 0.41406 -0.54328 0.41498 -0.54398 0.41563 -0.54537 C 0.42214 -0.55787 0.41693 -0.55115 0.42279 -0.55787 C 0.42565 -0.56782 0.42279 -0.55879 0.42748 -0.56828 C 0.42891 -0.57106 0.43008 -0.5743 0.43151 -0.57731 C 0.43216 -0.57847 0.43308 -0.57939 0.43373 -0.58055 C 0.43529 -0.58333 0.43646 -0.5868 0.43776 -0.58981 C 0.43841 -0.59097 0.43893 -0.59189 0.43946 -0.59328 C 0.44011 -0.59537 0.44076 -0.59814 0.44167 -0.60023 C 0.4474 -0.61296 0.44427 -0.60138 0.44961 -0.6162 C 0.45091 -0.61944 0.45183 -0.62314 0.45287 -0.62685 C 0.45339 -0.62916 0.45365 -0.63194 0.4543 -0.63402 C 0.45508 -0.63541 0.45599 -0.63611 0.45677 -0.63726 C 0.45912 -0.64143 0.46133 -0.64907 0.46315 -0.65324 C 0.46367 -0.65486 0.46433 -0.65555 0.46472 -0.65694 C 0.47422 -0.68888 0.46302 -0.65486 0.47018 -0.67638 C 0.47253 -0.69212 0.46927 -0.66828 0.47188 -0.70648 C 0.47201 -0.71018 0.47279 -0.71342 0.47331 -0.71712 C 0.47357 -0.72245 0.47383 -0.72754 0.47409 -0.7331 C 0.47461 -0.74097 0.47617 -0.74606 0.47735 -0.75416 C 0.47774 -0.75717 0.47774 -0.76018 0.47813 -0.76319 C 0.47826 -0.7655 0.47865 -0.76782 0.47904 -0.77013 C 0.47839 -0.77847 0.47813 -0.78703 0.47735 -0.79513 C 0.47709 -0.79699 0.47617 -0.79837 0.47578 -0.80023 C 0.47539 -0.80208 0.47539 -0.80393 0.475 -0.80555 C 0.47448 -0.8074 0.47383 -0.80902 0.47331 -0.81087 C 0.46901 -0.82893 0.47227 -0.82083 0.46784 -0.83032 L 0.46146 -0.87291 L 0.45925 -0.88888 L 0.45834 -0.89421 C 0.45808 -0.89814 0.45795 -0.90231 0.45755 -0.90648 C 0.45742 -0.90833 0.45677 -0.91157 0.45677 -0.91134 L 0.45677 -0.91157 " pathEditMode="relative" rAng="0" ptsTypes="AAAAAAAAAAAAAAAAAAAAAAAAAAAAAAAAAAAAAAAAAAAAAAAAAAAAAAAAAAAAAAAAAAAAAAAAAAAAAAAAAAAAAAAAAAAAAAAAAAAAAAAAAAAAAAAAAAAAAAAAAAAAA">
                                      <p:cBhvr>
                                        <p:cTn id="12" dur="6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5" y="-4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464" y="400592"/>
            <a:ext cx="5390604" cy="313397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2" y="400592"/>
            <a:ext cx="5390604" cy="313397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0698" y="3622770"/>
            <a:ext cx="5390604" cy="313397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2842787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3"/>
          <p:cNvGrpSpPr>
            <a:grpSpLocks/>
          </p:cNvGrpSpPr>
          <p:nvPr/>
        </p:nvGrpSpPr>
        <p:grpSpPr bwMode="auto">
          <a:xfrm>
            <a:off x="2687638" y="739775"/>
            <a:ext cx="6816725" cy="5378450"/>
            <a:chOff x="1520981" y="461400"/>
            <a:chExt cx="6817261" cy="5378085"/>
          </a:xfrm>
        </p:grpSpPr>
        <p:pic>
          <p:nvPicPr>
            <p:cNvPr id="3076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9637" b="-3853"/>
            <a:stretch>
              <a:fillRect/>
            </a:stretch>
          </p:blipFill>
          <p:spPr bwMode="auto">
            <a:xfrm>
              <a:off x="1520981" y="470457"/>
              <a:ext cx="6817261" cy="5369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ounded Rectangle 2"/>
            <p:cNvSpPr/>
            <p:nvPr/>
          </p:nvSpPr>
          <p:spPr>
            <a:xfrm>
              <a:off x="4753385" y="461400"/>
              <a:ext cx="3584857" cy="2698567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513388" y="1692275"/>
            <a:ext cx="3990975" cy="1755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বঙ্গবাণী</a:t>
            </a:r>
          </a:p>
          <a:p>
            <a:pPr>
              <a:defRPr/>
            </a:pP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    আব্দুল হাকিম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25851" y="726554"/>
            <a:ext cx="21402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43356" y="1720840"/>
            <a:ext cx="1030528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শিক্ষার্থীরা...</a:t>
            </a: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১।কবি পরিচিতি সম্পর্কে বলতে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পারবে,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২।নতুন শব্দের অর্থ বলতে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পারবে,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।মাতৃভাষার প্রতি মমত্ববোধের প্রয়োজনীয়তা ব্যাখ্যা করতে পারবে,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।সকল ভাষার প্রতি শ্রদ্ধাশীল থেকে নিজ মাতৃভাষাকে কীভাবে গুরুত্ব দিতে হবে তা বিশ্লেষণ করতে পারবে।  </a:t>
            </a:r>
            <a:endParaRPr lang="bn-IN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473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rc 1"/>
          <p:cNvSpPr/>
          <p:nvPr/>
        </p:nvSpPr>
        <p:spPr>
          <a:xfrm>
            <a:off x="-2212975" y="1238250"/>
            <a:ext cx="4425950" cy="4381500"/>
          </a:xfrm>
          <a:prstGeom prst="arc">
            <a:avLst>
              <a:gd name="adj1" fmla="val 16200000"/>
              <a:gd name="adj2" fmla="val 5413128"/>
            </a:avLst>
          </a:prstGeom>
          <a:ln w="762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 rot="21415393">
            <a:off x="-1" y="1572394"/>
            <a:ext cx="475861" cy="3713213"/>
            <a:chOff x="233266" y="1660849"/>
            <a:chExt cx="401216" cy="3209730"/>
          </a:xfrm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</p:grpSpPr>
        <p:sp>
          <p:nvSpPr>
            <p:cNvPr id="3" name="Oval 2"/>
            <p:cNvSpPr/>
            <p:nvPr/>
          </p:nvSpPr>
          <p:spPr>
            <a:xfrm>
              <a:off x="233266" y="3121598"/>
              <a:ext cx="401216" cy="43715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242596" y="1660849"/>
              <a:ext cx="391886" cy="1604865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Isosceles Triangle 4"/>
            <p:cNvSpPr/>
            <p:nvPr/>
          </p:nvSpPr>
          <p:spPr>
            <a:xfrm rot="10800000">
              <a:off x="242596" y="3265714"/>
              <a:ext cx="391886" cy="1604865"/>
            </a:xfrm>
            <a:prstGeom prst="triangle">
              <a:avLst/>
            </a:prstGeom>
            <a:noFill/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p3d prstMaterial="matte">
              <a:bevelT w="127000" h="6350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7" name="Oval 6"/>
          <p:cNvSpPr/>
          <p:nvPr/>
        </p:nvSpPr>
        <p:spPr>
          <a:xfrm>
            <a:off x="1731910" y="2173328"/>
            <a:ext cx="541175" cy="5038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51113" y="2089150"/>
            <a:ext cx="4446587" cy="954088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>
                <a:latin typeface="NikoshBAN" panose="02000000000000000000" pitchFamily="2" charset="0"/>
                <a:cs typeface="NikoshBAN" panose="02000000000000000000" pitchFamily="2" charset="0"/>
              </a:rPr>
              <a:t>জন্ম:আনুমানিক ১৬২০ সালে।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>
                <a:latin typeface="NikoshBAN" panose="02000000000000000000" pitchFamily="2" charset="0"/>
                <a:cs typeface="NikoshBAN" panose="02000000000000000000" pitchFamily="2" charset="0"/>
              </a:rPr>
              <a:t>জন্মস্থান: সন্দ্বীপের সুধারামপুর গ্রামে। </a:t>
            </a:r>
            <a:endParaRPr lang="en-US" alt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1753656" y="4105377"/>
            <a:ext cx="541175" cy="5038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700338" y="4086225"/>
            <a:ext cx="5113337" cy="523220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মধ্যযুগের </a:t>
            </a:r>
            <a:r>
              <a:rPr lang="bn-IN" altLang="en-US" dirty="0">
                <a:latin typeface="NikoshBAN" panose="02000000000000000000" pitchFamily="2" charset="0"/>
                <a:cs typeface="NikoshBAN" panose="02000000000000000000" pitchFamily="2" charset="0"/>
              </a:rPr>
              <a:t>বাংলা সাহিত্যের অন্যতম শ্রেষ্ঠ কবি </a:t>
            </a:r>
            <a:endParaRPr lang="en-US" alt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Vertical Scroll 10"/>
          <p:cNvSpPr/>
          <p:nvPr/>
        </p:nvSpPr>
        <p:spPr>
          <a:xfrm>
            <a:off x="4019550" y="84138"/>
            <a:ext cx="4152900" cy="1604962"/>
          </a:xfrm>
          <a:prstGeom prst="verticalScroll">
            <a:avLst>
              <a:gd name="adj" fmla="val 22065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পরিচিতি</a:t>
            </a:r>
          </a:p>
          <a:p>
            <a:pPr algn="ctr">
              <a:defRPr/>
            </a:pPr>
            <a:r>
              <a:rPr lang="bn-IN" sz="36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(আব্দুল হাকিম)</a:t>
            </a:r>
            <a:endParaRPr lang="en-US" sz="3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67050" y="5323041"/>
            <a:ext cx="541175" cy="503854"/>
          </a:xfrm>
          <a:prstGeom prst="ellipse">
            <a:avLst/>
          </a:prstGeom>
          <a:solidFill>
            <a:srgbClr val="92D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300163" y="5368925"/>
            <a:ext cx="2571750" cy="523875"/>
          </a:xfrm>
          <a:prstGeom prst="rect">
            <a:avLst/>
          </a:prstGeom>
          <a:noFill/>
          <a:ln w="2857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bn-IN" altLang="en-US">
                <a:latin typeface="NikoshBAN" panose="02000000000000000000" pitchFamily="2" charset="0"/>
                <a:cs typeface="NikoshBAN" panose="02000000000000000000" pitchFamily="2" charset="0"/>
              </a:rPr>
              <a:t>মৃত্যু: ১৬৯০ সালে </a:t>
            </a:r>
            <a:endParaRPr lang="en-US" alt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Vertical Scroll 13"/>
          <p:cNvSpPr/>
          <p:nvPr/>
        </p:nvSpPr>
        <p:spPr>
          <a:xfrm>
            <a:off x="8797925" y="293688"/>
            <a:ext cx="2613025" cy="1604962"/>
          </a:xfrm>
          <a:prstGeom prst="verticalScroll">
            <a:avLst>
              <a:gd name="adj" fmla="val 2206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উল্লেখযোগ্য কাব্যগ্রন্থ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299325" y="2036763"/>
            <a:ext cx="1631950" cy="13541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নূরনামা</a:t>
            </a:r>
            <a:endParaRPr lang="en-US" sz="28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8689975" y="2030413"/>
            <a:ext cx="1633538" cy="135572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800" b="1" i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ইউসুফ জোলেখা</a:t>
            </a:r>
            <a:endParaRPr lang="en-US" sz="2800" b="1" i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10110788" y="2036763"/>
            <a:ext cx="1633537" cy="13541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800" b="1" i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লালমতি</a:t>
            </a:r>
            <a:endParaRPr lang="en-US" sz="2800" b="1" i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002838" y="3116263"/>
            <a:ext cx="2139950" cy="14922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800" b="1" i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সয়ফুলমুলক</a:t>
            </a:r>
            <a:endParaRPr lang="en-US" sz="2800" b="1" i="1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8410575" y="4827588"/>
            <a:ext cx="2109788" cy="14938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800" b="1" i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নসীহৎনামা</a:t>
            </a:r>
            <a:endParaRPr lang="en-US" sz="2800" b="1" i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10034588" y="4332288"/>
            <a:ext cx="2108200" cy="14938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8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শিহাবুদ্দিননামা</a:t>
            </a:r>
            <a:endParaRPr lang="en-US" sz="2800" b="1" i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688138" y="4822825"/>
            <a:ext cx="2109787" cy="14938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800" b="1" i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কারবালা</a:t>
            </a:r>
            <a:r>
              <a:rPr lang="bn-IN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4965700" y="4816475"/>
            <a:ext cx="2109788" cy="149383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800" b="1" i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শহরনামা</a:t>
            </a:r>
            <a:r>
              <a:rPr lang="bn-IN" sz="2800" b="1" i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i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8223250" y="3357563"/>
            <a:ext cx="3330575" cy="2763837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নূরনামা তাঁর  বিখ্যাত কাব্যগ্রন্থ।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গ্রন্থ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বঙ্গবাণী’কবিতাটি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সংকলন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6" dur="17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Rot by="3600000">
                                      <p:cBhvr>
                                        <p:cTn id="18" dur="1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9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">
                                      <p:cBhvr>
                                        <p:cTn id="30" dur="16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9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1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 nodeType="clickPar">
                      <p:stCondLst>
                        <p:cond delay="indefinite"/>
                      </p:stCondLst>
                      <p:childTnLst>
                        <p:par>
                          <p:cTn id="1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918857" y="2675709"/>
            <a:ext cx="4354286" cy="1506583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আদর্শ পাঠ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91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3918857" y="2675709"/>
            <a:ext cx="4354286" cy="1506583"/>
          </a:xfrm>
          <a:prstGeom prst="cloud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সরব পাঠ 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72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"/>
          <p:cNvSpPr txBox="1">
            <a:spLocks noChangeArrowheads="1"/>
          </p:cNvSpPr>
          <p:nvPr/>
        </p:nvSpPr>
        <p:spPr bwMode="auto">
          <a:xfrm>
            <a:off x="5470525" y="425450"/>
            <a:ext cx="12509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en-US" sz="4000">
                <a:latin typeface="NikoshBAN" panose="02000000000000000000" pitchFamily="2" charset="0"/>
                <a:cs typeface="NikoshBAN" panose="02000000000000000000" pitchFamily="2" charset="0"/>
              </a:rPr>
              <a:t>শব্দার্থ </a:t>
            </a:r>
          </a:p>
        </p:txBody>
      </p:sp>
      <p:sp>
        <p:nvSpPr>
          <p:cNvPr id="3" name="Regular Pentagon 2"/>
          <p:cNvSpPr/>
          <p:nvPr/>
        </p:nvSpPr>
        <p:spPr>
          <a:xfrm>
            <a:off x="1284288" y="1133475"/>
            <a:ext cx="2082800" cy="1611313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হাবিলাষ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gular Pentagon 3"/>
          <p:cNvSpPr/>
          <p:nvPr/>
        </p:nvSpPr>
        <p:spPr>
          <a:xfrm>
            <a:off x="8824913" y="1133475"/>
            <a:ext cx="2082800" cy="1611313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অভিলাষ/প্রবল ইচ্ছা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gular Pentagon 4"/>
          <p:cNvSpPr/>
          <p:nvPr/>
        </p:nvSpPr>
        <p:spPr>
          <a:xfrm>
            <a:off x="1284288" y="2870200"/>
            <a:ext cx="2082800" cy="1611313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ছিফত 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gular Pentagon 5"/>
          <p:cNvSpPr/>
          <p:nvPr/>
        </p:nvSpPr>
        <p:spPr>
          <a:xfrm>
            <a:off x="1284288" y="4606925"/>
            <a:ext cx="2082800" cy="1611313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নিরঞ্জন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gular Pentagon 6"/>
          <p:cNvSpPr/>
          <p:nvPr/>
        </p:nvSpPr>
        <p:spPr>
          <a:xfrm>
            <a:off x="8824913" y="2870200"/>
            <a:ext cx="2082800" cy="1611313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8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গুণ   </a:t>
            </a: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gular Pentagon 7"/>
          <p:cNvSpPr/>
          <p:nvPr/>
        </p:nvSpPr>
        <p:spPr>
          <a:xfrm>
            <a:off x="8824913" y="4606925"/>
            <a:ext cx="2082800" cy="1611313"/>
          </a:xfrm>
          <a:prstGeom prst="pent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IN" sz="28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সৃষ্টিকর্তা/আল্লাহ</a:t>
            </a:r>
          </a:p>
          <a:p>
            <a:pPr algn="ctr">
              <a:defRPr/>
            </a:pPr>
            <a:endParaRPr lang="en-US" sz="28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5" y="1133475"/>
            <a:ext cx="3333750" cy="161131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5" y="4606924"/>
            <a:ext cx="3333750" cy="161131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9126" y="2870200"/>
            <a:ext cx="3333750" cy="16113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734</Words>
  <Application>Microsoft Office PowerPoint</Application>
  <PresentationFormat>Widescreen</PresentationFormat>
  <Paragraphs>104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Arial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Jakia Barira</cp:lastModifiedBy>
  <cp:revision>71</cp:revision>
  <dcterms:created xsi:type="dcterms:W3CDTF">2020-01-27T18:10:45Z</dcterms:created>
  <dcterms:modified xsi:type="dcterms:W3CDTF">2020-02-18T15:55:27Z</dcterms:modified>
</cp:coreProperties>
</file>