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77" r:id="rId4"/>
    <p:sldId id="262" r:id="rId5"/>
    <p:sldId id="265" r:id="rId6"/>
    <p:sldId id="278" r:id="rId7"/>
    <p:sldId id="276" r:id="rId8"/>
    <p:sldId id="279" r:id="rId9"/>
    <p:sldId id="270" r:id="rId10"/>
    <p:sldId id="267" r:id="rId11"/>
    <p:sldId id="266" r:id="rId12"/>
    <p:sldId id="271" r:id="rId13"/>
    <p:sldId id="269" r:id="rId14"/>
    <p:sldId id="264" r:id="rId15"/>
    <p:sldId id="263" r:id="rId16"/>
    <p:sldId id="272" r:id="rId17"/>
    <p:sldId id="268" r:id="rId18"/>
    <p:sldId id="275" r:id="rId19"/>
    <p:sldId id="273" r:id="rId20"/>
    <p:sldId id="25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5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3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5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1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6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5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1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1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AF379-24A0-4A76-BD5B-CBA204E60804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D7F8-7B0F-44A4-91C1-A9A11634A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8900" y="0"/>
            <a:ext cx="12014200" cy="6858000"/>
          </a:xfrm>
          <a:prstGeom prst="rect">
            <a:avLst/>
          </a:prstGeom>
          <a:noFill/>
          <a:ln w="1270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66700" y="157163"/>
            <a:ext cx="11658600" cy="6543674"/>
          </a:xfrm>
          <a:prstGeom prst="rect">
            <a:avLst/>
          </a:prstGeom>
          <a:noFill/>
          <a:ln w="79375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82172" y="289495"/>
            <a:ext cx="11427656" cy="6263066"/>
          </a:xfrm>
          <a:prstGeom prst="rect">
            <a:avLst/>
          </a:prstGeom>
          <a:solidFill>
            <a:schemeClr val="bg1">
              <a:lumMod val="95000"/>
            </a:schemeClr>
          </a:solidFill>
          <a:ln w="889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8610600" y="6538912"/>
            <a:ext cx="2743200" cy="30777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kailashroy03@gmail.com</a:t>
            </a:r>
            <a:endParaRPr lang="en-US" sz="1400" dirty="0"/>
          </a:p>
        </p:txBody>
      </p:sp>
      <p:sp>
        <p:nvSpPr>
          <p:cNvPr id="11" name="Oval 10"/>
          <p:cNvSpPr/>
          <p:nvPr userDrawn="1"/>
        </p:nvSpPr>
        <p:spPr>
          <a:xfrm>
            <a:off x="520505" y="351022"/>
            <a:ext cx="942536" cy="942536"/>
          </a:xfrm>
          <a:prstGeom prst="ellipse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318" y="1764107"/>
            <a:ext cx="11191165" cy="2326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9322901" y="1379214"/>
            <a:ext cx="1523361" cy="4261405"/>
            <a:chOff x="5795245" y="1900601"/>
            <a:chExt cx="1523361" cy="4261405"/>
          </a:xfrm>
          <a:solidFill>
            <a:srgbClr val="7030A0"/>
          </a:solidFill>
        </p:grpSpPr>
        <p:grpSp>
          <p:nvGrpSpPr>
            <p:cNvPr id="4" name="Group 3"/>
            <p:cNvGrpSpPr/>
            <p:nvPr/>
          </p:nvGrpSpPr>
          <p:grpSpPr>
            <a:xfrm>
              <a:off x="5795245" y="1900601"/>
              <a:ext cx="1523361" cy="4261405"/>
              <a:chOff x="5820604" y="1787856"/>
              <a:chExt cx="1523361" cy="4261405"/>
            </a:xfrm>
            <a:grpFill/>
          </p:grpSpPr>
          <p:sp>
            <p:nvSpPr>
              <p:cNvPr id="6" name="Freeform 5"/>
              <p:cNvSpPr/>
              <p:nvPr/>
            </p:nvSpPr>
            <p:spPr>
              <a:xfrm>
                <a:off x="6096000" y="1787856"/>
                <a:ext cx="1054463" cy="982640"/>
              </a:xfrm>
              <a:custGeom>
                <a:avLst/>
                <a:gdLst>
                  <a:gd name="connsiteX0" fmla="*/ 515376 w 1054463"/>
                  <a:gd name="connsiteY0" fmla="*/ 0 h 982640"/>
                  <a:gd name="connsiteX1" fmla="*/ 1054463 w 1054463"/>
                  <a:gd name="connsiteY1" fmla="*/ 491320 h 982640"/>
                  <a:gd name="connsiteX2" fmla="*/ 515376 w 1054463"/>
                  <a:gd name="connsiteY2" fmla="*/ 982640 h 982640"/>
                  <a:gd name="connsiteX3" fmla="*/ 18653 w 1054463"/>
                  <a:gd name="connsiteY3" fmla="*/ 682564 h 982640"/>
                  <a:gd name="connsiteX4" fmla="*/ 0 w 1054463"/>
                  <a:gd name="connsiteY4" fmla="*/ 627798 h 982640"/>
                  <a:gd name="connsiteX5" fmla="*/ 277910 w 1054463"/>
                  <a:gd name="connsiteY5" fmla="*/ 627798 h 982640"/>
                  <a:gd name="connsiteX6" fmla="*/ 307892 w 1054463"/>
                  <a:gd name="connsiteY6" fmla="*/ 665028 h 982640"/>
                  <a:gd name="connsiteX7" fmla="*/ 515376 w 1054463"/>
                  <a:gd name="connsiteY7" fmla="*/ 736980 h 982640"/>
                  <a:gd name="connsiteX8" fmla="*/ 808803 w 1054463"/>
                  <a:gd name="connsiteY8" fmla="*/ 491320 h 982640"/>
                  <a:gd name="connsiteX9" fmla="*/ 515376 w 1054463"/>
                  <a:gd name="connsiteY9" fmla="*/ 245660 h 982640"/>
                  <a:gd name="connsiteX10" fmla="*/ 307892 w 1054463"/>
                  <a:gd name="connsiteY10" fmla="*/ 317612 h 982640"/>
                  <a:gd name="connsiteX11" fmla="*/ 277910 w 1054463"/>
                  <a:gd name="connsiteY11" fmla="*/ 354843 h 982640"/>
                  <a:gd name="connsiteX12" fmla="*/ 0 w 1054463"/>
                  <a:gd name="connsiteY12" fmla="*/ 354843 h 982640"/>
                  <a:gd name="connsiteX13" fmla="*/ 18653 w 1054463"/>
                  <a:gd name="connsiteY13" fmla="*/ 300076 h 982640"/>
                  <a:gd name="connsiteX14" fmla="*/ 515376 w 1054463"/>
                  <a:gd name="connsiteY14" fmla="*/ 0 h 98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54463" h="982640">
                    <a:moveTo>
                      <a:pt x="515376" y="0"/>
                    </a:moveTo>
                    <a:cubicBezTo>
                      <a:pt x="813106" y="0"/>
                      <a:pt x="1054463" y="219971"/>
                      <a:pt x="1054463" y="491320"/>
                    </a:cubicBezTo>
                    <a:cubicBezTo>
                      <a:pt x="1054463" y="762669"/>
                      <a:pt x="813106" y="982640"/>
                      <a:pt x="515376" y="982640"/>
                    </a:cubicBezTo>
                    <a:cubicBezTo>
                      <a:pt x="292079" y="982640"/>
                      <a:pt x="100491" y="858906"/>
                      <a:pt x="18653" y="682564"/>
                    </a:cubicBezTo>
                    <a:lnTo>
                      <a:pt x="0" y="627798"/>
                    </a:lnTo>
                    <a:lnTo>
                      <a:pt x="277910" y="627798"/>
                    </a:lnTo>
                    <a:lnTo>
                      <a:pt x="307892" y="665028"/>
                    </a:lnTo>
                    <a:cubicBezTo>
                      <a:pt x="360992" y="709484"/>
                      <a:pt x="434349" y="736980"/>
                      <a:pt x="515376" y="736980"/>
                    </a:cubicBezTo>
                    <a:cubicBezTo>
                      <a:pt x="677431" y="736980"/>
                      <a:pt x="808803" y="626994"/>
                      <a:pt x="808803" y="491320"/>
                    </a:cubicBezTo>
                    <a:cubicBezTo>
                      <a:pt x="808803" y="355646"/>
                      <a:pt x="677431" y="245660"/>
                      <a:pt x="515376" y="245660"/>
                    </a:cubicBezTo>
                    <a:cubicBezTo>
                      <a:pt x="434349" y="245660"/>
                      <a:pt x="360992" y="273157"/>
                      <a:pt x="307892" y="317612"/>
                    </a:cubicBezTo>
                    <a:lnTo>
                      <a:pt x="277910" y="354843"/>
                    </a:lnTo>
                    <a:lnTo>
                      <a:pt x="0" y="354843"/>
                    </a:lnTo>
                    <a:lnTo>
                      <a:pt x="18653" y="300076"/>
                    </a:lnTo>
                    <a:cubicBezTo>
                      <a:pt x="100491" y="123734"/>
                      <a:pt x="292079" y="0"/>
                      <a:pt x="515376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 rot="2776515">
                <a:off x="5866324" y="3032615"/>
                <a:ext cx="1310640" cy="1402080"/>
                <a:chOff x="3953022" y="3502855"/>
                <a:chExt cx="1310640" cy="1402080"/>
              </a:xfrm>
              <a:grpFill/>
            </p:grpSpPr>
            <p:sp>
              <p:nvSpPr>
                <p:cNvPr id="11" name="Oval 10"/>
                <p:cNvSpPr/>
                <p:nvPr/>
              </p:nvSpPr>
              <p:spPr>
                <a:xfrm>
                  <a:off x="3953022" y="3502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105422" y="3655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4257822" y="3807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4410222" y="3960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715022" y="4264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867422" y="4417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5019822" y="4569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5172222" y="4722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562622" y="4112454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 rot="548135">
                <a:off x="5919955" y="4851292"/>
                <a:ext cx="1424010" cy="1197969"/>
                <a:chOff x="6281250" y="4957664"/>
                <a:chExt cx="1137665" cy="1155679"/>
              </a:xfrm>
              <a:grpFill/>
            </p:grpSpPr>
            <p:sp>
              <p:nvSpPr>
                <p:cNvPr id="9" name="Rounded Rectangle 8"/>
                <p:cNvSpPr/>
                <p:nvPr/>
              </p:nvSpPr>
              <p:spPr>
                <a:xfrm rot="2235054">
                  <a:off x="6281250" y="5120682"/>
                  <a:ext cx="1137665" cy="992661"/>
                </a:xfrm>
                <a:prstGeom prst="roundRect">
                  <a:avLst/>
                </a:prstGeom>
                <a:grpFill/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2776515">
                  <a:off x="6618683" y="4951064"/>
                  <a:ext cx="107797" cy="12099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" name="TextBox 4"/>
            <p:cNvSpPr txBox="1"/>
            <p:nvPr/>
          </p:nvSpPr>
          <p:spPr>
            <a:xfrm rot="1693275">
              <a:off x="6289598" y="5364234"/>
              <a:ext cx="64711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ম</a:t>
              </a:r>
              <a:endParaRPr lang="en-US" sz="3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345355" y="1371630"/>
            <a:ext cx="1523361" cy="4261405"/>
            <a:chOff x="5795245" y="1900601"/>
            <a:chExt cx="1523361" cy="4261405"/>
          </a:xfrm>
          <a:solidFill>
            <a:srgbClr val="0070C0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795245" y="1900601"/>
              <a:ext cx="1523361" cy="4261405"/>
              <a:chOff x="5820604" y="1787856"/>
              <a:chExt cx="1523361" cy="4261405"/>
            </a:xfrm>
            <a:grpFill/>
          </p:grpSpPr>
          <p:sp>
            <p:nvSpPr>
              <p:cNvPr id="23" name="Freeform 22"/>
              <p:cNvSpPr/>
              <p:nvPr/>
            </p:nvSpPr>
            <p:spPr>
              <a:xfrm>
                <a:off x="6096000" y="1787856"/>
                <a:ext cx="1054463" cy="982640"/>
              </a:xfrm>
              <a:custGeom>
                <a:avLst/>
                <a:gdLst>
                  <a:gd name="connsiteX0" fmla="*/ 515376 w 1054463"/>
                  <a:gd name="connsiteY0" fmla="*/ 0 h 982640"/>
                  <a:gd name="connsiteX1" fmla="*/ 1054463 w 1054463"/>
                  <a:gd name="connsiteY1" fmla="*/ 491320 h 982640"/>
                  <a:gd name="connsiteX2" fmla="*/ 515376 w 1054463"/>
                  <a:gd name="connsiteY2" fmla="*/ 982640 h 982640"/>
                  <a:gd name="connsiteX3" fmla="*/ 18653 w 1054463"/>
                  <a:gd name="connsiteY3" fmla="*/ 682564 h 982640"/>
                  <a:gd name="connsiteX4" fmla="*/ 0 w 1054463"/>
                  <a:gd name="connsiteY4" fmla="*/ 627798 h 982640"/>
                  <a:gd name="connsiteX5" fmla="*/ 277910 w 1054463"/>
                  <a:gd name="connsiteY5" fmla="*/ 627798 h 982640"/>
                  <a:gd name="connsiteX6" fmla="*/ 307892 w 1054463"/>
                  <a:gd name="connsiteY6" fmla="*/ 665028 h 982640"/>
                  <a:gd name="connsiteX7" fmla="*/ 515376 w 1054463"/>
                  <a:gd name="connsiteY7" fmla="*/ 736980 h 982640"/>
                  <a:gd name="connsiteX8" fmla="*/ 808803 w 1054463"/>
                  <a:gd name="connsiteY8" fmla="*/ 491320 h 982640"/>
                  <a:gd name="connsiteX9" fmla="*/ 515376 w 1054463"/>
                  <a:gd name="connsiteY9" fmla="*/ 245660 h 982640"/>
                  <a:gd name="connsiteX10" fmla="*/ 307892 w 1054463"/>
                  <a:gd name="connsiteY10" fmla="*/ 317612 h 982640"/>
                  <a:gd name="connsiteX11" fmla="*/ 277910 w 1054463"/>
                  <a:gd name="connsiteY11" fmla="*/ 354843 h 982640"/>
                  <a:gd name="connsiteX12" fmla="*/ 0 w 1054463"/>
                  <a:gd name="connsiteY12" fmla="*/ 354843 h 982640"/>
                  <a:gd name="connsiteX13" fmla="*/ 18653 w 1054463"/>
                  <a:gd name="connsiteY13" fmla="*/ 300076 h 982640"/>
                  <a:gd name="connsiteX14" fmla="*/ 515376 w 1054463"/>
                  <a:gd name="connsiteY14" fmla="*/ 0 h 98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54463" h="982640">
                    <a:moveTo>
                      <a:pt x="515376" y="0"/>
                    </a:moveTo>
                    <a:cubicBezTo>
                      <a:pt x="813106" y="0"/>
                      <a:pt x="1054463" y="219971"/>
                      <a:pt x="1054463" y="491320"/>
                    </a:cubicBezTo>
                    <a:cubicBezTo>
                      <a:pt x="1054463" y="762669"/>
                      <a:pt x="813106" y="982640"/>
                      <a:pt x="515376" y="982640"/>
                    </a:cubicBezTo>
                    <a:cubicBezTo>
                      <a:pt x="292079" y="982640"/>
                      <a:pt x="100491" y="858906"/>
                      <a:pt x="18653" y="682564"/>
                    </a:cubicBezTo>
                    <a:lnTo>
                      <a:pt x="0" y="627798"/>
                    </a:lnTo>
                    <a:lnTo>
                      <a:pt x="277910" y="627798"/>
                    </a:lnTo>
                    <a:lnTo>
                      <a:pt x="307892" y="665028"/>
                    </a:lnTo>
                    <a:cubicBezTo>
                      <a:pt x="360992" y="709484"/>
                      <a:pt x="434349" y="736980"/>
                      <a:pt x="515376" y="736980"/>
                    </a:cubicBezTo>
                    <a:cubicBezTo>
                      <a:pt x="677431" y="736980"/>
                      <a:pt x="808803" y="626994"/>
                      <a:pt x="808803" y="491320"/>
                    </a:cubicBezTo>
                    <a:cubicBezTo>
                      <a:pt x="808803" y="355646"/>
                      <a:pt x="677431" y="245660"/>
                      <a:pt x="515376" y="245660"/>
                    </a:cubicBezTo>
                    <a:cubicBezTo>
                      <a:pt x="434349" y="245660"/>
                      <a:pt x="360992" y="273157"/>
                      <a:pt x="307892" y="317612"/>
                    </a:cubicBezTo>
                    <a:lnTo>
                      <a:pt x="277910" y="354843"/>
                    </a:lnTo>
                    <a:lnTo>
                      <a:pt x="0" y="354843"/>
                    </a:lnTo>
                    <a:lnTo>
                      <a:pt x="18653" y="300076"/>
                    </a:lnTo>
                    <a:cubicBezTo>
                      <a:pt x="100491" y="123734"/>
                      <a:pt x="292079" y="0"/>
                      <a:pt x="515376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 rot="2776515">
                <a:off x="5866324" y="3032615"/>
                <a:ext cx="1310640" cy="1402080"/>
                <a:chOff x="3953022" y="3502855"/>
                <a:chExt cx="1310640" cy="1402080"/>
              </a:xfrm>
              <a:grpFill/>
            </p:grpSpPr>
            <p:sp>
              <p:nvSpPr>
                <p:cNvPr id="28" name="Oval 27"/>
                <p:cNvSpPr/>
                <p:nvPr/>
              </p:nvSpPr>
              <p:spPr>
                <a:xfrm>
                  <a:off x="3953022" y="3502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4105422" y="3655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4257822" y="3807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4410222" y="3960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4715022" y="4264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4867422" y="4417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019822" y="4569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5172222" y="4722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4562622" y="4112454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 rot="548135">
                <a:off x="5919955" y="4851292"/>
                <a:ext cx="1424010" cy="1197969"/>
                <a:chOff x="6281250" y="4957664"/>
                <a:chExt cx="1137665" cy="1155679"/>
              </a:xfrm>
              <a:grpFill/>
            </p:grpSpPr>
            <p:sp>
              <p:nvSpPr>
                <p:cNvPr id="26" name="Rounded Rectangle 25"/>
                <p:cNvSpPr/>
                <p:nvPr/>
              </p:nvSpPr>
              <p:spPr>
                <a:xfrm rot="2235054">
                  <a:off x="6281250" y="5120682"/>
                  <a:ext cx="1137665" cy="992661"/>
                </a:xfrm>
                <a:prstGeom prst="roundRect">
                  <a:avLst/>
                </a:prstGeom>
                <a:grpFill/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 rot="2776515">
                  <a:off x="6618683" y="4951064"/>
                  <a:ext cx="107797" cy="12099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2" name="TextBox 21"/>
            <p:cNvSpPr txBox="1"/>
            <p:nvPr/>
          </p:nvSpPr>
          <p:spPr>
            <a:xfrm rot="1693275">
              <a:off x="6289598" y="5364234"/>
              <a:ext cx="64711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/>
                <a:t>ত</a:t>
              </a:r>
              <a:endParaRPr lang="en-US" sz="3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069225" y="1358711"/>
            <a:ext cx="1523361" cy="4261405"/>
            <a:chOff x="5795245" y="1900601"/>
            <a:chExt cx="1523361" cy="4261405"/>
          </a:xfrm>
          <a:solidFill>
            <a:srgbClr val="00B050"/>
          </a:solidFill>
        </p:grpSpPr>
        <p:grpSp>
          <p:nvGrpSpPr>
            <p:cNvPr id="38" name="Group 37"/>
            <p:cNvGrpSpPr/>
            <p:nvPr/>
          </p:nvGrpSpPr>
          <p:grpSpPr>
            <a:xfrm>
              <a:off x="5795245" y="1900601"/>
              <a:ext cx="1523361" cy="4261405"/>
              <a:chOff x="5820604" y="1787856"/>
              <a:chExt cx="1523361" cy="4261405"/>
            </a:xfrm>
            <a:grpFill/>
          </p:grpSpPr>
          <p:sp>
            <p:nvSpPr>
              <p:cNvPr id="40" name="Freeform 39"/>
              <p:cNvSpPr/>
              <p:nvPr/>
            </p:nvSpPr>
            <p:spPr>
              <a:xfrm>
                <a:off x="6096000" y="1787856"/>
                <a:ext cx="1054463" cy="982640"/>
              </a:xfrm>
              <a:custGeom>
                <a:avLst/>
                <a:gdLst>
                  <a:gd name="connsiteX0" fmla="*/ 515376 w 1054463"/>
                  <a:gd name="connsiteY0" fmla="*/ 0 h 982640"/>
                  <a:gd name="connsiteX1" fmla="*/ 1054463 w 1054463"/>
                  <a:gd name="connsiteY1" fmla="*/ 491320 h 982640"/>
                  <a:gd name="connsiteX2" fmla="*/ 515376 w 1054463"/>
                  <a:gd name="connsiteY2" fmla="*/ 982640 h 982640"/>
                  <a:gd name="connsiteX3" fmla="*/ 18653 w 1054463"/>
                  <a:gd name="connsiteY3" fmla="*/ 682564 h 982640"/>
                  <a:gd name="connsiteX4" fmla="*/ 0 w 1054463"/>
                  <a:gd name="connsiteY4" fmla="*/ 627798 h 982640"/>
                  <a:gd name="connsiteX5" fmla="*/ 277910 w 1054463"/>
                  <a:gd name="connsiteY5" fmla="*/ 627798 h 982640"/>
                  <a:gd name="connsiteX6" fmla="*/ 307892 w 1054463"/>
                  <a:gd name="connsiteY6" fmla="*/ 665028 h 982640"/>
                  <a:gd name="connsiteX7" fmla="*/ 515376 w 1054463"/>
                  <a:gd name="connsiteY7" fmla="*/ 736980 h 982640"/>
                  <a:gd name="connsiteX8" fmla="*/ 808803 w 1054463"/>
                  <a:gd name="connsiteY8" fmla="*/ 491320 h 982640"/>
                  <a:gd name="connsiteX9" fmla="*/ 515376 w 1054463"/>
                  <a:gd name="connsiteY9" fmla="*/ 245660 h 982640"/>
                  <a:gd name="connsiteX10" fmla="*/ 307892 w 1054463"/>
                  <a:gd name="connsiteY10" fmla="*/ 317612 h 982640"/>
                  <a:gd name="connsiteX11" fmla="*/ 277910 w 1054463"/>
                  <a:gd name="connsiteY11" fmla="*/ 354843 h 982640"/>
                  <a:gd name="connsiteX12" fmla="*/ 0 w 1054463"/>
                  <a:gd name="connsiteY12" fmla="*/ 354843 h 982640"/>
                  <a:gd name="connsiteX13" fmla="*/ 18653 w 1054463"/>
                  <a:gd name="connsiteY13" fmla="*/ 300076 h 982640"/>
                  <a:gd name="connsiteX14" fmla="*/ 515376 w 1054463"/>
                  <a:gd name="connsiteY14" fmla="*/ 0 h 98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54463" h="982640">
                    <a:moveTo>
                      <a:pt x="515376" y="0"/>
                    </a:moveTo>
                    <a:cubicBezTo>
                      <a:pt x="813106" y="0"/>
                      <a:pt x="1054463" y="219971"/>
                      <a:pt x="1054463" y="491320"/>
                    </a:cubicBezTo>
                    <a:cubicBezTo>
                      <a:pt x="1054463" y="762669"/>
                      <a:pt x="813106" y="982640"/>
                      <a:pt x="515376" y="982640"/>
                    </a:cubicBezTo>
                    <a:cubicBezTo>
                      <a:pt x="292079" y="982640"/>
                      <a:pt x="100491" y="858906"/>
                      <a:pt x="18653" y="682564"/>
                    </a:cubicBezTo>
                    <a:lnTo>
                      <a:pt x="0" y="627798"/>
                    </a:lnTo>
                    <a:lnTo>
                      <a:pt x="277910" y="627798"/>
                    </a:lnTo>
                    <a:lnTo>
                      <a:pt x="307892" y="665028"/>
                    </a:lnTo>
                    <a:cubicBezTo>
                      <a:pt x="360992" y="709484"/>
                      <a:pt x="434349" y="736980"/>
                      <a:pt x="515376" y="736980"/>
                    </a:cubicBezTo>
                    <a:cubicBezTo>
                      <a:pt x="677431" y="736980"/>
                      <a:pt x="808803" y="626994"/>
                      <a:pt x="808803" y="491320"/>
                    </a:cubicBezTo>
                    <a:cubicBezTo>
                      <a:pt x="808803" y="355646"/>
                      <a:pt x="677431" y="245660"/>
                      <a:pt x="515376" y="245660"/>
                    </a:cubicBezTo>
                    <a:cubicBezTo>
                      <a:pt x="434349" y="245660"/>
                      <a:pt x="360992" y="273157"/>
                      <a:pt x="307892" y="317612"/>
                    </a:cubicBezTo>
                    <a:lnTo>
                      <a:pt x="277910" y="354843"/>
                    </a:lnTo>
                    <a:lnTo>
                      <a:pt x="0" y="354843"/>
                    </a:lnTo>
                    <a:lnTo>
                      <a:pt x="18653" y="300076"/>
                    </a:lnTo>
                    <a:cubicBezTo>
                      <a:pt x="100491" y="123734"/>
                      <a:pt x="292079" y="0"/>
                      <a:pt x="515376" y="0"/>
                    </a:cubicBezTo>
                    <a:close/>
                  </a:path>
                </a:pathLst>
              </a:cu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1" name="Group 40"/>
              <p:cNvGrpSpPr/>
              <p:nvPr/>
            </p:nvGrpSpPr>
            <p:grpSpPr>
              <a:xfrm rot="2776515">
                <a:off x="5866324" y="3032615"/>
                <a:ext cx="1310640" cy="1402080"/>
                <a:chOff x="3953022" y="3502855"/>
                <a:chExt cx="1310640" cy="1402080"/>
              </a:xfrm>
              <a:grpFill/>
            </p:grpSpPr>
            <p:sp>
              <p:nvSpPr>
                <p:cNvPr id="45" name="Oval 44"/>
                <p:cNvSpPr/>
                <p:nvPr/>
              </p:nvSpPr>
              <p:spPr>
                <a:xfrm>
                  <a:off x="3953022" y="3502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4105422" y="3655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257822" y="3807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410222" y="3960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715022" y="4264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867422" y="4417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5019822" y="4569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5172222" y="4722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562622" y="4112454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 rot="548135">
                <a:off x="5919955" y="4851292"/>
                <a:ext cx="1424010" cy="1197969"/>
                <a:chOff x="6281250" y="4957664"/>
                <a:chExt cx="1137665" cy="1155679"/>
              </a:xfrm>
              <a:grpFill/>
            </p:grpSpPr>
            <p:sp>
              <p:nvSpPr>
                <p:cNvPr id="43" name="Rounded Rectangle 42"/>
                <p:cNvSpPr/>
                <p:nvPr/>
              </p:nvSpPr>
              <p:spPr>
                <a:xfrm rot="2235054">
                  <a:off x="6281250" y="5120682"/>
                  <a:ext cx="1137665" cy="992661"/>
                </a:xfrm>
                <a:prstGeom prst="roundRect">
                  <a:avLst/>
                </a:prstGeom>
                <a:grpFill/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2776515">
                  <a:off x="6618683" y="4951064"/>
                  <a:ext cx="107797" cy="12099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9" name="TextBox 38"/>
            <p:cNvSpPr txBox="1"/>
            <p:nvPr/>
          </p:nvSpPr>
          <p:spPr>
            <a:xfrm rot="1693275">
              <a:off x="6289598" y="5364234"/>
              <a:ext cx="647114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IN" sz="3200" dirty="0"/>
                <a:t>গ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25512" y="1393810"/>
            <a:ext cx="1523361" cy="4261405"/>
            <a:chOff x="5795245" y="1900601"/>
            <a:chExt cx="1523361" cy="4261405"/>
          </a:xfrm>
        </p:grpSpPr>
        <p:grpSp>
          <p:nvGrpSpPr>
            <p:cNvPr id="55" name="Group 54"/>
            <p:cNvGrpSpPr/>
            <p:nvPr/>
          </p:nvGrpSpPr>
          <p:grpSpPr>
            <a:xfrm>
              <a:off x="5795245" y="1900601"/>
              <a:ext cx="1523361" cy="4261405"/>
              <a:chOff x="5820604" y="1787856"/>
              <a:chExt cx="1523361" cy="4261405"/>
            </a:xfrm>
          </p:grpSpPr>
          <p:sp>
            <p:nvSpPr>
              <p:cNvPr id="57" name="Freeform 56"/>
              <p:cNvSpPr/>
              <p:nvPr/>
            </p:nvSpPr>
            <p:spPr>
              <a:xfrm>
                <a:off x="6096000" y="1787856"/>
                <a:ext cx="1054463" cy="982640"/>
              </a:xfrm>
              <a:custGeom>
                <a:avLst/>
                <a:gdLst>
                  <a:gd name="connsiteX0" fmla="*/ 515376 w 1054463"/>
                  <a:gd name="connsiteY0" fmla="*/ 0 h 982640"/>
                  <a:gd name="connsiteX1" fmla="*/ 1054463 w 1054463"/>
                  <a:gd name="connsiteY1" fmla="*/ 491320 h 982640"/>
                  <a:gd name="connsiteX2" fmla="*/ 515376 w 1054463"/>
                  <a:gd name="connsiteY2" fmla="*/ 982640 h 982640"/>
                  <a:gd name="connsiteX3" fmla="*/ 18653 w 1054463"/>
                  <a:gd name="connsiteY3" fmla="*/ 682564 h 982640"/>
                  <a:gd name="connsiteX4" fmla="*/ 0 w 1054463"/>
                  <a:gd name="connsiteY4" fmla="*/ 627798 h 982640"/>
                  <a:gd name="connsiteX5" fmla="*/ 277910 w 1054463"/>
                  <a:gd name="connsiteY5" fmla="*/ 627798 h 982640"/>
                  <a:gd name="connsiteX6" fmla="*/ 307892 w 1054463"/>
                  <a:gd name="connsiteY6" fmla="*/ 665028 h 982640"/>
                  <a:gd name="connsiteX7" fmla="*/ 515376 w 1054463"/>
                  <a:gd name="connsiteY7" fmla="*/ 736980 h 982640"/>
                  <a:gd name="connsiteX8" fmla="*/ 808803 w 1054463"/>
                  <a:gd name="connsiteY8" fmla="*/ 491320 h 982640"/>
                  <a:gd name="connsiteX9" fmla="*/ 515376 w 1054463"/>
                  <a:gd name="connsiteY9" fmla="*/ 245660 h 982640"/>
                  <a:gd name="connsiteX10" fmla="*/ 307892 w 1054463"/>
                  <a:gd name="connsiteY10" fmla="*/ 317612 h 982640"/>
                  <a:gd name="connsiteX11" fmla="*/ 277910 w 1054463"/>
                  <a:gd name="connsiteY11" fmla="*/ 354843 h 982640"/>
                  <a:gd name="connsiteX12" fmla="*/ 0 w 1054463"/>
                  <a:gd name="connsiteY12" fmla="*/ 354843 h 982640"/>
                  <a:gd name="connsiteX13" fmla="*/ 18653 w 1054463"/>
                  <a:gd name="connsiteY13" fmla="*/ 300076 h 982640"/>
                  <a:gd name="connsiteX14" fmla="*/ 515376 w 1054463"/>
                  <a:gd name="connsiteY14" fmla="*/ 0 h 9826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54463" h="982640">
                    <a:moveTo>
                      <a:pt x="515376" y="0"/>
                    </a:moveTo>
                    <a:cubicBezTo>
                      <a:pt x="813106" y="0"/>
                      <a:pt x="1054463" y="219971"/>
                      <a:pt x="1054463" y="491320"/>
                    </a:cubicBezTo>
                    <a:cubicBezTo>
                      <a:pt x="1054463" y="762669"/>
                      <a:pt x="813106" y="982640"/>
                      <a:pt x="515376" y="982640"/>
                    </a:cubicBezTo>
                    <a:cubicBezTo>
                      <a:pt x="292079" y="982640"/>
                      <a:pt x="100491" y="858906"/>
                      <a:pt x="18653" y="682564"/>
                    </a:cubicBezTo>
                    <a:lnTo>
                      <a:pt x="0" y="627798"/>
                    </a:lnTo>
                    <a:lnTo>
                      <a:pt x="277910" y="627798"/>
                    </a:lnTo>
                    <a:lnTo>
                      <a:pt x="307892" y="665028"/>
                    </a:lnTo>
                    <a:cubicBezTo>
                      <a:pt x="360992" y="709484"/>
                      <a:pt x="434349" y="736980"/>
                      <a:pt x="515376" y="736980"/>
                    </a:cubicBezTo>
                    <a:cubicBezTo>
                      <a:pt x="677431" y="736980"/>
                      <a:pt x="808803" y="626994"/>
                      <a:pt x="808803" y="491320"/>
                    </a:cubicBezTo>
                    <a:cubicBezTo>
                      <a:pt x="808803" y="355646"/>
                      <a:pt x="677431" y="245660"/>
                      <a:pt x="515376" y="245660"/>
                    </a:cubicBezTo>
                    <a:cubicBezTo>
                      <a:pt x="434349" y="245660"/>
                      <a:pt x="360992" y="273157"/>
                      <a:pt x="307892" y="317612"/>
                    </a:cubicBezTo>
                    <a:lnTo>
                      <a:pt x="277910" y="354843"/>
                    </a:lnTo>
                    <a:lnTo>
                      <a:pt x="0" y="354843"/>
                    </a:lnTo>
                    <a:lnTo>
                      <a:pt x="18653" y="300076"/>
                    </a:lnTo>
                    <a:cubicBezTo>
                      <a:pt x="100491" y="123734"/>
                      <a:pt x="292079" y="0"/>
                      <a:pt x="515376" y="0"/>
                    </a:cubicBezTo>
                    <a:close/>
                  </a:path>
                </a:pathLst>
              </a:cu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 rot="2776515">
                <a:off x="5866324" y="3032615"/>
                <a:ext cx="1310640" cy="1402080"/>
                <a:chOff x="3953022" y="3502855"/>
                <a:chExt cx="1310640" cy="1402080"/>
              </a:xfrm>
              <a:solidFill>
                <a:srgbClr val="FF0000"/>
              </a:solidFill>
            </p:grpSpPr>
            <p:sp>
              <p:nvSpPr>
                <p:cNvPr id="62" name="Oval 61"/>
                <p:cNvSpPr/>
                <p:nvPr/>
              </p:nvSpPr>
              <p:spPr>
                <a:xfrm>
                  <a:off x="3953022" y="3502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>
                  <a:off x="4105422" y="3655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>
                  <a:off x="4257822" y="3807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>
                  <a:off x="4410222" y="3960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4715022" y="42648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867422" y="44172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5019822" y="45696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5172222" y="4722055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562622" y="4112454"/>
                  <a:ext cx="91440" cy="182880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 rot="548135">
                <a:off x="5919955" y="4851292"/>
                <a:ext cx="1424010" cy="1197969"/>
                <a:chOff x="6281250" y="4957664"/>
                <a:chExt cx="1137665" cy="1155679"/>
              </a:xfrm>
              <a:solidFill>
                <a:srgbClr val="FF0000"/>
              </a:solidFill>
            </p:grpSpPr>
            <p:sp>
              <p:nvSpPr>
                <p:cNvPr id="60" name="Rounded Rectangle 59"/>
                <p:cNvSpPr/>
                <p:nvPr/>
              </p:nvSpPr>
              <p:spPr>
                <a:xfrm rot="2235054">
                  <a:off x="6281250" y="5120682"/>
                  <a:ext cx="1137665" cy="992661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>
                    <a:rot lat="0" lon="0" rev="0"/>
                  </a:camera>
                  <a:lightRig rig="soft" dir="t">
                    <a:rot lat="0" lon="0" rev="0"/>
                  </a:lightRig>
                </a:scene3d>
                <a:sp3d contourW="44450" prstMaterial="matte">
                  <a:bevelT w="63500" h="63500" prst="artDeco"/>
                  <a:contourClr>
                    <a:srgbClr val="FFFFFF"/>
                  </a:contourClr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 rot="2776515">
                  <a:off x="6618683" y="4951064"/>
                  <a:ext cx="107797" cy="120997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6" name="TextBox 55"/>
            <p:cNvSpPr txBox="1"/>
            <p:nvPr/>
          </p:nvSpPr>
          <p:spPr>
            <a:xfrm rot="1693275">
              <a:off x="6289598" y="5364234"/>
              <a:ext cx="6471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 smtClean="0"/>
                <a:t>স্বা</a:t>
              </a:r>
              <a:endParaRPr lang="en-US" sz="32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51508" y="1358711"/>
            <a:ext cx="1523361" cy="4261405"/>
            <a:chOff x="5820604" y="1787856"/>
            <a:chExt cx="1523361" cy="4261405"/>
          </a:xfrm>
          <a:blipFill>
            <a:blip r:embed="rId2"/>
            <a:stretch>
              <a:fillRect/>
            </a:stretch>
          </a:blipFill>
        </p:grpSpPr>
        <p:sp>
          <p:nvSpPr>
            <p:cNvPr id="72" name="Freeform 71"/>
            <p:cNvSpPr/>
            <p:nvPr/>
          </p:nvSpPr>
          <p:spPr>
            <a:xfrm>
              <a:off x="6096000" y="1787856"/>
              <a:ext cx="1054463" cy="982640"/>
            </a:xfrm>
            <a:custGeom>
              <a:avLst/>
              <a:gdLst>
                <a:gd name="connsiteX0" fmla="*/ 515376 w 1054463"/>
                <a:gd name="connsiteY0" fmla="*/ 0 h 982640"/>
                <a:gd name="connsiteX1" fmla="*/ 1054463 w 1054463"/>
                <a:gd name="connsiteY1" fmla="*/ 491320 h 982640"/>
                <a:gd name="connsiteX2" fmla="*/ 515376 w 1054463"/>
                <a:gd name="connsiteY2" fmla="*/ 982640 h 982640"/>
                <a:gd name="connsiteX3" fmla="*/ 18653 w 1054463"/>
                <a:gd name="connsiteY3" fmla="*/ 682564 h 982640"/>
                <a:gd name="connsiteX4" fmla="*/ 0 w 1054463"/>
                <a:gd name="connsiteY4" fmla="*/ 627798 h 982640"/>
                <a:gd name="connsiteX5" fmla="*/ 277910 w 1054463"/>
                <a:gd name="connsiteY5" fmla="*/ 627798 h 982640"/>
                <a:gd name="connsiteX6" fmla="*/ 307892 w 1054463"/>
                <a:gd name="connsiteY6" fmla="*/ 665028 h 982640"/>
                <a:gd name="connsiteX7" fmla="*/ 515376 w 1054463"/>
                <a:gd name="connsiteY7" fmla="*/ 736980 h 982640"/>
                <a:gd name="connsiteX8" fmla="*/ 808803 w 1054463"/>
                <a:gd name="connsiteY8" fmla="*/ 491320 h 982640"/>
                <a:gd name="connsiteX9" fmla="*/ 515376 w 1054463"/>
                <a:gd name="connsiteY9" fmla="*/ 245660 h 982640"/>
                <a:gd name="connsiteX10" fmla="*/ 307892 w 1054463"/>
                <a:gd name="connsiteY10" fmla="*/ 317612 h 982640"/>
                <a:gd name="connsiteX11" fmla="*/ 277910 w 1054463"/>
                <a:gd name="connsiteY11" fmla="*/ 354843 h 982640"/>
                <a:gd name="connsiteX12" fmla="*/ 0 w 1054463"/>
                <a:gd name="connsiteY12" fmla="*/ 354843 h 982640"/>
                <a:gd name="connsiteX13" fmla="*/ 18653 w 1054463"/>
                <a:gd name="connsiteY13" fmla="*/ 300076 h 982640"/>
                <a:gd name="connsiteX14" fmla="*/ 515376 w 1054463"/>
                <a:gd name="connsiteY14" fmla="*/ 0 h 98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4463" h="982640">
                  <a:moveTo>
                    <a:pt x="515376" y="0"/>
                  </a:moveTo>
                  <a:cubicBezTo>
                    <a:pt x="813106" y="0"/>
                    <a:pt x="1054463" y="219971"/>
                    <a:pt x="1054463" y="491320"/>
                  </a:cubicBezTo>
                  <a:cubicBezTo>
                    <a:pt x="1054463" y="762669"/>
                    <a:pt x="813106" y="982640"/>
                    <a:pt x="515376" y="982640"/>
                  </a:cubicBezTo>
                  <a:cubicBezTo>
                    <a:pt x="292079" y="982640"/>
                    <a:pt x="100491" y="858906"/>
                    <a:pt x="18653" y="682564"/>
                  </a:cubicBezTo>
                  <a:lnTo>
                    <a:pt x="0" y="627798"/>
                  </a:lnTo>
                  <a:lnTo>
                    <a:pt x="277910" y="627798"/>
                  </a:lnTo>
                  <a:lnTo>
                    <a:pt x="307892" y="665028"/>
                  </a:lnTo>
                  <a:cubicBezTo>
                    <a:pt x="360992" y="709484"/>
                    <a:pt x="434349" y="736980"/>
                    <a:pt x="515376" y="736980"/>
                  </a:cubicBezTo>
                  <a:cubicBezTo>
                    <a:pt x="677431" y="736980"/>
                    <a:pt x="808803" y="626994"/>
                    <a:pt x="808803" y="491320"/>
                  </a:cubicBezTo>
                  <a:cubicBezTo>
                    <a:pt x="808803" y="355646"/>
                    <a:pt x="677431" y="245660"/>
                    <a:pt x="515376" y="245660"/>
                  </a:cubicBezTo>
                  <a:cubicBezTo>
                    <a:pt x="434349" y="245660"/>
                    <a:pt x="360992" y="273157"/>
                    <a:pt x="307892" y="317612"/>
                  </a:cubicBezTo>
                  <a:lnTo>
                    <a:pt x="277910" y="354843"/>
                  </a:lnTo>
                  <a:lnTo>
                    <a:pt x="0" y="354843"/>
                  </a:lnTo>
                  <a:lnTo>
                    <a:pt x="18653" y="300076"/>
                  </a:lnTo>
                  <a:cubicBezTo>
                    <a:pt x="100491" y="123734"/>
                    <a:pt x="292079" y="0"/>
                    <a:pt x="515376" y="0"/>
                  </a:cubicBezTo>
                  <a:close/>
                </a:path>
              </a:pathLst>
            </a:cu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73" name="Group 72"/>
            <p:cNvGrpSpPr/>
            <p:nvPr/>
          </p:nvGrpSpPr>
          <p:grpSpPr>
            <a:xfrm rot="2776515">
              <a:off x="5866324" y="3032615"/>
              <a:ext cx="1310640" cy="1402080"/>
              <a:chOff x="3953022" y="3502855"/>
              <a:chExt cx="1310640" cy="1402080"/>
            </a:xfrm>
            <a:grpFill/>
          </p:grpSpPr>
          <p:sp>
            <p:nvSpPr>
              <p:cNvPr id="77" name="Oval 76"/>
              <p:cNvSpPr/>
              <p:nvPr/>
            </p:nvSpPr>
            <p:spPr>
              <a:xfrm>
                <a:off x="3953022" y="35028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4105422" y="36552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4257822" y="38076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4410222" y="39600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4715022" y="42648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4867422" y="44172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5019822" y="45696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5172222" y="4722055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562622" y="4112454"/>
                <a:ext cx="91440" cy="18288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 rot="548135">
              <a:off x="5919955" y="4851292"/>
              <a:ext cx="1424010" cy="1197969"/>
              <a:chOff x="6281250" y="4957664"/>
              <a:chExt cx="1137665" cy="1155679"/>
            </a:xfrm>
            <a:grpFill/>
          </p:grpSpPr>
          <p:sp>
            <p:nvSpPr>
              <p:cNvPr id="75" name="Rounded Rectangle 74"/>
              <p:cNvSpPr/>
              <p:nvPr/>
            </p:nvSpPr>
            <p:spPr>
              <a:xfrm rot="2235054">
                <a:off x="6281250" y="5120682"/>
                <a:ext cx="1137665" cy="99266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 rot="2776515">
                <a:off x="6618683" y="4951064"/>
                <a:ext cx="107797" cy="120997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8" name="Rectangle 87"/>
          <p:cNvSpPr/>
          <p:nvPr/>
        </p:nvSpPr>
        <p:spPr>
          <a:xfrm>
            <a:off x="5848283" y="253451"/>
            <a:ext cx="5828137" cy="595063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4762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22690" y="268047"/>
            <a:ext cx="5331656" cy="5950634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" r="-106068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3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0.45521 -0.00324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60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33333E-6 L -0.39636 0.00764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18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2193414" y="694165"/>
            <a:ext cx="7222068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1400" dirty="0" smtClean="0">
                <a:solidFill>
                  <a:srgbClr val="7030A0"/>
                </a:solidFill>
              </a:rPr>
              <a:t>ꙮ</a:t>
            </a:r>
            <a:r>
              <a:rPr lang="bn-IN" sz="1400" dirty="0" smtClean="0">
                <a:solidFill>
                  <a:srgbClr val="7030A0"/>
                </a:solidFill>
              </a:rPr>
              <a:t> নিচের জ্যামিতিক চিত্রগুলো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দিয়াশালাইয়ের</a:t>
            </a:r>
            <a:r>
              <a:rPr lang="en-US" sz="1400" dirty="0" smtClean="0">
                <a:solidFill>
                  <a:srgbClr val="7030A0"/>
                </a:solidFill>
              </a:rPr>
              <a:t> কাঠি </a:t>
            </a:r>
            <a:r>
              <a:rPr lang="bn-IN" sz="1400" dirty="0" smtClean="0">
                <a:solidFill>
                  <a:srgbClr val="7030A0"/>
                </a:solidFill>
              </a:rPr>
              <a:t> দিয়ে তৈরী করা হয়েছে।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8735" y="4791610"/>
            <a:ext cx="779142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7030A0"/>
                </a:solidFill>
              </a:rPr>
              <a:t>৩. </a:t>
            </a:r>
            <a:r>
              <a:rPr lang="en-US" dirty="0" smtClean="0">
                <a:solidFill>
                  <a:srgbClr val="7030A0"/>
                </a:solidFill>
              </a:rPr>
              <a:t>১</a:t>
            </a:r>
            <a:r>
              <a:rPr lang="bn-IN" dirty="0" smtClean="0">
                <a:solidFill>
                  <a:srgbClr val="7030A0"/>
                </a:solidFill>
              </a:rPr>
              <a:t>      </a:t>
            </a:r>
            <a:r>
              <a:rPr lang="bn-IN" sz="1600" dirty="0" smtClean="0">
                <a:solidFill>
                  <a:srgbClr val="7030A0"/>
                </a:solidFill>
              </a:rPr>
              <a:t>কাঠির সংখ্যার তালিকা  ৪ ,  ৭ , ১০ , ১৩ , ১৬ ---</a:t>
            </a:r>
          </a:p>
          <a:p>
            <a:endParaRPr lang="bn-IN" sz="1600" dirty="0" smtClean="0">
              <a:solidFill>
                <a:srgbClr val="7030A0"/>
              </a:solidFill>
            </a:endParaRPr>
          </a:p>
          <a:p>
            <a:r>
              <a:rPr lang="bn-IN" sz="1600" dirty="0" smtClean="0">
                <a:solidFill>
                  <a:srgbClr val="7030A0"/>
                </a:solidFill>
              </a:rPr>
              <a:t>৩</a:t>
            </a:r>
            <a:r>
              <a:rPr lang="bn-IN" sz="1600" dirty="0">
                <a:solidFill>
                  <a:srgbClr val="7030A0"/>
                </a:solidFill>
              </a:rPr>
              <a:t>. ২       পার্থক্য                          ৩  ,   ৩    ,     ৩ </a:t>
            </a:r>
            <a:r>
              <a:rPr lang="bn-IN" sz="1600" dirty="0" smtClean="0">
                <a:solidFill>
                  <a:srgbClr val="7030A0"/>
                </a:solidFill>
              </a:rPr>
              <a:t>- - -</a:t>
            </a:r>
            <a:endParaRPr lang="en-US" sz="1600" dirty="0">
              <a:solidFill>
                <a:srgbClr val="7030A0"/>
              </a:solidFill>
            </a:endParaRPr>
          </a:p>
          <a:p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922" y="1491175"/>
            <a:ext cx="9867332" cy="299454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1498980" y="2647665"/>
            <a:ext cx="7915702" cy="983482"/>
            <a:chOff x="1498980" y="2647665"/>
            <a:chExt cx="7915702" cy="983482"/>
          </a:xfrm>
        </p:grpSpPr>
        <p:sp>
          <p:nvSpPr>
            <p:cNvPr id="3" name="Rectangle 2"/>
            <p:cNvSpPr/>
            <p:nvPr/>
          </p:nvSpPr>
          <p:spPr>
            <a:xfrm>
              <a:off x="1578313" y="2647665"/>
              <a:ext cx="518615" cy="4367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649940" y="2647665"/>
              <a:ext cx="741529" cy="450376"/>
              <a:chOff x="3154907" y="777922"/>
              <a:chExt cx="1223750" cy="58685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154907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3766782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857769" y="2647665"/>
              <a:ext cx="1251044" cy="450376"/>
              <a:chOff x="4617493" y="777922"/>
              <a:chExt cx="1851547" cy="586854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61749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5841243" y="777922"/>
                <a:ext cx="627797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456831" y="2661312"/>
              <a:ext cx="1394346" cy="436729"/>
              <a:chOff x="6780663" y="777922"/>
              <a:chExt cx="2454325" cy="58685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78066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3" name="Rectangle 12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8011238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7198794" y="2661312"/>
              <a:ext cx="1992022" cy="450376"/>
              <a:chOff x="7703761" y="791569"/>
              <a:chExt cx="1992022" cy="45037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7703761" y="791569"/>
                <a:ext cx="1251044" cy="450376"/>
                <a:chOff x="4617493" y="777922"/>
                <a:chExt cx="1851547" cy="586854"/>
              </a:xfrm>
            </p:grpSpPr>
            <p:grpSp>
              <p:nvGrpSpPr>
                <p:cNvPr id="20" name="Group 19"/>
                <p:cNvGrpSpPr/>
                <p:nvPr/>
              </p:nvGrpSpPr>
              <p:grpSpPr>
                <a:xfrm>
                  <a:off x="4617493" y="777922"/>
                  <a:ext cx="1223750" cy="586854"/>
                  <a:chOff x="3154907" y="777922"/>
                  <a:chExt cx="1223750" cy="58685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154907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3766782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1" name="Rectangle 20"/>
                <p:cNvSpPr/>
                <p:nvPr/>
              </p:nvSpPr>
              <p:spPr>
                <a:xfrm>
                  <a:off x="5841243" y="777922"/>
                  <a:ext cx="627797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8954254" y="791569"/>
                <a:ext cx="741529" cy="450376"/>
                <a:chOff x="3154907" y="777922"/>
                <a:chExt cx="1223750" cy="586854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1498980" y="3261815"/>
              <a:ext cx="7915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     ,              ২      </a:t>
              </a:r>
              <a:r>
                <a:rPr lang="bn-IN" dirty="0"/>
                <a:t>,</a:t>
              </a:r>
              <a:r>
                <a:rPr lang="bn-IN" dirty="0" smtClean="0"/>
                <a:t>               ৩      </a:t>
              </a:r>
              <a:r>
                <a:rPr lang="bn-IN" dirty="0"/>
                <a:t>,</a:t>
              </a:r>
              <a:r>
                <a:rPr lang="bn-IN" dirty="0" smtClean="0"/>
                <a:t>                ৪         </a:t>
              </a:r>
              <a:r>
                <a:rPr lang="bn-IN" dirty="0"/>
                <a:t>,</a:t>
              </a:r>
              <a:r>
                <a:rPr lang="bn-IN" dirty="0" smtClean="0"/>
                <a:t>                ৫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07258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16119" y="2808486"/>
            <a:ext cx="532263" cy="1234589"/>
            <a:chOff x="2593074" y="1009937"/>
            <a:chExt cx="781473" cy="1406636"/>
          </a:xfrm>
        </p:grpSpPr>
        <p:grpSp>
          <p:nvGrpSpPr>
            <p:cNvPr id="2" name="Group 1"/>
            <p:cNvGrpSpPr/>
            <p:nvPr/>
          </p:nvGrpSpPr>
          <p:grpSpPr>
            <a:xfrm>
              <a:off x="2593074" y="1009937"/>
              <a:ext cx="781473" cy="791568"/>
              <a:chOff x="5459104" y="1160062"/>
              <a:chExt cx="781473" cy="791568"/>
            </a:xfrm>
          </p:grpSpPr>
          <p:cxnSp>
            <p:nvCxnSpPr>
              <p:cNvPr id="3" name="Straight Connector 2"/>
              <p:cNvCxnSpPr/>
              <p:nvPr/>
            </p:nvCxnSpPr>
            <p:spPr>
              <a:xfrm flipH="1">
                <a:off x="5459104" y="1160062"/>
                <a:ext cx="13648" cy="791568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Straight Connector 3"/>
              <p:cNvCxnSpPr/>
              <p:nvPr/>
            </p:nvCxnSpPr>
            <p:spPr>
              <a:xfrm flipH="1">
                <a:off x="5459105" y="1160062"/>
                <a:ext cx="781472" cy="27296"/>
              </a:xfrm>
              <a:prstGeom prst="line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2593074" y="1801505"/>
              <a:ext cx="781473" cy="615068"/>
            </a:xfrm>
            <a:prstGeom prst="rect">
              <a:avLst/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613747" y="2808486"/>
            <a:ext cx="1042060" cy="1233713"/>
            <a:chOff x="4048555" y="1010812"/>
            <a:chExt cx="1562946" cy="1245573"/>
          </a:xfrm>
        </p:grpSpPr>
        <p:grpSp>
          <p:nvGrpSpPr>
            <p:cNvPr id="8" name="Group 7"/>
            <p:cNvGrpSpPr/>
            <p:nvPr/>
          </p:nvGrpSpPr>
          <p:grpSpPr>
            <a:xfrm>
              <a:off x="4048555" y="1037233"/>
              <a:ext cx="781473" cy="1219152"/>
              <a:chOff x="2006223" y="928052"/>
              <a:chExt cx="777922" cy="1514899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006223" y="1678677"/>
                <a:ext cx="777922" cy="764274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006223" y="928052"/>
                <a:ext cx="777922" cy="750625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816380" y="1010812"/>
              <a:ext cx="795121" cy="1245573"/>
              <a:chOff x="2593074" y="1252886"/>
              <a:chExt cx="795121" cy="1245573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2593074" y="1252886"/>
                <a:ext cx="795121" cy="548619"/>
                <a:chOff x="5459104" y="1403011"/>
                <a:chExt cx="795121" cy="548619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5459104" y="1500334"/>
                  <a:ext cx="13648" cy="451296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5472753" y="1403011"/>
                  <a:ext cx="781472" cy="27296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Rectangle 12"/>
              <p:cNvSpPr/>
              <p:nvPr/>
            </p:nvSpPr>
            <p:spPr>
              <a:xfrm>
                <a:off x="2606722" y="1883391"/>
                <a:ext cx="781473" cy="615068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Down Arrow Callout 5"/>
          <p:cNvSpPr/>
          <p:nvPr/>
        </p:nvSpPr>
        <p:spPr>
          <a:xfrm>
            <a:off x="3188672" y="477671"/>
            <a:ext cx="2934269" cy="764275"/>
          </a:xfrm>
          <a:prstGeom prst="downArrowCallou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একক কাজ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28413" y="2770514"/>
            <a:ext cx="7742381" cy="33719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433727" y="5334922"/>
            <a:ext cx="5923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৩. </a:t>
            </a:r>
            <a:r>
              <a:rPr lang="en-US" dirty="0" smtClean="0">
                <a:solidFill>
                  <a:srgbClr val="FF0000"/>
                </a:solidFill>
              </a:rPr>
              <a:t>১</a:t>
            </a:r>
            <a:r>
              <a:rPr lang="bn-IN" dirty="0" smtClean="0">
                <a:solidFill>
                  <a:srgbClr val="FF0000"/>
                </a:solidFill>
              </a:rPr>
              <a:t>      </a:t>
            </a:r>
            <a:r>
              <a:rPr lang="bn-IN" sz="1600" dirty="0" smtClean="0">
                <a:solidFill>
                  <a:srgbClr val="FF0000"/>
                </a:solidFill>
              </a:rPr>
              <a:t>কাঠির সংখ্যার তালিকা ও পার্থক্য নির্ণয় কর।</a:t>
            </a:r>
            <a:endParaRPr lang="en-US" sz="16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019869" y="3197739"/>
            <a:ext cx="4544704" cy="1866423"/>
            <a:chOff x="2019869" y="3197739"/>
            <a:chExt cx="4544704" cy="1866423"/>
          </a:xfrm>
        </p:grpSpPr>
        <p:grpSp>
          <p:nvGrpSpPr>
            <p:cNvPr id="30" name="Group 29"/>
            <p:cNvGrpSpPr/>
            <p:nvPr/>
          </p:nvGrpSpPr>
          <p:grpSpPr>
            <a:xfrm>
              <a:off x="5137382" y="3221918"/>
              <a:ext cx="1304362" cy="1245573"/>
              <a:chOff x="6434542" y="1013479"/>
              <a:chExt cx="2495640" cy="1245573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7367236" y="1013479"/>
                <a:ext cx="1562946" cy="1245573"/>
                <a:chOff x="4048555" y="1010812"/>
                <a:chExt cx="1562946" cy="1245573"/>
              </a:xfrm>
            </p:grpSpPr>
            <p:grpSp>
              <p:nvGrpSpPr>
                <p:cNvPr id="19" name="Group 18"/>
                <p:cNvGrpSpPr/>
                <p:nvPr/>
              </p:nvGrpSpPr>
              <p:grpSpPr>
                <a:xfrm>
                  <a:off x="4048555" y="1037233"/>
                  <a:ext cx="781473" cy="1219152"/>
                  <a:chOff x="2006223" y="928052"/>
                  <a:chExt cx="777922" cy="1514899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2006223" y="1678677"/>
                    <a:ext cx="777922" cy="764274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2006223" y="928052"/>
                    <a:ext cx="777922" cy="75062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4816380" y="1010812"/>
                  <a:ext cx="795121" cy="1245573"/>
                  <a:chOff x="2593074" y="1252886"/>
                  <a:chExt cx="795121" cy="1245573"/>
                </a:xfrm>
              </p:grpSpPr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2593074" y="1252886"/>
                    <a:ext cx="795121" cy="548619"/>
                    <a:chOff x="5459104" y="1403011"/>
                    <a:chExt cx="795121" cy="548619"/>
                  </a:xfrm>
                </p:grpSpPr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 flipH="1">
                      <a:off x="5459104" y="1500334"/>
                      <a:ext cx="13648" cy="451296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 flipH="1">
                      <a:off x="5472753" y="1403011"/>
                      <a:ext cx="781472" cy="27296"/>
                    </a:xfrm>
                    <a:prstGeom prst="line">
                      <a:avLst/>
                    </a:prstGeom>
                    <a:ln w="3810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2" name="Rectangle 21"/>
                  <p:cNvSpPr/>
                  <p:nvPr/>
                </p:nvSpPr>
                <p:spPr>
                  <a:xfrm>
                    <a:off x="2606722" y="1883391"/>
                    <a:ext cx="781473" cy="615068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6434542" y="1024257"/>
                <a:ext cx="932694" cy="1223811"/>
                <a:chOff x="2049702" y="913378"/>
                <a:chExt cx="734443" cy="1509256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2049702" y="1658360"/>
                  <a:ext cx="734443" cy="764274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2049702" y="913378"/>
                  <a:ext cx="734443" cy="732965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2" name="Group 31"/>
            <p:cNvGrpSpPr/>
            <p:nvPr/>
          </p:nvGrpSpPr>
          <p:grpSpPr>
            <a:xfrm>
              <a:off x="2301652" y="3197739"/>
              <a:ext cx="532263" cy="1234589"/>
              <a:chOff x="2593074" y="1009937"/>
              <a:chExt cx="781473" cy="1406636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2593074" y="1009937"/>
                <a:ext cx="781473" cy="791568"/>
                <a:chOff x="5459104" y="1160062"/>
                <a:chExt cx="781473" cy="791568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5459104" y="1160062"/>
                  <a:ext cx="13648" cy="791568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5459105" y="1160062"/>
                  <a:ext cx="781472" cy="27296"/>
                </a:xfrm>
                <a:prstGeom prst="line">
                  <a:avLst/>
                </a:prstGeom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Rectangle 33"/>
              <p:cNvSpPr/>
              <p:nvPr/>
            </p:nvSpPr>
            <p:spPr>
              <a:xfrm>
                <a:off x="2593074" y="1801505"/>
                <a:ext cx="781473" cy="615068"/>
              </a:xfrm>
              <a:prstGeom prst="rect">
                <a:avLst/>
              </a:prstGeom>
              <a:noFill/>
              <a:ln w="381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3517046" y="3204692"/>
              <a:ext cx="1042060" cy="1233713"/>
              <a:chOff x="4048555" y="1010812"/>
              <a:chExt cx="1562946" cy="1245573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4048555" y="1037233"/>
                <a:ext cx="781473" cy="1219152"/>
                <a:chOff x="2006223" y="928052"/>
                <a:chExt cx="777922" cy="1514899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006223" y="1678677"/>
                  <a:ext cx="777922" cy="764274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2006223" y="928052"/>
                  <a:ext cx="777922" cy="750625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/>
              <p:cNvGrpSpPr/>
              <p:nvPr/>
            </p:nvGrpSpPr>
            <p:grpSpPr>
              <a:xfrm>
                <a:off x="4816380" y="1010812"/>
                <a:ext cx="795121" cy="1245573"/>
                <a:chOff x="2593074" y="1252886"/>
                <a:chExt cx="795121" cy="1245573"/>
              </a:xfrm>
            </p:grpSpPr>
            <p:grpSp>
              <p:nvGrpSpPr>
                <p:cNvPr id="40" name="Group 39"/>
                <p:cNvGrpSpPr/>
                <p:nvPr/>
              </p:nvGrpSpPr>
              <p:grpSpPr>
                <a:xfrm>
                  <a:off x="2593074" y="1252886"/>
                  <a:ext cx="795121" cy="548619"/>
                  <a:chOff x="5459104" y="1403011"/>
                  <a:chExt cx="795121" cy="548619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5459104" y="1500334"/>
                    <a:ext cx="13648" cy="451296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flipH="1">
                    <a:off x="5472753" y="1403011"/>
                    <a:ext cx="781472" cy="27296"/>
                  </a:xfrm>
                  <a:prstGeom prst="line">
                    <a:avLst/>
                  </a:prstGeom>
                  <a:ln w="38100"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2606722" y="1883391"/>
                  <a:ext cx="781473" cy="615068"/>
                </a:xfrm>
                <a:prstGeom prst="rect">
                  <a:avLst/>
                </a:prstGeom>
                <a:noFill/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2019869" y="4694830"/>
              <a:ext cx="45447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১ম ,                    ২য়,                     ৩য়</a:t>
              </a:r>
              <a:endParaRPr lang="en-US" dirty="0"/>
            </a:p>
          </p:txBody>
        </p:sp>
      </p:grpSp>
      <p:sp>
        <p:nvSpPr>
          <p:cNvPr id="50" name="Oval 49"/>
          <p:cNvSpPr/>
          <p:nvPr/>
        </p:nvSpPr>
        <p:spPr>
          <a:xfrm>
            <a:off x="7356856" y="451080"/>
            <a:ext cx="3179928" cy="216929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50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399378" y="210355"/>
            <a:ext cx="5412210" cy="1214651"/>
          </a:xfrm>
          <a:prstGeom prst="rightArrow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FF00"/>
                </a:solidFill>
              </a:rPr>
              <a:t>তালিকার পরবর্তী সংখ্যা নির্ণয়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90216" y="3525176"/>
            <a:ext cx="7335671" cy="1343030"/>
            <a:chOff x="1890216" y="3525176"/>
            <a:chExt cx="5227093" cy="1343030"/>
          </a:xfrm>
        </p:grpSpPr>
        <p:grpSp>
          <p:nvGrpSpPr>
            <p:cNvPr id="18" name="Group 17"/>
            <p:cNvGrpSpPr/>
            <p:nvPr/>
          </p:nvGrpSpPr>
          <p:grpSpPr>
            <a:xfrm>
              <a:off x="1890216" y="3525176"/>
              <a:ext cx="5227093" cy="923330"/>
              <a:chOff x="2081285" y="2365116"/>
              <a:chExt cx="5227093" cy="92333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081285" y="2365116"/>
                <a:ext cx="522709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solidFill>
                      <a:srgbClr val="FF0000"/>
                    </a:solidFill>
                  </a:rPr>
                  <a:t>          সংখ্যার তালিকাঃ ৪ ,         ৭,          ১০, </a:t>
                </a:r>
                <a:r>
                  <a:rPr lang="bn-IN" dirty="0" smtClean="0">
                    <a:solidFill>
                      <a:srgbClr val="FF0000"/>
                    </a:solidFill>
                  </a:rPr>
                  <a:t>- - -</a:t>
                </a:r>
                <a:endParaRPr lang="bn-IN" dirty="0" smtClean="0">
                  <a:solidFill>
                    <a:srgbClr val="FF0000"/>
                  </a:solidFill>
                </a:endParaRPr>
              </a:p>
              <a:p>
                <a:endParaRPr lang="bn-IN" dirty="0">
                  <a:solidFill>
                    <a:srgbClr val="FF0000"/>
                  </a:solidFill>
                </a:endParaRPr>
              </a:p>
              <a:p>
                <a:r>
                  <a:rPr lang="bn-IN" dirty="0" smtClean="0"/>
                  <a:t>                                         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3863454" y="2826781"/>
                <a:ext cx="1103761" cy="372954"/>
                <a:chOff x="3167418" y="2826781"/>
                <a:chExt cx="1103761" cy="372954"/>
              </a:xfrm>
            </p:grpSpPr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3411940" y="2914460"/>
                  <a:ext cx="297976" cy="285275"/>
                </a:xfrm>
                <a:prstGeom prst="line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13"/>
                <p:cNvGrpSpPr/>
                <p:nvPr/>
              </p:nvGrpSpPr>
              <p:grpSpPr>
                <a:xfrm>
                  <a:off x="3167418" y="2826781"/>
                  <a:ext cx="1103761" cy="354179"/>
                  <a:chOff x="3166281" y="2825749"/>
                  <a:chExt cx="1103761" cy="354179"/>
                </a:xfrm>
              </p:grpSpPr>
              <p:cxnSp>
                <p:nvCxnSpPr>
                  <p:cNvPr id="6" name="Straight Connector 5"/>
                  <p:cNvCxnSpPr/>
                  <p:nvPr/>
                </p:nvCxnSpPr>
                <p:spPr>
                  <a:xfrm>
                    <a:off x="3166281" y="2825749"/>
                    <a:ext cx="245659" cy="354179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3972066" y="2860200"/>
                    <a:ext cx="297976" cy="285275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3708209" y="2932546"/>
                    <a:ext cx="263857" cy="247382"/>
                  </a:xfrm>
                  <a:prstGeom prst="line">
                    <a:avLst/>
                  </a:prstGeom>
                  <a:ln>
                    <a:solidFill>
                      <a:srgbClr val="00B05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7" name="Rectangle 16"/>
            <p:cNvSpPr/>
            <p:nvPr/>
          </p:nvSpPr>
          <p:spPr>
            <a:xfrm>
              <a:off x="2534919" y="4498874"/>
              <a:ext cx="418447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IN" dirty="0">
                  <a:solidFill>
                    <a:srgbClr val="FF0000"/>
                  </a:solidFill>
                </a:rPr>
                <a:t>পার্থক্য             </a:t>
              </a:r>
              <a:r>
                <a:rPr lang="bn-IN" dirty="0" smtClean="0">
                  <a:solidFill>
                    <a:srgbClr val="FF0000"/>
                  </a:solidFill>
                </a:rPr>
                <a:t>    </a:t>
              </a:r>
              <a:r>
                <a:rPr lang="bn-IN" dirty="0">
                  <a:solidFill>
                    <a:srgbClr val="FF0000"/>
                  </a:solidFill>
                </a:rPr>
                <a:t>৩ ,      </a:t>
              </a:r>
              <a:r>
                <a:rPr lang="bn-IN" dirty="0" smtClean="0">
                  <a:solidFill>
                    <a:srgbClr val="FF0000"/>
                  </a:solidFill>
                </a:rPr>
                <a:t>৩  - - -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916637" y="5189539"/>
            <a:ext cx="7309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</a:rPr>
              <a:t>প্রতিবার পার্থক্য    ৩ করে বারছে। 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অতএব,  তালিকার পরবর্তী সংখ্যা হবে ১০ + ৩ = ১৩</a:t>
            </a:r>
          </a:p>
          <a:p>
            <a:r>
              <a:rPr lang="bn-IN" dirty="0" smtClean="0">
                <a:solidFill>
                  <a:srgbClr val="002060"/>
                </a:solidFill>
              </a:rPr>
              <a:t>উত্তরঃ ১৩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96788" y="1458695"/>
            <a:ext cx="8338782" cy="19573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875022" y="1731649"/>
            <a:ext cx="5792437" cy="1514903"/>
            <a:chOff x="2457600" y="1743585"/>
            <a:chExt cx="5792437" cy="1514903"/>
          </a:xfrm>
        </p:grpSpPr>
        <p:sp>
          <p:nvSpPr>
            <p:cNvPr id="20" name="Rectangle 19"/>
            <p:cNvSpPr/>
            <p:nvPr/>
          </p:nvSpPr>
          <p:spPr>
            <a:xfrm>
              <a:off x="2457600" y="1795523"/>
              <a:ext cx="811144" cy="95368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710831" y="1765722"/>
              <a:ext cx="1585862" cy="983482"/>
              <a:chOff x="3154907" y="777922"/>
              <a:chExt cx="1223750" cy="586854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3154907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3766782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663821" y="1743585"/>
              <a:ext cx="2586216" cy="983482"/>
              <a:chOff x="4617493" y="777922"/>
              <a:chExt cx="1851547" cy="586854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61749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5841243" y="777922"/>
                <a:ext cx="627797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2560659" y="2889156"/>
              <a:ext cx="47821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                          ২                               ৩             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95580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1467199" y="1485920"/>
            <a:ext cx="722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1600" dirty="0" smtClean="0">
                <a:solidFill>
                  <a:srgbClr val="7030A0"/>
                </a:solidFill>
              </a:rPr>
              <a:t>ꙮ</a:t>
            </a:r>
            <a:r>
              <a:rPr lang="bn-IN" sz="1600" dirty="0" smtClean="0">
                <a:solidFill>
                  <a:srgbClr val="7030A0"/>
                </a:solidFill>
              </a:rPr>
              <a:t> নিচের জ্যামিতিক চিত্রগুলো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দিয়াশালাইয়ের</a:t>
            </a:r>
            <a:r>
              <a:rPr lang="en-US" sz="1600" dirty="0" smtClean="0">
                <a:solidFill>
                  <a:srgbClr val="7030A0"/>
                </a:solidFill>
              </a:rPr>
              <a:t> কাঠি </a:t>
            </a:r>
            <a:r>
              <a:rPr lang="bn-IN" sz="1600" dirty="0" smtClean="0">
                <a:solidFill>
                  <a:srgbClr val="7030A0"/>
                </a:solidFill>
              </a:rPr>
              <a:t> দিয়ে তৈরী করা হল।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62083" y="4872251"/>
            <a:ext cx="8679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 চিত্রে দেখা যায় , কাঠির সংখ্যা যথাক্রমে ১৩ টি ও ১৬ টি ।</a:t>
            </a:r>
          </a:p>
          <a:p>
            <a:r>
              <a:rPr lang="bn-IN" dirty="0" smtClean="0">
                <a:solidFill>
                  <a:srgbClr val="C00000"/>
                </a:solidFill>
              </a:rPr>
              <a:t> অতএব, তালিকার পরবর্তী সংখ্যা দুইটি ১৩, ১৬ ।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671962" y="612674"/>
            <a:ext cx="5099117" cy="33855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কাঠি </a:t>
            </a:r>
            <a:r>
              <a:rPr lang="bn-IN" sz="1600" dirty="0"/>
              <a:t> </a:t>
            </a:r>
            <a:r>
              <a:rPr lang="bn-IN" sz="1600" dirty="0" smtClean="0"/>
              <a:t>দিয়ে পরবর্তী</a:t>
            </a:r>
            <a:r>
              <a:rPr lang="en-US" sz="1600" dirty="0" smtClean="0"/>
              <a:t> </a:t>
            </a:r>
            <a:r>
              <a:rPr lang="en-US" sz="1600" dirty="0" err="1" smtClean="0"/>
              <a:t>চিত্র</a:t>
            </a:r>
            <a:r>
              <a:rPr lang="bn-IN" sz="1600" dirty="0" smtClean="0"/>
              <a:t> তৈরী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>
          <a:xfrm>
            <a:off x="1467199" y="2115749"/>
            <a:ext cx="9178056" cy="2525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671962" y="2665799"/>
            <a:ext cx="6152961" cy="1715132"/>
            <a:chOff x="2142699" y="2675382"/>
            <a:chExt cx="6152961" cy="1715132"/>
          </a:xfrm>
        </p:grpSpPr>
        <p:grpSp>
          <p:nvGrpSpPr>
            <p:cNvPr id="11" name="Group 10"/>
            <p:cNvGrpSpPr/>
            <p:nvPr/>
          </p:nvGrpSpPr>
          <p:grpSpPr>
            <a:xfrm>
              <a:off x="2142699" y="2682206"/>
              <a:ext cx="2406271" cy="894349"/>
              <a:chOff x="6780663" y="777922"/>
              <a:chExt cx="2454325" cy="58685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678066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8011238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4" name="Rectangle 13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5288642" y="2675382"/>
              <a:ext cx="3007018" cy="845740"/>
              <a:chOff x="7703761" y="791569"/>
              <a:chExt cx="1992022" cy="450376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7703761" y="791569"/>
                <a:ext cx="1251044" cy="450376"/>
                <a:chOff x="4617493" y="777922"/>
                <a:chExt cx="1851547" cy="586854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4617493" y="777922"/>
                  <a:ext cx="1223750" cy="586854"/>
                  <a:chOff x="3154907" y="777922"/>
                  <a:chExt cx="1223750" cy="586854"/>
                </a:xfrm>
              </p:grpSpPr>
              <p:sp>
                <p:nvSpPr>
                  <p:cNvPr id="25" name="Rectangle 24"/>
                  <p:cNvSpPr/>
                  <p:nvPr/>
                </p:nvSpPr>
                <p:spPr>
                  <a:xfrm>
                    <a:off x="3154907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3766782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" name="Rectangle 23"/>
                <p:cNvSpPr/>
                <p:nvPr/>
              </p:nvSpPr>
              <p:spPr>
                <a:xfrm>
                  <a:off x="5841243" y="777922"/>
                  <a:ext cx="627797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" name="Group 19"/>
              <p:cNvGrpSpPr/>
              <p:nvPr/>
            </p:nvGrpSpPr>
            <p:grpSpPr>
              <a:xfrm>
                <a:off x="8954254" y="791569"/>
                <a:ext cx="741529" cy="450376"/>
                <a:chOff x="3154907" y="777922"/>
                <a:chExt cx="1223750" cy="586854"/>
              </a:xfrm>
            </p:grpSpPr>
            <p:sp>
              <p:nvSpPr>
                <p:cNvPr id="21" name="Rectangle 20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TextBox 27"/>
            <p:cNvSpPr txBox="1"/>
            <p:nvPr/>
          </p:nvSpPr>
          <p:spPr>
            <a:xfrm>
              <a:off x="2546970" y="4021182"/>
              <a:ext cx="4309999" cy="36933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             চিত্র ৪                         </a:t>
              </a:r>
              <a:r>
                <a:rPr lang="en-US" dirty="0" smtClean="0"/>
                <a:t>         </a:t>
              </a:r>
              <a:r>
                <a:rPr lang="bn-IN" dirty="0" smtClean="0"/>
                <a:t>চিত্র ৫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368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643908" y="1188894"/>
            <a:ext cx="8966580" cy="2456595"/>
            <a:chOff x="1778758" y="1037797"/>
            <a:chExt cx="8966580" cy="2456595"/>
          </a:xfrm>
          <a:solidFill>
            <a:srgbClr val="92D050"/>
          </a:solidFill>
        </p:grpSpPr>
        <p:sp>
          <p:nvSpPr>
            <p:cNvPr id="22" name="Rectangle 21"/>
            <p:cNvSpPr/>
            <p:nvPr/>
          </p:nvSpPr>
          <p:spPr>
            <a:xfrm>
              <a:off x="1778758" y="1037797"/>
              <a:ext cx="8966580" cy="2456595"/>
            </a:xfrm>
            <a:prstGeom prst="rect">
              <a:avLst/>
            </a:prstGeom>
            <a:grpFill/>
            <a:ln w="57150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548101" y="1410023"/>
              <a:ext cx="859808" cy="1501254"/>
              <a:chOff x="1937983" y="491319"/>
              <a:chExt cx="1610435" cy="2292824"/>
            </a:xfrm>
            <a:grpFill/>
          </p:grpSpPr>
          <p:sp>
            <p:nvSpPr>
              <p:cNvPr id="2" name="Rectangle 1"/>
              <p:cNvSpPr/>
              <p:nvPr/>
            </p:nvSpPr>
            <p:spPr>
              <a:xfrm>
                <a:off x="1937983" y="1569492"/>
                <a:ext cx="1610435" cy="1214651"/>
              </a:xfrm>
              <a:prstGeom prst="rect">
                <a:avLst/>
              </a:prstGeom>
              <a:grpFill/>
              <a:ln w="3810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Isosceles Triangle 2"/>
              <p:cNvSpPr/>
              <p:nvPr/>
            </p:nvSpPr>
            <p:spPr>
              <a:xfrm>
                <a:off x="1951630" y="491319"/>
                <a:ext cx="1583140" cy="1078173"/>
              </a:xfrm>
              <a:prstGeom prst="triangle">
                <a:avLst/>
              </a:prstGeom>
              <a:grpFill/>
              <a:ln w="38100">
                <a:solidFill>
                  <a:srgbClr val="C00000"/>
                </a:solidFill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255174" y="1410023"/>
              <a:ext cx="1718266" cy="1501254"/>
              <a:chOff x="3073023" y="818865"/>
              <a:chExt cx="1718266" cy="1501254"/>
            </a:xfrm>
            <a:grpFill/>
          </p:grpSpPr>
          <p:grpSp>
            <p:nvGrpSpPr>
              <p:cNvPr id="5" name="Group 4"/>
              <p:cNvGrpSpPr/>
              <p:nvPr/>
            </p:nvGrpSpPr>
            <p:grpSpPr>
              <a:xfrm>
                <a:off x="3073023" y="818865"/>
                <a:ext cx="859808" cy="1501254"/>
                <a:chOff x="1937983" y="491319"/>
                <a:chExt cx="1610435" cy="2292824"/>
              </a:xfrm>
              <a:grpFill/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1937983" y="1569492"/>
                  <a:ext cx="1610435" cy="1214651"/>
                </a:xfrm>
                <a:prstGeom prst="rect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>
                  <a:off x="1951630" y="491319"/>
                  <a:ext cx="1583140" cy="1078173"/>
                </a:xfrm>
                <a:prstGeom prst="triangle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3931481" y="818865"/>
                <a:ext cx="859808" cy="1501254"/>
                <a:chOff x="1937983" y="491319"/>
                <a:chExt cx="1610435" cy="2292824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937983" y="1569492"/>
                  <a:ext cx="1610435" cy="1214651"/>
                </a:xfrm>
                <a:prstGeom prst="rect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Isosceles Triangle 9"/>
                <p:cNvSpPr/>
                <p:nvPr/>
              </p:nvSpPr>
              <p:spPr>
                <a:xfrm>
                  <a:off x="1951630" y="491319"/>
                  <a:ext cx="1583140" cy="1078173"/>
                </a:xfrm>
                <a:prstGeom prst="triangle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1" name="Group 20"/>
            <p:cNvGrpSpPr/>
            <p:nvPr/>
          </p:nvGrpSpPr>
          <p:grpSpPr>
            <a:xfrm>
              <a:off x="6930114" y="1410023"/>
              <a:ext cx="2593995" cy="1503123"/>
              <a:chOff x="5490951" y="772316"/>
              <a:chExt cx="2593995" cy="1503123"/>
            </a:xfrm>
            <a:grpFill/>
          </p:grpSpPr>
          <p:grpSp>
            <p:nvGrpSpPr>
              <p:cNvPr id="11" name="Group 10"/>
              <p:cNvGrpSpPr/>
              <p:nvPr/>
            </p:nvGrpSpPr>
            <p:grpSpPr>
              <a:xfrm>
                <a:off x="5490951" y="774185"/>
                <a:ext cx="859808" cy="1501254"/>
                <a:chOff x="1937983" y="491319"/>
                <a:chExt cx="1610435" cy="2292824"/>
              </a:xfrm>
              <a:grpFill/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1937983" y="1569492"/>
                  <a:ext cx="1610435" cy="1214651"/>
                </a:xfrm>
                <a:prstGeom prst="rect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Isosceles Triangle 12"/>
                <p:cNvSpPr/>
                <p:nvPr/>
              </p:nvSpPr>
              <p:spPr>
                <a:xfrm>
                  <a:off x="1951630" y="491319"/>
                  <a:ext cx="1583140" cy="1078173"/>
                </a:xfrm>
                <a:prstGeom prst="triangle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358045" y="774185"/>
                <a:ext cx="859808" cy="1501254"/>
                <a:chOff x="1937983" y="491319"/>
                <a:chExt cx="1610435" cy="2292824"/>
              </a:xfrm>
              <a:grpFill/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1937983" y="1569492"/>
                  <a:ext cx="1610435" cy="1214651"/>
                </a:xfrm>
                <a:prstGeom prst="rect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Isosceles Triangle 15"/>
                <p:cNvSpPr/>
                <p:nvPr/>
              </p:nvSpPr>
              <p:spPr>
                <a:xfrm>
                  <a:off x="1951630" y="491319"/>
                  <a:ext cx="1583140" cy="1078173"/>
                </a:xfrm>
                <a:prstGeom prst="triangle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7225138" y="772316"/>
                <a:ext cx="859808" cy="1501254"/>
                <a:chOff x="1937983" y="491319"/>
                <a:chExt cx="1610435" cy="2292824"/>
              </a:xfrm>
              <a:grpFill/>
            </p:grpSpPr>
            <p:sp>
              <p:nvSpPr>
                <p:cNvPr id="18" name="Rectangle 17"/>
                <p:cNvSpPr/>
                <p:nvPr/>
              </p:nvSpPr>
              <p:spPr>
                <a:xfrm>
                  <a:off x="1937983" y="1569492"/>
                  <a:ext cx="1610435" cy="1214651"/>
                </a:xfrm>
                <a:prstGeom prst="rect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Isosceles Triangle 18"/>
                <p:cNvSpPr/>
                <p:nvPr/>
              </p:nvSpPr>
              <p:spPr>
                <a:xfrm>
                  <a:off x="1951630" y="491319"/>
                  <a:ext cx="1583140" cy="1078173"/>
                </a:xfrm>
                <a:prstGeom prst="triangle">
                  <a:avLst/>
                </a:prstGeom>
                <a:grpFill/>
                <a:ln w="38100">
                  <a:solidFill>
                    <a:srgbClr val="C0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2555387" y="3070746"/>
              <a:ext cx="6538817" cy="369332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txBody>
            <a:bodyPr wrap="square" rtlCol="0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/>
                <a:t> ১            </a:t>
              </a:r>
              <a:r>
                <a:rPr lang="bn-IN" dirty="0" smtClean="0"/>
                <a:t>,</a:t>
              </a:r>
              <a:r>
                <a:rPr lang="en-US" dirty="0" smtClean="0"/>
                <a:t>                          ২            </a:t>
              </a:r>
              <a:r>
                <a:rPr lang="bn-IN" dirty="0"/>
                <a:t>,</a:t>
              </a:r>
              <a:r>
                <a:rPr lang="en-US" dirty="0" smtClean="0"/>
                <a:t>                                       ৩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730011" y="502210"/>
            <a:ext cx="3589361" cy="3385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>
                <a:solidFill>
                  <a:srgbClr val="FF0000"/>
                </a:solidFill>
              </a:rPr>
              <a:t>বীজগণিতীয় রাশি নির্ণয়ঃ</a:t>
            </a:r>
            <a:endParaRPr lang="en-US" sz="1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1798205" y="3993619"/>
                <a:ext cx="7220959" cy="2512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১, ২, ৩ </a:t>
                </a:r>
                <a:r>
                  <a:rPr lang="bn-IN" dirty="0" smtClean="0"/>
                  <a:t> চিত্র </a:t>
                </a:r>
                <a:r>
                  <a:rPr lang="bn-IN" dirty="0" smtClean="0"/>
                  <a:t>হতে  তালিকার রেখাংশের সংখ্যা  = ৬ ,  ১১,  ১৬ </a:t>
                </a:r>
                <a:r>
                  <a:rPr lang="bn-IN" dirty="0" smtClean="0"/>
                  <a:t>- - -</a:t>
                </a:r>
                <a:endParaRPr lang="bn-IN" dirty="0" smtClean="0"/>
              </a:p>
              <a:p>
                <a:r>
                  <a:rPr lang="bn-IN" dirty="0"/>
                  <a:t> </a:t>
                </a:r>
                <a:r>
                  <a:rPr lang="bn-IN" dirty="0" smtClean="0"/>
                  <a:t>                                 পার্থক্য             </a:t>
                </a:r>
                <a:r>
                  <a:rPr lang="en-US" dirty="0" smtClean="0"/>
                  <a:t>             </a:t>
                </a:r>
                <a:r>
                  <a:rPr lang="bn-IN" dirty="0" smtClean="0"/>
                  <a:t> </a:t>
                </a:r>
                <a:r>
                  <a:rPr lang="bn-IN" dirty="0" smtClean="0"/>
                  <a:t>=    ৫   , ৫</a:t>
                </a:r>
              </a:p>
              <a:p>
                <a:r>
                  <a:rPr lang="bn-IN" dirty="0" smtClean="0"/>
                  <a:t>     ১ম পদ        =  ১</a:t>
                </a:r>
                <a14:m>
                  <m:oMath xmlns:m="http://schemas.openxmlformats.org/officeDocument/2006/math">
                    <m:r>
                      <a:rPr lang="b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dirty="0" smtClean="0"/>
                  <a:t> ৫ + ১    = ৬</a:t>
                </a:r>
              </a:p>
              <a:p>
                <a:r>
                  <a:rPr lang="bn-IN" dirty="0" smtClean="0"/>
                  <a:t>     ২য় পদ        =  ২</a:t>
                </a:r>
                <a14:m>
                  <m:oMath xmlns:m="http://schemas.openxmlformats.org/officeDocument/2006/math">
                    <m:r>
                      <a:rPr lang="b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dirty="0"/>
                  <a:t> ৫</a:t>
                </a:r>
                <a:r>
                  <a:rPr lang="bn-IN" dirty="0" smtClean="0"/>
                  <a:t> </a:t>
                </a:r>
                <a:r>
                  <a:rPr lang="bn-IN" dirty="0"/>
                  <a:t>+ ১   </a:t>
                </a:r>
                <a:r>
                  <a:rPr lang="bn-IN" dirty="0" smtClean="0"/>
                  <a:t>= ১১</a:t>
                </a:r>
                <a:endParaRPr lang="bn-IN" dirty="0"/>
              </a:p>
              <a:p>
                <a:r>
                  <a:rPr lang="bn-IN" dirty="0" smtClean="0"/>
                  <a:t>     ৩য় পদ       = ৩ </a:t>
                </a:r>
                <a14:m>
                  <m:oMath xmlns:m="http://schemas.openxmlformats.org/officeDocument/2006/math">
                    <m:r>
                      <a:rPr lang="b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dirty="0"/>
                  <a:t> </a:t>
                </a:r>
                <a:r>
                  <a:rPr lang="bn-IN" dirty="0" smtClean="0"/>
                  <a:t>৫ </a:t>
                </a:r>
                <a:r>
                  <a:rPr lang="bn-IN" dirty="0"/>
                  <a:t>+ ১    = </a:t>
                </a:r>
                <a:r>
                  <a:rPr lang="bn-IN" dirty="0" smtClean="0"/>
                  <a:t>১৬</a:t>
                </a:r>
              </a:p>
              <a:p>
                <a:r>
                  <a:rPr lang="bn-IN" dirty="0"/>
                  <a:t> </a:t>
                </a:r>
                <a:r>
                  <a:rPr lang="bn-IN" dirty="0" smtClean="0"/>
                  <a:t>   ক তম পদ   =  ক</a:t>
                </a:r>
                <a14:m>
                  <m:oMath xmlns:m="http://schemas.openxmlformats.org/officeDocument/2006/math">
                    <m:r>
                      <a:rPr lang="bn-IN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dirty="0"/>
                  <a:t> ৫</a:t>
                </a:r>
                <a:r>
                  <a:rPr lang="bn-IN" dirty="0" smtClean="0"/>
                  <a:t> +১   =  ৫ক+১</a:t>
                </a:r>
              </a:p>
              <a:p>
                <a:r>
                  <a:rPr lang="bn-IN" dirty="0" smtClean="0"/>
                  <a:t>     </a:t>
                </a:r>
                <a14:m>
                  <m:oMath xmlns:m="http://schemas.openxmlformats.org/officeDocument/2006/math">
                    <m:r>
                      <a:rPr lang="bn-IN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bn-IN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bn-IN" dirty="0" smtClean="0"/>
                  <a:t>নির্ণেয়   বীজগণিতীয় রাশি = ৫ক </a:t>
                </a:r>
                <a:r>
                  <a:rPr lang="bn-IN" dirty="0"/>
                  <a:t>+ ১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205" y="3993619"/>
                <a:ext cx="7220959" cy="2512419"/>
              </a:xfrm>
              <a:prstGeom prst="rect">
                <a:avLst/>
              </a:prstGeom>
              <a:blipFill rotWithShape="0">
                <a:blip r:embed="rId2"/>
                <a:stretch>
                  <a:fillRect l="-759" t="-1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488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61446" y="3130480"/>
            <a:ext cx="8487772" cy="24058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843685" y="3441068"/>
            <a:ext cx="781473" cy="1219152"/>
            <a:chOff x="2006223" y="928052"/>
            <a:chExt cx="777922" cy="1514899"/>
          </a:xfrm>
        </p:grpSpPr>
        <p:sp>
          <p:nvSpPr>
            <p:cNvPr id="2" name="Rectangle 1"/>
            <p:cNvSpPr/>
            <p:nvPr/>
          </p:nvSpPr>
          <p:spPr>
            <a:xfrm>
              <a:off x="2006223" y="1678677"/>
              <a:ext cx="777922" cy="764274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006223" y="928052"/>
              <a:ext cx="777922" cy="750625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182453" y="3446560"/>
            <a:ext cx="1307626" cy="1219153"/>
            <a:chOff x="4229668" y="1171452"/>
            <a:chExt cx="1552430" cy="1514899"/>
          </a:xfrm>
        </p:grpSpPr>
        <p:grpSp>
          <p:nvGrpSpPr>
            <p:cNvPr id="5" name="Group 4"/>
            <p:cNvGrpSpPr/>
            <p:nvPr/>
          </p:nvGrpSpPr>
          <p:grpSpPr>
            <a:xfrm>
              <a:off x="4229668" y="1171452"/>
              <a:ext cx="777922" cy="1514899"/>
              <a:chOff x="2006223" y="928052"/>
              <a:chExt cx="777922" cy="1514899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2006223" y="1678677"/>
                <a:ext cx="777922" cy="764274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06223" y="928052"/>
                <a:ext cx="777922" cy="750625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004176" y="1171452"/>
              <a:ext cx="777922" cy="1514899"/>
              <a:chOff x="2006223" y="928052"/>
              <a:chExt cx="777922" cy="1514899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006223" y="1678677"/>
                <a:ext cx="777922" cy="764274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006223" y="928052"/>
                <a:ext cx="777922" cy="750625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989362" y="3434242"/>
            <a:ext cx="1595651" cy="1225978"/>
            <a:chOff x="6183573" y="1164627"/>
            <a:chExt cx="2342866" cy="1514899"/>
          </a:xfrm>
        </p:grpSpPr>
        <p:grpSp>
          <p:nvGrpSpPr>
            <p:cNvPr id="28" name="Group 27"/>
            <p:cNvGrpSpPr/>
            <p:nvPr/>
          </p:nvGrpSpPr>
          <p:grpSpPr>
            <a:xfrm>
              <a:off x="6183573" y="1164627"/>
              <a:ext cx="1552430" cy="1514899"/>
              <a:chOff x="4229668" y="1171452"/>
              <a:chExt cx="1552430" cy="1514899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229668" y="1171452"/>
                <a:ext cx="777922" cy="1514899"/>
                <a:chOff x="2006223" y="928052"/>
                <a:chExt cx="777922" cy="1514899"/>
              </a:xfrm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2006223" y="1678677"/>
                  <a:ext cx="777922" cy="764274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2006223" y="928052"/>
                  <a:ext cx="777922" cy="750625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" name="Group 29"/>
              <p:cNvGrpSpPr/>
              <p:nvPr/>
            </p:nvGrpSpPr>
            <p:grpSpPr>
              <a:xfrm>
                <a:off x="5004176" y="1171452"/>
                <a:ext cx="777922" cy="1514899"/>
                <a:chOff x="2006223" y="928052"/>
                <a:chExt cx="777922" cy="1514899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2006223" y="1678677"/>
                  <a:ext cx="777922" cy="764274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2006223" y="928052"/>
                  <a:ext cx="777922" cy="750625"/>
                </a:xfrm>
                <a:prstGeom prst="rect">
                  <a:avLst/>
                </a:prstGeom>
                <a:noFill/>
                <a:ln w="38100">
                  <a:solidFill>
                    <a:srgbClr val="7030A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5" name="Group 34"/>
            <p:cNvGrpSpPr/>
            <p:nvPr/>
          </p:nvGrpSpPr>
          <p:grpSpPr>
            <a:xfrm>
              <a:off x="7748517" y="1164627"/>
              <a:ext cx="777922" cy="1514899"/>
              <a:chOff x="2006223" y="928052"/>
              <a:chExt cx="777922" cy="1514899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2006223" y="1678677"/>
                <a:ext cx="777922" cy="764274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2006223" y="928052"/>
                <a:ext cx="777922" cy="750625"/>
              </a:xfrm>
              <a:prstGeom prst="rect">
                <a:avLst/>
              </a:pr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Down Arrow Callout 38"/>
          <p:cNvSpPr/>
          <p:nvPr/>
        </p:nvSpPr>
        <p:spPr>
          <a:xfrm>
            <a:off x="3555155" y="512150"/>
            <a:ext cx="2934269" cy="764275"/>
          </a:xfrm>
          <a:prstGeom prst="downArrowCallou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 জোড়ায় কাজ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61446" y="5866526"/>
            <a:ext cx="722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</a:rPr>
              <a:t>৩. </a:t>
            </a:r>
            <a:r>
              <a:rPr lang="bn-IN" dirty="0">
                <a:solidFill>
                  <a:srgbClr val="002060"/>
                </a:solidFill>
              </a:rPr>
              <a:t>২</a:t>
            </a:r>
            <a:r>
              <a:rPr lang="bn-IN" dirty="0" smtClean="0">
                <a:solidFill>
                  <a:srgbClr val="002060"/>
                </a:solidFill>
              </a:rPr>
              <a:t>     উপরের তথ্য থেকে বীজগণিতীয় রাশিমালা নির্ণয় কর।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137779" y="395785"/>
            <a:ext cx="3848669" cy="247837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43200" y="4967785"/>
            <a:ext cx="4841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১ম ,                     ২য়,                       ৩য়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85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41076" y="1089141"/>
            <a:ext cx="9900288" cy="2164523"/>
            <a:chOff x="1381768" y="1083689"/>
            <a:chExt cx="9900288" cy="2164523"/>
          </a:xfrm>
        </p:grpSpPr>
        <p:sp>
          <p:nvSpPr>
            <p:cNvPr id="2" name="Rectangle 1"/>
            <p:cNvSpPr/>
            <p:nvPr/>
          </p:nvSpPr>
          <p:spPr>
            <a:xfrm>
              <a:off x="1381768" y="1121197"/>
              <a:ext cx="2838734" cy="20765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682084" y="1753722"/>
              <a:ext cx="1190766" cy="1139603"/>
              <a:chOff x="2770496" y="1869743"/>
              <a:chExt cx="1173706" cy="1105469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flipV="1">
                <a:off x="3343701" y="1869743"/>
                <a:ext cx="286602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H="1" flipV="1">
                <a:off x="3043451" y="1869743"/>
                <a:ext cx="300250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4452819" y="1173730"/>
              <a:ext cx="3136631" cy="207448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019952" y="1083689"/>
              <a:ext cx="3262104" cy="215155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38100"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4472984" y="1592224"/>
              <a:ext cx="1173706" cy="1105469"/>
              <a:chOff x="2770496" y="1869743"/>
              <a:chExt cx="1173706" cy="1105469"/>
            </a:xfrm>
          </p:grpSpPr>
          <p:cxnSp>
            <p:nvCxnSpPr>
              <p:cNvPr id="23" name="Straight Arrow Connector 22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3343701" y="1869743"/>
                <a:ext cx="286602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 flipV="1">
                <a:off x="3043451" y="1869743"/>
                <a:ext cx="300250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Group 29"/>
            <p:cNvGrpSpPr/>
            <p:nvPr/>
          </p:nvGrpSpPr>
          <p:grpSpPr>
            <a:xfrm>
              <a:off x="5673263" y="1592224"/>
              <a:ext cx="1173706" cy="1150975"/>
              <a:chOff x="2770496" y="1824237"/>
              <a:chExt cx="1173706" cy="1150975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flipH="1" flipV="1">
                <a:off x="3180040" y="1824237"/>
                <a:ext cx="163661" cy="605064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8995954" y="1978920"/>
              <a:ext cx="1173706" cy="1088406"/>
              <a:chOff x="2770496" y="1886806"/>
              <a:chExt cx="1173706" cy="1088406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 flipH="1" flipV="1">
                <a:off x="3303064" y="1886806"/>
                <a:ext cx="40637" cy="54249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9663762" y="1173704"/>
              <a:ext cx="1173706" cy="1050875"/>
              <a:chOff x="2770496" y="1924337"/>
              <a:chExt cx="1173706" cy="1050875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H="1" flipV="1">
                <a:off x="3221808" y="1924337"/>
                <a:ext cx="121893" cy="504964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8122499" y="1272362"/>
              <a:ext cx="1173706" cy="1105469"/>
              <a:chOff x="2770496" y="1869743"/>
              <a:chExt cx="1173706" cy="1105469"/>
            </a:xfrm>
          </p:grpSpPr>
          <p:cxnSp>
            <p:nvCxnSpPr>
              <p:cNvPr id="55" name="Straight Arrow Connector 54"/>
              <p:cNvCxnSpPr/>
              <p:nvPr/>
            </p:nvCxnSpPr>
            <p:spPr>
              <a:xfrm>
                <a:off x="3343701" y="2429301"/>
                <a:ext cx="600501" cy="272955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flipV="1">
                <a:off x="3316405" y="2169995"/>
                <a:ext cx="627797" cy="286603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flipV="1">
                <a:off x="3343701" y="1869743"/>
                <a:ext cx="286602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H="1" flipV="1">
                <a:off x="3043451" y="1869743"/>
                <a:ext cx="300250" cy="55955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 flipH="1" flipV="1">
                <a:off x="2770496" y="2272352"/>
                <a:ext cx="573205" cy="156949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 flipH="1">
                <a:off x="2852383" y="2463419"/>
                <a:ext cx="518614" cy="293428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flipH="1">
                <a:off x="3343701" y="2429301"/>
                <a:ext cx="27296" cy="545911"/>
              </a:xfrm>
              <a:prstGeom prst="straightConnector1">
                <a:avLst/>
              </a:prstGeom>
              <a:ln w="38100">
                <a:solidFill>
                  <a:schemeClr val="tx1">
                    <a:lumMod val="95000"/>
                    <a:lumOff val="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496968" y="2835433"/>
              <a:ext cx="8223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১ম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647521" y="2838629"/>
              <a:ext cx="961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২য়</a:t>
              </a:r>
              <a:endParaRPr lang="en-US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068208" y="2848961"/>
              <a:ext cx="961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/>
                <a:t>৩</a:t>
              </a:r>
              <a:r>
                <a:rPr lang="bn-IN" dirty="0" smtClean="0"/>
                <a:t>য়</a:t>
              </a:r>
              <a:endParaRPr lang="en-US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409005" y="491807"/>
            <a:ext cx="7892247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1600" dirty="0" smtClean="0">
                <a:solidFill>
                  <a:srgbClr val="7030A0"/>
                </a:solidFill>
              </a:rPr>
              <a:t>ꙮ</a:t>
            </a:r>
            <a:r>
              <a:rPr lang="bn-IN" sz="1600" dirty="0" smtClean="0">
                <a:solidFill>
                  <a:srgbClr val="7030A0"/>
                </a:solidFill>
              </a:rPr>
              <a:t> নিচের জ্যামিতিক চিত্রগুলো</a:t>
            </a:r>
            <a:r>
              <a:rPr lang="en-US" sz="1600" dirty="0" smtClean="0">
                <a:solidFill>
                  <a:srgbClr val="7030A0"/>
                </a:solidFill>
              </a:rPr>
              <a:t>  কাঠি </a:t>
            </a:r>
            <a:r>
              <a:rPr lang="bn-IN" sz="1600" dirty="0" smtClean="0">
                <a:solidFill>
                  <a:srgbClr val="7030A0"/>
                </a:solidFill>
              </a:rPr>
              <a:t> দিয়ে তৈরী করা হয়েছে।</a:t>
            </a:r>
            <a:endParaRPr lang="en-US" sz="16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2682485" y="4037875"/>
                <a:ext cx="5126475" cy="2418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dirty="0" smtClean="0">
                    <a:solidFill>
                      <a:srgbClr val="C00000"/>
                    </a:solidFill>
                  </a:rPr>
                  <a:t>বীজগণিতীয় রাশি = ৬ক + ১</a:t>
                </a:r>
              </a:p>
              <a:p>
                <a:r>
                  <a:rPr lang="bn-IN" dirty="0" smtClean="0">
                    <a:solidFill>
                      <a:srgbClr val="C00000"/>
                    </a:solidFill>
                  </a:rPr>
                  <a:t>          ১ম পদ = ৬</a:t>
                </a:r>
                <a14:m>
                  <m:oMath xmlns:m="http://schemas.openxmlformats.org/officeDocument/2006/math">
                    <m:r>
                      <a:rPr lang="bn-IN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bn-I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dirty="0" smtClean="0">
                    <a:solidFill>
                      <a:srgbClr val="C00000"/>
                    </a:solidFill>
                  </a:rPr>
                  <a:t>১ + ১ = ৭ </a:t>
                </a:r>
              </a:p>
              <a:p>
                <a:r>
                  <a:rPr lang="bn-IN" dirty="0" smtClean="0">
                    <a:solidFill>
                      <a:srgbClr val="C00000"/>
                    </a:solidFill>
                  </a:rPr>
                  <a:t> ১০০ তম পদ =  ৬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rgbClr val="C00000"/>
                    </a:solidFill>
                  </a:rPr>
                  <a:t> ১০০ + ১ = ৬০১ </a:t>
                </a:r>
              </a:p>
              <a:p>
                <a:r>
                  <a:rPr lang="bn-IN" dirty="0">
                    <a:solidFill>
                      <a:srgbClr val="C0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C00000"/>
                    </a:solidFill>
                  </a:rPr>
                  <a:t> ও  পদ সংখ্যা = ১০০ </a:t>
                </a:r>
              </a:p>
              <a:p>
                <a:r>
                  <a:rPr lang="bn-IN" dirty="0" smtClean="0">
                    <a:solidFill>
                      <a:srgbClr val="C00000"/>
                    </a:solidFill>
                  </a:rPr>
                  <a:t>যোগফল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bn-I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bn-I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৭</m:t>
                            </m:r>
                            <m:r>
                              <a:rPr lang="bn-I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bn-I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৬০১</m:t>
                            </m:r>
                          </m:e>
                        </m:d>
                        <m:r>
                          <a:rPr lang="b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b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১০০</m:t>
                        </m:r>
                      </m:num>
                      <m:den>
                        <m:r>
                          <a:rPr lang="b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r>
                  <a:rPr lang="bn-IN" dirty="0" smtClean="0">
                    <a:solidFill>
                      <a:srgbClr val="C00000"/>
                    </a:solidFill>
                  </a:rPr>
                  <a:t>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৬০৮</m:t>
                        </m:r>
                        <m:r>
                          <a:rPr lang="bn-I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bn-I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১০০</m:t>
                        </m:r>
                      </m:num>
                      <m:den>
                        <m:r>
                          <a:rPr lang="bn-I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IN" dirty="0" smtClean="0">
                    <a:solidFill>
                      <a:srgbClr val="C00000"/>
                    </a:solidFill>
                  </a:rPr>
                  <a:t>  </a:t>
                </a:r>
              </a:p>
              <a:p>
                <a:r>
                  <a:rPr lang="bn-IN" dirty="0">
                    <a:solidFill>
                      <a:srgbClr val="C00000"/>
                    </a:solidFill>
                  </a:rPr>
                  <a:t> </a:t>
                </a:r>
                <a:r>
                  <a:rPr lang="bn-IN" dirty="0" smtClean="0">
                    <a:solidFill>
                      <a:srgbClr val="C00000"/>
                    </a:solidFill>
                  </a:rPr>
                  <a:t>             = ৩০৪০০ টি ।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2485" y="4037875"/>
                <a:ext cx="5126475" cy="2418226"/>
              </a:xfrm>
              <a:prstGeom prst="rect">
                <a:avLst/>
              </a:prstGeom>
              <a:blipFill rotWithShape="0">
                <a:blip r:embed="rId2"/>
                <a:stretch>
                  <a:fillRect l="-951" t="-1259" b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1148404" y="3473954"/>
            <a:ext cx="6507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>প্রথম ১০০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তম</a:t>
            </a:r>
            <a:r>
              <a:rPr lang="bn-IN" dirty="0" smtClean="0">
                <a:solidFill>
                  <a:srgbClr val="0070C0"/>
                </a:solidFill>
              </a:rPr>
              <a:t> চিত্রের মোট  রেখাংশের সংখ্যা নির্ণয়ঃ</a:t>
            </a:r>
          </a:p>
        </p:txBody>
      </p:sp>
    </p:spTree>
    <p:extLst>
      <p:ext uri="{BB962C8B-B14F-4D97-AF65-F5344CB8AC3E}">
        <p14:creationId xmlns:p14="http://schemas.microsoft.com/office/powerpoint/2010/main" val="15870560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 tmFilter="0,0; .5, 1; 1, 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276805" y="2327421"/>
            <a:ext cx="722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dirty="0" smtClean="0"/>
              <a:t>ꙮ</a:t>
            </a:r>
            <a:r>
              <a:rPr lang="en-US" dirty="0" smtClean="0"/>
              <a:t> </a:t>
            </a:r>
            <a:r>
              <a:rPr lang="bn-IN" dirty="0" smtClean="0"/>
              <a:t>নিচের চিত্রগুলো</a:t>
            </a:r>
            <a:r>
              <a:rPr lang="en-US" dirty="0" smtClean="0"/>
              <a:t>  </a:t>
            </a:r>
            <a:r>
              <a:rPr lang="en-US" dirty="0" err="1" smtClean="0"/>
              <a:t>দিয়াশালাইয়ের</a:t>
            </a:r>
            <a:r>
              <a:rPr lang="en-US" dirty="0" smtClean="0"/>
              <a:t> কাঠি </a:t>
            </a:r>
            <a:r>
              <a:rPr lang="bn-IN" dirty="0" smtClean="0"/>
              <a:t> দিয়ে তৈরী করা হয়েছে।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051584" y="3516054"/>
            <a:ext cx="4768615" cy="1328343"/>
            <a:chOff x="3307179" y="3274936"/>
            <a:chExt cx="4768615" cy="1328343"/>
          </a:xfrm>
        </p:grpSpPr>
        <p:sp>
          <p:nvSpPr>
            <p:cNvPr id="4" name="Isosceles Triangle 3"/>
            <p:cNvSpPr/>
            <p:nvPr/>
          </p:nvSpPr>
          <p:spPr>
            <a:xfrm>
              <a:off x="3307179" y="3274936"/>
              <a:ext cx="750626" cy="573206"/>
            </a:xfrm>
            <a:prstGeom prst="triangl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754274" y="3274936"/>
              <a:ext cx="1144702" cy="573206"/>
              <a:chOff x="3733795" y="840389"/>
              <a:chExt cx="1144702" cy="573206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3733795" y="840389"/>
                <a:ext cx="750626" cy="573206"/>
              </a:xfrm>
              <a:prstGeom prst="triangl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Isosceles Triangle 10"/>
              <p:cNvSpPr/>
              <p:nvPr/>
            </p:nvSpPr>
            <p:spPr>
              <a:xfrm rot="10800000">
                <a:off x="4127871" y="840389"/>
                <a:ext cx="750626" cy="573206"/>
              </a:xfrm>
              <a:prstGeom prst="triangl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307179" y="4233947"/>
              <a:ext cx="47686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১ম                        ২য়                     ৩য়</a:t>
              </a:r>
              <a:endParaRPr lang="en-US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6322057" y="3274936"/>
              <a:ext cx="1487604" cy="573206"/>
              <a:chOff x="3618932" y="791570"/>
              <a:chExt cx="1487604" cy="573206"/>
            </a:xfrm>
          </p:grpSpPr>
          <p:sp>
            <p:nvSpPr>
              <p:cNvPr id="5" name="Isosceles Triangle 4"/>
              <p:cNvSpPr/>
              <p:nvPr/>
            </p:nvSpPr>
            <p:spPr>
              <a:xfrm>
                <a:off x="3618932" y="791570"/>
                <a:ext cx="750626" cy="573206"/>
              </a:xfrm>
              <a:prstGeom prst="triangl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>
                <a:off x="4355910" y="791570"/>
                <a:ext cx="750626" cy="573206"/>
              </a:xfrm>
              <a:prstGeom prst="triangl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7"/>
              <p:cNvSpPr/>
              <p:nvPr/>
            </p:nvSpPr>
            <p:spPr>
              <a:xfrm rot="10800000">
                <a:off x="3980597" y="791570"/>
                <a:ext cx="750626" cy="573206"/>
              </a:xfrm>
              <a:prstGeom prst="triangle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Rounded Rectangle 2"/>
          <p:cNvSpPr/>
          <p:nvPr/>
        </p:nvSpPr>
        <p:spPr>
          <a:xfrm>
            <a:off x="2870882" y="649590"/>
            <a:ext cx="5268036" cy="682388"/>
          </a:xfrm>
          <a:prstGeom prst="round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b="1" dirty="0" smtClean="0"/>
              <a:t>দলগত কাজ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14095" y="5405907"/>
            <a:ext cx="6704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৩. ১      </a:t>
            </a:r>
            <a:r>
              <a:rPr lang="bn-IN" sz="1600" dirty="0" smtClean="0">
                <a:solidFill>
                  <a:srgbClr val="FF0000"/>
                </a:solidFill>
              </a:rPr>
              <a:t>তালিকার ১ম ৫০ টি চিত্রের কাঠির সংখ্যার সমষ্টি  নির্ণয় কর।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495732" y="458522"/>
            <a:ext cx="2913796" cy="2797264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38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6216" y="668741"/>
            <a:ext cx="2279175" cy="338554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/>
              <a:t>মুল্যায়ন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651378" y="1746914"/>
            <a:ext cx="9416955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১। ৯৯৯৯ </a:t>
            </a:r>
            <a:r>
              <a:rPr lang="en-US" sz="1400" dirty="0" err="1" smtClean="0"/>
              <a:t>কোন</a:t>
            </a:r>
            <a:r>
              <a:rPr lang="en-US" sz="1400" dirty="0" smtClean="0"/>
              <a:t> </a:t>
            </a:r>
            <a:r>
              <a:rPr lang="en-US" sz="1400" dirty="0" err="1" smtClean="0"/>
              <a:t>বীজগণিতীয়</a:t>
            </a:r>
            <a:r>
              <a:rPr lang="en-US" sz="1400" dirty="0" smtClean="0"/>
              <a:t> </a:t>
            </a:r>
            <a:r>
              <a:rPr lang="en-US" sz="1400" dirty="0" err="1" smtClean="0"/>
              <a:t>রাশির</a:t>
            </a:r>
            <a:r>
              <a:rPr lang="en-US" sz="1400" dirty="0" smtClean="0"/>
              <a:t> </a:t>
            </a:r>
            <a:r>
              <a:rPr lang="en-US" sz="1400" dirty="0" err="1" smtClean="0"/>
              <a:t>শততম</a:t>
            </a:r>
            <a:r>
              <a:rPr lang="en-US" sz="1400" dirty="0" smtClean="0"/>
              <a:t> </a:t>
            </a:r>
            <a:r>
              <a:rPr lang="en-US" sz="1400" dirty="0" err="1" smtClean="0"/>
              <a:t>পদ</a:t>
            </a:r>
            <a:r>
              <a:rPr lang="en-US" sz="1400" dirty="0" smtClean="0"/>
              <a:t> 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651378" y="3231779"/>
            <a:ext cx="9416956" cy="30777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২। “ক” সংখ্যক ক্রমিক স্বাভাবিক বিজোড় সংখ্যার যোগফল কত?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22476" y="3783914"/>
                <a:ext cx="6851176" cy="37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400" dirty="0" smtClean="0">
                    <a:solidFill>
                      <a:srgbClr val="FF0000"/>
                    </a:solidFill>
                  </a:rPr>
                  <a:t>ক) ক        খ)     ২ক – ১         গ)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ক</m:t>
                        </m:r>
                      </m:e>
                      <m:sup>
                        <m:r>
                          <a:rPr lang="bn-IN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1400" dirty="0" smtClean="0">
                    <a:solidFill>
                      <a:srgbClr val="FF0000"/>
                    </a:solidFill>
                  </a:rPr>
                  <a:t>          ঘ)    ২ক+ ১ 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76" y="3783914"/>
                <a:ext cx="6851176" cy="378758"/>
              </a:xfrm>
              <a:prstGeom prst="rect">
                <a:avLst/>
              </a:prstGeom>
              <a:blipFill rotWithShape="0">
                <a:blip r:embed="rId2"/>
                <a:stretch>
                  <a:fillRect l="-267" b="-16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514901" y="4514949"/>
            <a:ext cx="9553433" cy="30777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৩। ১ থেকে ১০০ এর মধ্যে কতটি সংখ্যাকে দুইটি বর্গের যোগফল আকারে প্রকাশ করা যায় 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24835" y="5138065"/>
            <a:ext cx="71514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002060"/>
                </a:solidFill>
              </a:rPr>
              <a:t>ক) ১০টি      খ) ২০টি        গ) ৩৫টি        ঘ)      ৫০টি</a:t>
            </a:r>
            <a:endParaRPr lang="en-US" sz="1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326941" y="2365325"/>
                <a:ext cx="7158253" cy="378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1400" dirty="0" smtClean="0">
                    <a:solidFill>
                      <a:srgbClr val="7030A0"/>
                    </a:solidFill>
                  </a:rPr>
                  <a:t>ক) ৯৯ক+১           খ) ৯৯ক – ১           গ)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ক</m:t>
                        </m:r>
                      </m:e>
                      <m:sup>
                        <m: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1400" dirty="0">
                    <a:solidFill>
                      <a:srgbClr val="7030A0"/>
                    </a:solidFill>
                  </a:rPr>
                  <a:t>+ ১              ঘ)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ক</m:t>
                        </m:r>
                      </m:e>
                      <m:sup>
                        <m:r>
                          <a:rPr lang="bn-IN" sz="1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sup>
                    </m:sSup>
                  </m:oMath>
                </a14:m>
                <a:r>
                  <a:rPr lang="bn-IN" sz="1400" dirty="0">
                    <a:solidFill>
                      <a:srgbClr val="7030A0"/>
                    </a:solidFill>
                  </a:rPr>
                  <a:t> - ১ </a:t>
                </a:r>
                <a:endParaRPr lang="en-US" sz="1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6941" y="2365325"/>
                <a:ext cx="7158253" cy="378758"/>
              </a:xfrm>
              <a:prstGeom prst="rect">
                <a:avLst/>
              </a:prstGeom>
              <a:blipFill rotWithShape="0">
                <a:blip r:embed="rId3"/>
                <a:stretch>
                  <a:fillRect l="-256" b="-17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388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  <p:bldP spid="7" grpId="0" animBg="1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9543" y="505703"/>
            <a:ext cx="2279175" cy="338554"/>
          </a:xfrm>
          <a:prstGeom prst="rect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/>
              <a:t>বাড়ির কাজ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1095232" y="2914394"/>
            <a:ext cx="769183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1400" dirty="0" smtClean="0">
                <a:solidFill>
                  <a:srgbClr val="7030A0"/>
                </a:solidFill>
              </a:rPr>
              <a:t>ꙮ</a:t>
            </a:r>
            <a:r>
              <a:rPr lang="bn-IN" sz="1400" dirty="0" smtClean="0">
                <a:solidFill>
                  <a:srgbClr val="7030A0"/>
                </a:solidFill>
              </a:rPr>
              <a:t> নিচের জ্যামিতিক চিত্রগুলো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en-US" sz="1400" dirty="0" err="1" smtClean="0">
                <a:solidFill>
                  <a:srgbClr val="7030A0"/>
                </a:solidFill>
              </a:rPr>
              <a:t>দিয়াশালাইয়ের</a:t>
            </a:r>
            <a:r>
              <a:rPr lang="en-US" sz="1400" dirty="0" smtClean="0">
                <a:solidFill>
                  <a:srgbClr val="7030A0"/>
                </a:solidFill>
              </a:rPr>
              <a:t> কাঠি </a:t>
            </a:r>
            <a:r>
              <a:rPr lang="bn-IN" sz="1400" dirty="0" smtClean="0">
                <a:solidFill>
                  <a:srgbClr val="7030A0"/>
                </a:solidFill>
              </a:rPr>
              <a:t> দিয়ে তৈরী করা হয়েছে।</a:t>
            </a:r>
            <a:endParaRPr lang="en-US" sz="1400" dirty="0">
              <a:solidFill>
                <a:srgbClr val="7030A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280616" y="3671247"/>
            <a:ext cx="7915702" cy="983482"/>
            <a:chOff x="1144138" y="3671247"/>
            <a:chExt cx="7915702" cy="983482"/>
          </a:xfrm>
        </p:grpSpPr>
        <p:sp>
          <p:nvSpPr>
            <p:cNvPr id="3" name="Rectangle 2"/>
            <p:cNvSpPr/>
            <p:nvPr/>
          </p:nvSpPr>
          <p:spPr>
            <a:xfrm>
              <a:off x="1223471" y="3671247"/>
              <a:ext cx="518615" cy="43672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295098" y="3671247"/>
              <a:ext cx="741529" cy="450376"/>
              <a:chOff x="3154907" y="777922"/>
              <a:chExt cx="1223750" cy="58685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154907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766782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502927" y="3671247"/>
              <a:ext cx="1251044" cy="450376"/>
              <a:chOff x="4617493" y="777922"/>
              <a:chExt cx="1851547" cy="58685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61749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5841243" y="777922"/>
                <a:ext cx="627797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101989" y="3684894"/>
              <a:ext cx="1394346" cy="436729"/>
              <a:chOff x="6780663" y="777922"/>
              <a:chExt cx="2454325" cy="586854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678066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Rectangle 17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8011238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6843952" y="3684894"/>
              <a:ext cx="1992022" cy="450376"/>
              <a:chOff x="7703761" y="791569"/>
              <a:chExt cx="1992022" cy="450376"/>
            </a:xfrm>
          </p:grpSpPr>
          <p:grpSp>
            <p:nvGrpSpPr>
              <p:cNvPr id="20" name="Group 19"/>
              <p:cNvGrpSpPr/>
              <p:nvPr/>
            </p:nvGrpSpPr>
            <p:grpSpPr>
              <a:xfrm>
                <a:off x="7703761" y="791569"/>
                <a:ext cx="1251044" cy="450376"/>
                <a:chOff x="4617493" y="777922"/>
                <a:chExt cx="1851547" cy="586854"/>
              </a:xfrm>
            </p:grpSpPr>
            <p:grpSp>
              <p:nvGrpSpPr>
                <p:cNvPr id="24" name="Group 23"/>
                <p:cNvGrpSpPr/>
                <p:nvPr/>
              </p:nvGrpSpPr>
              <p:grpSpPr>
                <a:xfrm>
                  <a:off x="4617493" y="777922"/>
                  <a:ext cx="1223750" cy="586854"/>
                  <a:chOff x="3154907" y="777922"/>
                  <a:chExt cx="1223750" cy="586854"/>
                </a:xfrm>
              </p:grpSpPr>
              <p:sp>
                <p:nvSpPr>
                  <p:cNvPr id="26" name="Rectangle 25"/>
                  <p:cNvSpPr/>
                  <p:nvPr/>
                </p:nvSpPr>
                <p:spPr>
                  <a:xfrm>
                    <a:off x="3154907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3766782" y="777922"/>
                    <a:ext cx="611875" cy="586854"/>
                  </a:xfrm>
                  <a:prstGeom prst="rect">
                    <a:avLst/>
                  </a:prstGeom>
                  <a:noFill/>
                  <a:ln w="381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Rectangle 24"/>
                <p:cNvSpPr/>
                <p:nvPr/>
              </p:nvSpPr>
              <p:spPr>
                <a:xfrm>
                  <a:off x="5841243" y="777922"/>
                  <a:ext cx="627797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/>
              <p:cNvGrpSpPr/>
              <p:nvPr/>
            </p:nvGrpSpPr>
            <p:grpSpPr>
              <a:xfrm>
                <a:off x="8954254" y="791569"/>
                <a:ext cx="741529" cy="450376"/>
                <a:chOff x="3154907" y="777922"/>
                <a:chExt cx="1223750" cy="586854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9" name="TextBox 28"/>
            <p:cNvSpPr txBox="1"/>
            <p:nvPr/>
          </p:nvSpPr>
          <p:spPr>
            <a:xfrm>
              <a:off x="1144138" y="4285397"/>
              <a:ext cx="7915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১                     ২                      ৩                       ৪                          ৫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75480" y="5109647"/>
            <a:ext cx="7811590" cy="3077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002060"/>
                </a:solidFill>
              </a:rPr>
              <a:t>     শততম প্যাটার্ন তৈরীতে কতগুলো কাঠির প্রয়োজন নির্নয় কর ?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843952" y="505703"/>
            <a:ext cx="4661111" cy="2114667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255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12" b="7344"/>
          <a:stretch/>
        </p:blipFill>
        <p:spPr>
          <a:xfrm>
            <a:off x="5385556" y="1392070"/>
            <a:ext cx="1306205" cy="48313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96" y="1624084"/>
            <a:ext cx="1952722" cy="243372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2" descr="C:\Users\Nironjan\Desktop\লগো LOGO\বাতায়ন লগো\Pictur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8360" y="1589854"/>
            <a:ext cx="1981200" cy="2299754"/>
          </a:xfrm>
          <a:prstGeom prst="rect">
            <a:avLst/>
          </a:prstGeom>
          <a:ln w="2286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21616" y="436729"/>
            <a:ext cx="3762367" cy="1337481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>
                <a:gd name="adj1" fmla="val 10274585"/>
                <a:gd name="adj2" fmla="val 50590"/>
              </a:avLst>
            </a:prstTxWarp>
            <a:spAutoFit/>
          </a:bodyPr>
          <a:lstStyle/>
          <a:p>
            <a:r>
              <a:rPr lang="en-US" sz="6000" dirty="0" err="1" smtClean="0">
                <a:solidFill>
                  <a:srgbClr val="C00000"/>
                </a:solidFill>
              </a:rPr>
              <a:t>পরিচিতি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44979" y="4541248"/>
            <a:ext cx="388620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016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2000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কৈলাশ রায়</a:t>
            </a:r>
          </a:p>
          <a:p>
            <a:pPr algn="ctr"/>
            <a:r>
              <a:rPr lang="bn-BD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শিক্ষক(গণিত)</a:t>
            </a:r>
          </a:p>
          <a:p>
            <a:pPr algn="ctr"/>
            <a:r>
              <a:rPr lang="bn-BD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দেবীডুবা বালিকা উচ্চ বিদ্যালয়</a:t>
            </a:r>
          </a:p>
          <a:p>
            <a:pPr algn="ctr"/>
            <a:r>
              <a:rPr lang="bn-BD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দেবীগঞ্জ, পঞ্চগড়।</a:t>
            </a:r>
            <a:endParaRPr lang="en-US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নং -</a:t>
            </a:r>
            <a:r>
              <a:rPr lang="en-US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01723209721</a:t>
            </a:r>
          </a:p>
          <a:p>
            <a:pPr algn="ctr"/>
            <a:r>
              <a:rPr lang="en-US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</a:t>
            </a:r>
            <a:r>
              <a:rPr lang="en-US" i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kailashroy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lang="en-US" i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7360125" y="4340076"/>
            <a:ext cx="3200400" cy="1754326"/>
          </a:xfrm>
          <a:prstGeom prst="rect">
            <a:avLst/>
          </a:prstGeom>
          <a:ln w="88900"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</a:t>
            </a:r>
            <a:r>
              <a:rPr lang="bn-IN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bn-BD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algn="ctr"/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আধ্যায়ঃ </a:t>
            </a:r>
            <a:r>
              <a:rPr lang="en-US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IN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b="1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প্যাটার্ন</a:t>
            </a:r>
            <a:endParaRPr lang="bn-BD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bn-BD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১৭/০২</a:t>
            </a:r>
            <a:r>
              <a:rPr lang="en-US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i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i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554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437" y="465261"/>
            <a:ext cx="9662614" cy="575811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3" name="TextBox 2"/>
          <p:cNvSpPr txBox="1"/>
          <p:nvPr/>
        </p:nvSpPr>
        <p:spPr>
          <a:xfrm rot="1768597">
            <a:off x="7575391" y="1471921"/>
            <a:ext cx="3452884" cy="83099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perspectiveLeft"/>
              <a:lightRig rig="threePt" dir="t"/>
            </a:scene3d>
          </a:bodyPr>
          <a:lstStyle/>
          <a:p>
            <a:r>
              <a:rPr lang="bn-IN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515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3725839" y="573207"/>
            <a:ext cx="3780430" cy="1405719"/>
          </a:xfrm>
          <a:prstGeom prst="snip2SameRect">
            <a:avLst/>
          </a:prstGeom>
          <a:solidFill>
            <a:srgbClr val="FFC000"/>
          </a:solidFill>
          <a:ln w="762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শিক্ষন ফল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4487" y="2458199"/>
            <a:ext cx="4067034" cy="30777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/>
              <a:t>এই পাঠ শেষে শিক্ষার্থীরা - -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654487" y="3575212"/>
            <a:ext cx="7817283" cy="307777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002060"/>
                </a:solidFill>
              </a:rPr>
              <a:t>৩. </a:t>
            </a:r>
            <a:r>
              <a:rPr lang="bn-IN" sz="1400" dirty="0">
                <a:solidFill>
                  <a:srgbClr val="002060"/>
                </a:solidFill>
              </a:rPr>
              <a:t>২</a:t>
            </a:r>
            <a:r>
              <a:rPr lang="bn-IN" sz="1400" dirty="0" smtClean="0">
                <a:solidFill>
                  <a:srgbClr val="002060"/>
                </a:solidFill>
              </a:rPr>
              <a:t>      বীজগণিতীয় রাশিমালা নির্ণয় করতে পারবে।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54487" y="3001316"/>
            <a:ext cx="7817283" cy="30777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FFFF00"/>
                </a:solidFill>
              </a:rPr>
              <a:t>৩. </a:t>
            </a:r>
            <a:r>
              <a:rPr lang="en-US" sz="1400" dirty="0" smtClean="0">
                <a:solidFill>
                  <a:srgbClr val="FFFF00"/>
                </a:solidFill>
              </a:rPr>
              <a:t>১</a:t>
            </a:r>
            <a:r>
              <a:rPr lang="bn-IN" sz="1400" dirty="0" smtClean="0">
                <a:solidFill>
                  <a:srgbClr val="FFFF00"/>
                </a:solidFill>
              </a:rPr>
              <a:t>      কাঠির সংখ্যার তালিকা ও পার্থক্য নির্ণয় করতে পারবে</a:t>
            </a:r>
            <a:r>
              <a:rPr lang="bn-IN" sz="1400" dirty="0" smtClean="0">
                <a:solidFill>
                  <a:srgbClr val="00B050"/>
                </a:solidFill>
              </a:rPr>
              <a:t>।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54488" y="4169030"/>
            <a:ext cx="7817282" cy="30777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400" dirty="0" smtClean="0">
                <a:solidFill>
                  <a:srgbClr val="FF0000"/>
                </a:solidFill>
              </a:rPr>
              <a:t>৩. </a:t>
            </a:r>
            <a:r>
              <a:rPr lang="bn-IN" sz="1400" dirty="0">
                <a:solidFill>
                  <a:srgbClr val="FF0000"/>
                </a:solidFill>
              </a:rPr>
              <a:t>৩</a:t>
            </a:r>
            <a:r>
              <a:rPr lang="bn-IN" sz="1400" dirty="0" smtClean="0">
                <a:solidFill>
                  <a:srgbClr val="FF0000"/>
                </a:solidFill>
              </a:rPr>
              <a:t>      তালিকার সংখ্যার সমষ্টি  নির্ণয় করতে পারবে।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62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75"/>
          <a:stretch/>
        </p:blipFill>
        <p:spPr>
          <a:xfrm>
            <a:off x="2047164" y="3662538"/>
            <a:ext cx="3671249" cy="20891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735969" y="6089331"/>
            <a:ext cx="6694634" cy="307777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          </a:t>
            </a:r>
            <a:r>
              <a:rPr lang="bn-IN" sz="1400" dirty="0" smtClean="0">
                <a:solidFill>
                  <a:srgbClr val="00B050"/>
                </a:solidFill>
              </a:rPr>
              <a:t> </a:t>
            </a:r>
            <a:r>
              <a:rPr lang="bn-IN" sz="1400" dirty="0" smtClean="0">
                <a:solidFill>
                  <a:srgbClr val="FF0000"/>
                </a:solidFill>
              </a:rPr>
              <a:t>বিভিন্ন টাইলসের  জ্যামিতিক </a:t>
            </a:r>
            <a:r>
              <a:rPr lang="en-US" sz="1400" dirty="0" err="1" smtClean="0">
                <a:solidFill>
                  <a:srgbClr val="FF0000"/>
                </a:solidFill>
              </a:rPr>
              <a:t>চিত্র</a:t>
            </a:r>
            <a:r>
              <a:rPr lang="bn-IN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44" y="3683806"/>
            <a:ext cx="4038102" cy="20891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0" b="23850"/>
          <a:stretch/>
        </p:blipFill>
        <p:spPr>
          <a:xfrm>
            <a:off x="2047164" y="1009932"/>
            <a:ext cx="3671247" cy="17332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2"/>
          <a:stretch/>
        </p:blipFill>
        <p:spPr>
          <a:xfrm>
            <a:off x="6650076" y="984317"/>
            <a:ext cx="3621438" cy="17332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2735969" y="3032031"/>
            <a:ext cx="6694634" cy="307777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>
                <a:solidFill>
                  <a:srgbClr val="FF0000"/>
                </a:solidFill>
              </a:rPr>
              <a:t>সংসদ ভবন ও বহূতল ভবনের জ্যামিতিক চিত্র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599" y="382544"/>
            <a:ext cx="4121624" cy="33855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এসো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দেখি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192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764275" y="1255594"/>
            <a:ext cx="10274488" cy="3079842"/>
            <a:chOff x="409432" y="1114566"/>
            <a:chExt cx="10970525" cy="3275461"/>
          </a:xfrm>
        </p:grpSpPr>
        <p:sp>
          <p:nvSpPr>
            <p:cNvPr id="6" name="Rectangle 5"/>
            <p:cNvSpPr/>
            <p:nvPr/>
          </p:nvSpPr>
          <p:spPr>
            <a:xfrm>
              <a:off x="7457361" y="12305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409432" y="1114566"/>
              <a:ext cx="1678675" cy="1157785"/>
            </a:xfrm>
            <a:prstGeom prst="triangle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/>
          </p:nvSpPr>
          <p:spPr>
            <a:xfrm>
              <a:off x="708545" y="14193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>
              <a:off x="860945" y="15717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1013345" y="17241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/>
            <p:cNvSpPr/>
            <p:nvPr/>
          </p:nvSpPr>
          <p:spPr>
            <a:xfrm>
              <a:off x="1165745" y="18765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1318145" y="20289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Isosceles Triangle 21"/>
            <p:cNvSpPr/>
            <p:nvPr/>
          </p:nvSpPr>
          <p:spPr>
            <a:xfrm>
              <a:off x="1470545" y="21813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>
              <a:off x="1622945" y="23337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1775345" y="24861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1927745" y="26385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Isosceles Triangle 25"/>
            <p:cNvSpPr/>
            <p:nvPr/>
          </p:nvSpPr>
          <p:spPr>
            <a:xfrm>
              <a:off x="2080145" y="27909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Isosceles Triangle 26"/>
            <p:cNvSpPr/>
            <p:nvPr/>
          </p:nvSpPr>
          <p:spPr>
            <a:xfrm>
              <a:off x="2232545" y="2943366"/>
              <a:ext cx="1678675" cy="1310185"/>
            </a:xfrm>
            <a:prstGeom prst="triangle">
              <a:avLst/>
            </a:prstGeom>
            <a:noFill/>
            <a:ln w="38100">
              <a:solidFill>
                <a:srgbClr val="7030A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ame 27"/>
            <p:cNvSpPr/>
            <p:nvPr/>
          </p:nvSpPr>
          <p:spPr>
            <a:xfrm>
              <a:off x="4242175" y="14193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Frame 28"/>
            <p:cNvSpPr/>
            <p:nvPr/>
          </p:nvSpPr>
          <p:spPr>
            <a:xfrm>
              <a:off x="4394575" y="15717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ame 29"/>
            <p:cNvSpPr/>
            <p:nvPr/>
          </p:nvSpPr>
          <p:spPr>
            <a:xfrm>
              <a:off x="4546975" y="17241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Frame 30"/>
            <p:cNvSpPr/>
            <p:nvPr/>
          </p:nvSpPr>
          <p:spPr>
            <a:xfrm>
              <a:off x="4699375" y="18765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Frame 31"/>
            <p:cNvSpPr/>
            <p:nvPr/>
          </p:nvSpPr>
          <p:spPr>
            <a:xfrm>
              <a:off x="4851775" y="20289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Frame 32"/>
            <p:cNvSpPr/>
            <p:nvPr/>
          </p:nvSpPr>
          <p:spPr>
            <a:xfrm>
              <a:off x="5004175" y="21813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ame 33"/>
            <p:cNvSpPr/>
            <p:nvPr/>
          </p:nvSpPr>
          <p:spPr>
            <a:xfrm>
              <a:off x="5156575" y="23337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Frame 34"/>
            <p:cNvSpPr/>
            <p:nvPr/>
          </p:nvSpPr>
          <p:spPr>
            <a:xfrm>
              <a:off x="5308975" y="24861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Frame 35"/>
            <p:cNvSpPr/>
            <p:nvPr/>
          </p:nvSpPr>
          <p:spPr>
            <a:xfrm>
              <a:off x="5461375" y="26385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Frame 36"/>
            <p:cNvSpPr/>
            <p:nvPr/>
          </p:nvSpPr>
          <p:spPr>
            <a:xfrm>
              <a:off x="5613775" y="2790966"/>
              <a:ext cx="1512631" cy="1599061"/>
            </a:xfrm>
            <a:prstGeom prst="frame">
              <a:avLst/>
            </a:prstGeom>
            <a:noFill/>
            <a:ln w="38100">
              <a:solidFill>
                <a:srgbClr val="00206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09761" y="13829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62161" y="15353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14561" y="16877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8066961" y="18401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8219361" y="19925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371761" y="21449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524161" y="22973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676561" y="24497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828961" y="26021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981361" y="27545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9133761" y="2906972"/>
              <a:ext cx="2246196" cy="125559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183137" y="5431809"/>
            <a:ext cx="6027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ত্রিভুজক্ষেত্র</a:t>
            </a:r>
            <a:r>
              <a:rPr lang="en-US" dirty="0" smtClean="0"/>
              <a:t>, </a:t>
            </a:r>
            <a:r>
              <a:rPr lang="en-US" dirty="0" err="1" smtClean="0"/>
              <a:t>বর্গক্ষেত্র</a:t>
            </a:r>
            <a:r>
              <a:rPr lang="en-US" dirty="0" smtClean="0"/>
              <a:t>, </a:t>
            </a:r>
            <a:r>
              <a:rPr lang="en-US" dirty="0" err="1" smtClean="0"/>
              <a:t>আয়তক্ষেত্রের</a:t>
            </a:r>
            <a:r>
              <a:rPr lang="en-US" dirty="0" smtClean="0"/>
              <a:t> </a:t>
            </a:r>
            <a:r>
              <a:rPr lang="en-US" dirty="0" err="1" smtClean="0"/>
              <a:t>জ্যামিতিক</a:t>
            </a:r>
            <a:r>
              <a:rPr lang="en-US" dirty="0" smtClean="0"/>
              <a:t> </a:t>
            </a:r>
            <a:r>
              <a:rPr lang="en-US" dirty="0" err="1" smtClean="0"/>
              <a:t>চিত্র</a:t>
            </a:r>
            <a:endParaRPr lang="en-US" dirty="0"/>
          </a:p>
        </p:txBody>
      </p:sp>
      <p:sp>
        <p:nvSpPr>
          <p:cNvPr id="51" name="Chevron 50"/>
          <p:cNvSpPr/>
          <p:nvPr/>
        </p:nvSpPr>
        <p:spPr>
          <a:xfrm>
            <a:off x="2186257" y="5295331"/>
            <a:ext cx="573054" cy="559559"/>
          </a:xfrm>
          <a:prstGeom prst="chevr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33767" y="464187"/>
            <a:ext cx="7110483" cy="33855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এসো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দেখি</a:t>
            </a:r>
            <a:r>
              <a:rPr lang="en-US" sz="1600" dirty="0" smtClean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6819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136"/>
          <p:cNvGrpSpPr/>
          <p:nvPr/>
        </p:nvGrpSpPr>
        <p:grpSpPr>
          <a:xfrm>
            <a:off x="2654395" y="1342579"/>
            <a:ext cx="6228445" cy="4073016"/>
            <a:chOff x="2654395" y="1342579"/>
            <a:chExt cx="6228445" cy="4073016"/>
          </a:xfrm>
        </p:grpSpPr>
        <p:grpSp>
          <p:nvGrpSpPr>
            <p:cNvPr id="75" name="Group 74"/>
            <p:cNvGrpSpPr/>
            <p:nvPr/>
          </p:nvGrpSpPr>
          <p:grpSpPr>
            <a:xfrm>
              <a:off x="2654396" y="4302949"/>
              <a:ext cx="6228444" cy="1112646"/>
              <a:chOff x="1790837" y="3415431"/>
              <a:chExt cx="6338566" cy="1235766"/>
            </a:xfrm>
          </p:grpSpPr>
          <p:grpSp>
            <p:nvGrpSpPr>
              <p:cNvPr id="19" name="Group 18"/>
              <p:cNvGrpSpPr/>
              <p:nvPr/>
            </p:nvGrpSpPr>
            <p:grpSpPr>
              <a:xfrm rot="10800000">
                <a:off x="2572203" y="3415431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Rectangle 20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 rot="10800000">
                <a:off x="3353569" y="3415431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angle 24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 rot="10800000">
                <a:off x="4224945" y="3415885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9" name="Rectangle 28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 rot="10800000">
                <a:off x="5097446" y="3415431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Rectangle 3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34" name="Straight Connector 33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34"/>
              <p:cNvGrpSpPr/>
              <p:nvPr/>
            </p:nvGrpSpPr>
            <p:grpSpPr>
              <a:xfrm rot="10800000">
                <a:off x="6011019" y="3416608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36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 rot="10800000">
                <a:off x="6787298" y="3416608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Rectangle 40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 rot="10800000">
                <a:off x="1790837" y="3415431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44" name="Straight Connector 43"/>
                <p:cNvCxnSpPr/>
                <p:nvPr/>
              </p:nvCxnSpPr>
              <p:spPr>
                <a:xfrm flipH="1">
                  <a:off x="2314033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Rectangle 44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46" name="Straight Connector 45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 rot="10800000">
                <a:off x="7597140" y="3416608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48" name="Straight Connector 47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Rectangle 48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2F2F2"/>
                    </a:solidFill>
                  </a:endParaRPr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7030A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6" name="Group 75"/>
            <p:cNvGrpSpPr/>
            <p:nvPr/>
          </p:nvGrpSpPr>
          <p:grpSpPr>
            <a:xfrm>
              <a:off x="2654396" y="2725215"/>
              <a:ext cx="6228444" cy="1131931"/>
              <a:chOff x="1839011" y="1710644"/>
              <a:chExt cx="6473719" cy="125002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352724" y="1726075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" name="Rectangle 5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2617469" y="1726075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Rectangle 1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839011" y="1724819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Rectangle 16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Group 50"/>
              <p:cNvGrpSpPr/>
              <p:nvPr/>
            </p:nvGrpSpPr>
            <p:grpSpPr>
              <a:xfrm>
                <a:off x="4013405" y="1710644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52" name="Straight Connector 5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Rectangle 5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7780467" y="1710644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Rectangle 56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9" name="Group 58"/>
              <p:cNvGrpSpPr/>
              <p:nvPr/>
            </p:nvGrpSpPr>
            <p:grpSpPr>
              <a:xfrm>
                <a:off x="4677084" y="1710644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60" name="Straight Connector 59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Rectangle 60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5382423" y="1710644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64" name="Straight Connector 63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Rectangle 64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6960533" y="1710644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Rectangle 68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70"/>
              <p:cNvGrpSpPr/>
              <p:nvPr/>
            </p:nvGrpSpPr>
            <p:grpSpPr>
              <a:xfrm>
                <a:off x="6143687" y="1724819"/>
                <a:ext cx="532263" cy="1234589"/>
                <a:chOff x="2301652" y="3197739"/>
                <a:chExt cx="532263" cy="1234589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2301652" y="3197739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Rectangle 72"/>
                <p:cNvSpPr/>
                <p:nvPr/>
              </p:nvSpPr>
              <p:spPr>
                <a:xfrm>
                  <a:off x="2301652" y="3892490"/>
                  <a:ext cx="532263" cy="539838"/>
                </a:xfrm>
                <a:prstGeom prst="rect">
                  <a:avLst/>
                </a:prstGeom>
                <a:noFill/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 flipH="1">
                  <a:off x="2310949" y="3197739"/>
                  <a:ext cx="522966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3" name="Group 132"/>
            <p:cNvGrpSpPr/>
            <p:nvPr/>
          </p:nvGrpSpPr>
          <p:grpSpPr>
            <a:xfrm>
              <a:off x="2654395" y="1342579"/>
              <a:ext cx="6228445" cy="964182"/>
              <a:chOff x="2172975" y="826291"/>
              <a:chExt cx="6776090" cy="1232352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2172975" y="841604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8277727" y="841905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7" name="Group 96"/>
              <p:cNvGrpSpPr/>
              <p:nvPr/>
            </p:nvGrpSpPr>
            <p:grpSpPr>
              <a:xfrm>
                <a:off x="3010014" y="833209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98" name="Straight Connector 97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3" name="Group 102"/>
              <p:cNvGrpSpPr/>
              <p:nvPr/>
            </p:nvGrpSpPr>
            <p:grpSpPr>
              <a:xfrm>
                <a:off x="7393449" y="846602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104" name="Straight Connector 103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9" name="Group 108"/>
              <p:cNvGrpSpPr/>
              <p:nvPr/>
            </p:nvGrpSpPr>
            <p:grpSpPr>
              <a:xfrm>
                <a:off x="6546950" y="846455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110" name="Straight Connector 109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Group 114"/>
              <p:cNvGrpSpPr/>
              <p:nvPr/>
            </p:nvGrpSpPr>
            <p:grpSpPr>
              <a:xfrm>
                <a:off x="5649640" y="826842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116" name="Straight Connector 115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1" name="Group 120"/>
              <p:cNvGrpSpPr/>
              <p:nvPr/>
            </p:nvGrpSpPr>
            <p:grpSpPr>
              <a:xfrm>
                <a:off x="3862237" y="826842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122" name="Straight Connector 121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126"/>
              <p:cNvGrpSpPr/>
              <p:nvPr/>
            </p:nvGrpSpPr>
            <p:grpSpPr>
              <a:xfrm>
                <a:off x="4707099" y="826291"/>
                <a:ext cx="671338" cy="1212041"/>
                <a:chOff x="2186008" y="881950"/>
                <a:chExt cx="671338" cy="1212041"/>
              </a:xfrm>
            </p:grpSpPr>
            <p:cxnSp>
              <p:nvCxnSpPr>
                <p:cNvPr id="128" name="Straight Connector 127"/>
                <p:cNvCxnSpPr/>
                <p:nvPr/>
              </p:nvCxnSpPr>
              <p:spPr>
                <a:xfrm rot="10800000" flipH="1">
                  <a:off x="2820628" y="1399240"/>
                  <a:ext cx="9296" cy="694751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flipV="1">
                  <a:off x="2212036" y="207488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2186008" y="1441256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flipV="1">
                  <a:off x="2212036" y="888680"/>
                  <a:ext cx="645310" cy="12738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2845410" y="881950"/>
                  <a:ext cx="1" cy="539839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152400" h="50800" prst="softRound"/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34" name="TextBox 133"/>
          <p:cNvSpPr txBox="1"/>
          <p:nvPr/>
        </p:nvSpPr>
        <p:spPr>
          <a:xfrm>
            <a:off x="2333767" y="464187"/>
            <a:ext cx="7110483" cy="33855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এসো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দেখি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135" name="TextBox 134"/>
          <p:cNvSpPr txBox="1"/>
          <p:nvPr/>
        </p:nvSpPr>
        <p:spPr>
          <a:xfrm>
            <a:off x="2333767" y="5862226"/>
            <a:ext cx="7110483" cy="338554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600" dirty="0" smtClean="0">
                <a:solidFill>
                  <a:srgbClr val="FF0000"/>
                </a:solidFill>
              </a:rPr>
              <a:t>তিন, ছয় ও নয় সংখ্যার জ্যামিতিক চিত্র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46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 tmFilter="0,0; .5, 1; 1, 1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2975211" y="2825089"/>
            <a:ext cx="6346209" cy="2483890"/>
          </a:xfrm>
          <a:prstGeom prst="frame">
            <a:avLst/>
          </a:prstGeom>
          <a:solidFill>
            <a:srgbClr val="7030A0"/>
          </a:solidFill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</a:rPr>
              <a:t>জ্যামিতিক প্যাটার্ন এর সাহায্যে বীজগণিতীয় রাশি ও যোগফল নির্ণয়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iamond 3"/>
          <p:cNvSpPr/>
          <p:nvPr/>
        </p:nvSpPr>
        <p:spPr>
          <a:xfrm>
            <a:off x="3684894" y="545910"/>
            <a:ext cx="4926842" cy="1746914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 w="38100"/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rgbClr val="7030A0"/>
                </a:solidFill>
              </a:rPr>
              <a:t>এসো আজকের পাঠ----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485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129051" y="1228299"/>
            <a:ext cx="1091820" cy="900752"/>
            <a:chOff x="2129051" y="1228299"/>
            <a:chExt cx="1091820" cy="90075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129051" y="1228299"/>
              <a:ext cx="0" cy="900752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220871" y="1228299"/>
              <a:ext cx="0" cy="900751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24585" y="2129050"/>
              <a:ext cx="900752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176819" y="1228299"/>
              <a:ext cx="948518" cy="0"/>
            </a:xfrm>
            <a:prstGeom prst="line">
              <a:avLst/>
            </a:prstGeom>
            <a:ln w="381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3944202" y="1228298"/>
            <a:ext cx="2231407" cy="900753"/>
            <a:chOff x="3944202" y="1228298"/>
            <a:chExt cx="2231407" cy="900753"/>
          </a:xfrm>
        </p:grpSpPr>
        <p:grpSp>
          <p:nvGrpSpPr>
            <p:cNvPr id="18" name="Group 17"/>
            <p:cNvGrpSpPr/>
            <p:nvPr/>
          </p:nvGrpSpPr>
          <p:grpSpPr>
            <a:xfrm>
              <a:off x="3944202" y="1228299"/>
              <a:ext cx="1091820" cy="900752"/>
              <a:chOff x="2129051" y="1228299"/>
              <a:chExt cx="1091820" cy="900752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2129051" y="1228299"/>
                <a:ext cx="0" cy="90075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3220871" y="1228299"/>
                <a:ext cx="0" cy="90075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224585" y="2129050"/>
                <a:ext cx="900752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2176819" y="1228299"/>
                <a:ext cx="948518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5131557" y="1228298"/>
              <a:ext cx="1044052" cy="900751"/>
              <a:chOff x="5370392" y="2265528"/>
              <a:chExt cx="1044052" cy="900751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414444" y="2265528"/>
                <a:ext cx="0" cy="90075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5418158" y="3166279"/>
                <a:ext cx="900752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>
                <a:off x="5370392" y="2265528"/>
                <a:ext cx="948518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oup 46"/>
          <p:cNvGrpSpPr/>
          <p:nvPr/>
        </p:nvGrpSpPr>
        <p:grpSpPr>
          <a:xfrm>
            <a:off x="7453953" y="1228297"/>
            <a:ext cx="3418760" cy="900753"/>
            <a:chOff x="7453953" y="1228297"/>
            <a:chExt cx="3418760" cy="900753"/>
          </a:xfrm>
        </p:grpSpPr>
        <p:grpSp>
          <p:nvGrpSpPr>
            <p:cNvPr id="34" name="Group 33"/>
            <p:cNvGrpSpPr/>
            <p:nvPr/>
          </p:nvGrpSpPr>
          <p:grpSpPr>
            <a:xfrm>
              <a:off x="7453953" y="1228298"/>
              <a:ext cx="1091820" cy="900752"/>
              <a:chOff x="2129051" y="1228299"/>
              <a:chExt cx="1091820" cy="900752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2129051" y="1228299"/>
                <a:ext cx="0" cy="900752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220871" y="1228299"/>
                <a:ext cx="0" cy="90075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224585" y="2129050"/>
                <a:ext cx="900752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2176819" y="1228299"/>
                <a:ext cx="948518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8641308" y="1228298"/>
              <a:ext cx="1044052" cy="900751"/>
              <a:chOff x="5370392" y="2265528"/>
              <a:chExt cx="1044052" cy="900751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6414444" y="2265528"/>
                <a:ext cx="0" cy="90075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418158" y="3166279"/>
                <a:ext cx="900752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H="1">
                <a:off x="5370392" y="2265528"/>
                <a:ext cx="948518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9828661" y="1228297"/>
              <a:ext cx="1044052" cy="900751"/>
              <a:chOff x="5370392" y="2265528"/>
              <a:chExt cx="1044052" cy="900751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>
                <a:off x="6414444" y="2265528"/>
                <a:ext cx="0" cy="900751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418158" y="3166279"/>
                <a:ext cx="900752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>
                <a:off x="5370392" y="2265528"/>
                <a:ext cx="948518" cy="0"/>
              </a:xfrm>
              <a:prstGeom prst="line">
                <a:avLst/>
              </a:prstGeom>
              <a:ln w="381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/>
          <p:nvPr/>
        </p:nvGrpSpPr>
        <p:grpSpPr>
          <a:xfrm>
            <a:off x="2152936" y="3910309"/>
            <a:ext cx="6840940" cy="1172517"/>
            <a:chOff x="2152935" y="3603009"/>
            <a:chExt cx="8963165" cy="1903140"/>
          </a:xfrm>
        </p:grpSpPr>
        <p:grpSp>
          <p:nvGrpSpPr>
            <p:cNvPr id="72" name="Group 71"/>
            <p:cNvGrpSpPr/>
            <p:nvPr/>
          </p:nvGrpSpPr>
          <p:grpSpPr>
            <a:xfrm>
              <a:off x="2152935" y="3794078"/>
              <a:ext cx="972402" cy="1561524"/>
              <a:chOff x="2685198" y="2756845"/>
              <a:chExt cx="1044052" cy="1776485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>
                <a:off x="2732964" y="2866027"/>
                <a:ext cx="0" cy="655095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>
                <a:off x="2709081" y="2756845"/>
                <a:ext cx="90075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729250" y="3632579"/>
                <a:ext cx="0" cy="900751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732964" y="4533330"/>
                <a:ext cx="90075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H="1">
                <a:off x="2685198" y="3632579"/>
                <a:ext cx="948518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oup 70"/>
            <p:cNvGrpSpPr/>
            <p:nvPr/>
          </p:nvGrpSpPr>
          <p:grpSpPr>
            <a:xfrm>
              <a:off x="4503759" y="3794078"/>
              <a:ext cx="900752" cy="1654788"/>
              <a:chOff x="5133831" y="2745469"/>
              <a:chExt cx="900752" cy="1988030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H="1">
                <a:off x="5133831" y="2745469"/>
                <a:ext cx="90075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6034583" y="2866027"/>
                <a:ext cx="0" cy="900751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6034583" y="3957851"/>
                <a:ext cx="0" cy="775648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7408463" y="3603009"/>
              <a:ext cx="1091820" cy="1765102"/>
              <a:chOff x="7794006" y="2866027"/>
              <a:chExt cx="1091820" cy="1992575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7794006" y="2866027"/>
                <a:ext cx="1091820" cy="900752"/>
                <a:chOff x="2129051" y="1228299"/>
                <a:chExt cx="1091820" cy="900752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129051" y="1228299"/>
                  <a:ext cx="0" cy="900752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220871" y="1228299"/>
                  <a:ext cx="0" cy="900751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224585" y="2129050"/>
                  <a:ext cx="900752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H="1">
                  <a:off x="2176819" y="1228299"/>
                  <a:ext cx="948518" cy="0"/>
                </a:xfrm>
                <a:prstGeom prst="line">
                  <a:avLst/>
                </a:prstGeom>
                <a:ln w="381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>
              <a:xfrm>
                <a:off x="8885826" y="3957851"/>
                <a:ext cx="0" cy="900751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7841774" y="4858602"/>
                <a:ext cx="900752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/>
            <p:cNvSpPr txBox="1"/>
            <p:nvPr/>
          </p:nvSpPr>
          <p:spPr>
            <a:xfrm>
              <a:off x="3214316" y="4762833"/>
              <a:ext cx="4736734" cy="7433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dirty="0"/>
                <a:t> </a:t>
              </a:r>
              <a:r>
                <a:rPr lang="bn-IN" dirty="0" smtClean="0"/>
                <a:t> </a:t>
              </a:r>
              <a:r>
                <a:rPr lang="en-US" dirty="0" smtClean="0"/>
                <a:t>    </a:t>
              </a:r>
              <a:r>
                <a:rPr lang="bn-IN" dirty="0" smtClean="0"/>
                <a:t>  </a:t>
              </a:r>
              <a:r>
                <a:rPr lang="bn-IN" sz="2400" dirty="0" smtClean="0">
                  <a:solidFill>
                    <a:srgbClr val="00B050"/>
                  </a:solidFill>
                </a:rPr>
                <a:t>,                        ,                                   </a:t>
              </a:r>
              <a:endParaRPr lang="en-US" dirty="0">
                <a:solidFill>
                  <a:srgbClr val="00B05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8404749" y="4245892"/>
              <a:ext cx="2711351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rgbClr val="00B050"/>
                  </a:solidFill>
                </a:rPr>
                <a:t>     </a:t>
              </a:r>
              <a:r>
                <a:rPr lang="bn-IN" sz="2400" dirty="0" smtClean="0">
                  <a:solidFill>
                    <a:srgbClr val="00B050"/>
                  </a:solidFill>
                </a:rPr>
                <a:t>-    -    -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2225726" y="510025"/>
            <a:ext cx="7222068" cy="36933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          </a:t>
            </a:r>
            <a:r>
              <a:rPr lang="en-US" sz="1400" dirty="0" smtClean="0">
                <a:solidFill>
                  <a:srgbClr val="7030A0"/>
                </a:solidFill>
              </a:rPr>
              <a:t>ꙮ</a:t>
            </a:r>
            <a:r>
              <a:rPr lang="bn-IN" sz="1400" dirty="0" smtClean="0">
                <a:solidFill>
                  <a:srgbClr val="7030A0"/>
                </a:solidFill>
              </a:rPr>
              <a:t> নিচের জ্যামিতিক চিত্রগুলো</a:t>
            </a:r>
            <a:r>
              <a:rPr lang="en-US" sz="1400" dirty="0" smtClean="0">
                <a:solidFill>
                  <a:srgbClr val="7030A0"/>
                </a:solidFill>
              </a:rPr>
              <a:t> </a:t>
            </a:r>
            <a:r>
              <a:rPr lang="bn-IN" sz="1400" dirty="0">
                <a:solidFill>
                  <a:srgbClr val="7030A0"/>
                </a:solidFill>
              </a:rPr>
              <a:t> </a:t>
            </a:r>
            <a:r>
              <a:rPr lang="bn-IN" sz="1400" dirty="0" smtClean="0">
                <a:solidFill>
                  <a:srgbClr val="7030A0"/>
                </a:solidFill>
              </a:rPr>
              <a:t>লক্ষ করি ।</a:t>
            </a:r>
            <a:endParaRPr lang="en-US" sz="1400" dirty="0">
              <a:solidFill>
                <a:srgbClr val="7030A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177788" y="2609557"/>
            <a:ext cx="3096469" cy="30777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বর্গের </a:t>
            </a:r>
            <a:r>
              <a:rPr lang="en-US" sz="1400" dirty="0" err="1" smtClean="0"/>
              <a:t>জ্যামিতিক</a:t>
            </a:r>
            <a:r>
              <a:rPr lang="en-US" sz="1400" dirty="0" smtClean="0"/>
              <a:t> </a:t>
            </a:r>
            <a:r>
              <a:rPr lang="bn-IN" sz="1400" dirty="0" smtClean="0"/>
              <a:t>প্যাটার্ন</a:t>
            </a:r>
            <a:endParaRPr lang="en-US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4039736" y="5948287"/>
            <a:ext cx="2900151" cy="307777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1400" dirty="0" smtClean="0"/>
              <a:t>তালিকার সংখ্যার  জ্যামিতিক প্যাটার্ন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21514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10278" y="5055018"/>
                <a:ext cx="7051071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4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bn-IN" dirty="0" smtClean="0">
                    <a:solidFill>
                      <a:srgbClr val="7030A0"/>
                    </a:solidFill>
                  </a:rPr>
                  <a:t> চিত্রে কাঠির সংখ্যার তালিকাঃ ৪ , ৭ , ১০, - - -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0278" y="5055018"/>
                <a:ext cx="7051071" cy="453137"/>
              </a:xfrm>
              <a:prstGeom prst="rect">
                <a:avLst/>
              </a:prstGeom>
              <a:blipFill rotWithShape="0">
                <a:blip r:embed="rId2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856095" y="1563872"/>
            <a:ext cx="8830101" cy="30244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810242" y="2181857"/>
            <a:ext cx="7051071" cy="2054363"/>
            <a:chOff x="2810242" y="2181857"/>
            <a:chExt cx="7051071" cy="2054363"/>
          </a:xfrm>
        </p:grpSpPr>
        <p:sp>
          <p:nvSpPr>
            <p:cNvPr id="4" name="Rectangle 3"/>
            <p:cNvSpPr/>
            <p:nvPr/>
          </p:nvSpPr>
          <p:spPr>
            <a:xfrm>
              <a:off x="2810242" y="2245957"/>
              <a:ext cx="859457" cy="11778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137906" y="2185520"/>
              <a:ext cx="1797908" cy="1214650"/>
              <a:chOff x="3154907" y="777922"/>
              <a:chExt cx="1223750" cy="586854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154907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66782" y="777922"/>
                <a:ext cx="611875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6673755" y="2181857"/>
              <a:ext cx="2763542" cy="1214650"/>
              <a:chOff x="4617493" y="777922"/>
              <a:chExt cx="1851547" cy="586854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4617493" y="777922"/>
                <a:ext cx="1223750" cy="586854"/>
                <a:chOff x="3154907" y="777922"/>
                <a:chExt cx="1223750" cy="586854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3154907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3766782" y="777922"/>
                  <a:ext cx="611875" cy="586854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" name="Rectangle 9"/>
              <p:cNvSpPr/>
              <p:nvPr/>
            </p:nvSpPr>
            <p:spPr>
              <a:xfrm>
                <a:off x="5841243" y="777922"/>
                <a:ext cx="627797" cy="586854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810242" y="3866888"/>
              <a:ext cx="7051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 চিত্র -১                  চিত্র- ২                      </a:t>
              </a:r>
              <a:r>
                <a:rPr lang="en-US" dirty="0" smtClean="0"/>
                <a:t>          </a:t>
              </a:r>
              <a:r>
                <a:rPr lang="bn-IN" dirty="0" smtClean="0"/>
                <a:t>চিত্র -</a:t>
              </a:r>
              <a:r>
                <a:rPr lang="en-US" dirty="0" smtClean="0"/>
                <a:t> </a:t>
              </a:r>
              <a:r>
                <a:rPr lang="bn-IN" dirty="0" smtClean="0"/>
                <a:t>৩                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12587" y="508646"/>
            <a:ext cx="4531056" cy="850858"/>
            <a:chOff x="2549858" y="545911"/>
            <a:chExt cx="4069305" cy="850858"/>
          </a:xfrm>
          <a:solidFill>
            <a:srgbClr val="92D050"/>
          </a:solidFill>
        </p:grpSpPr>
        <p:sp>
          <p:nvSpPr>
            <p:cNvPr id="21" name="Vertical Scroll 20"/>
            <p:cNvSpPr/>
            <p:nvPr/>
          </p:nvSpPr>
          <p:spPr>
            <a:xfrm>
              <a:off x="2549858" y="545911"/>
              <a:ext cx="4069305" cy="850858"/>
            </a:xfrm>
            <a:prstGeom prst="verticalScroll">
              <a:avLst/>
            </a:prstGeom>
            <a:grpFill/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58653" y="731882"/>
              <a:ext cx="3637681" cy="338554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 prst="angle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1600" dirty="0" smtClean="0"/>
                <a:t>কাঠির সংখ্যার তালিকা করিঃ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6793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632</Words>
  <Application>Microsoft Office PowerPoint</Application>
  <PresentationFormat>Widescreen</PresentationFormat>
  <Paragraphs>101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PC</dc:creator>
  <cp:lastModifiedBy>USER PC</cp:lastModifiedBy>
  <cp:revision>116</cp:revision>
  <dcterms:created xsi:type="dcterms:W3CDTF">2020-01-24T16:06:25Z</dcterms:created>
  <dcterms:modified xsi:type="dcterms:W3CDTF">2020-02-14T14:55:35Z</dcterms:modified>
</cp:coreProperties>
</file>