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1" r:id="rId4"/>
    <p:sldId id="260" r:id="rId5"/>
    <p:sldId id="262" r:id="rId6"/>
    <p:sldId id="263" r:id="rId7"/>
    <p:sldId id="266" r:id="rId8"/>
    <p:sldId id="267" r:id="rId9"/>
    <p:sldId id="268" r:id="rId10"/>
    <p:sldId id="264" r:id="rId11"/>
    <p:sldId id="265"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767D7F-DBA0-49B4-B39E-3943798BE716}"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C9826-B3BA-48C1-9708-E8CE4027B52C}" type="slidenum">
              <a:rPr lang="en-US" smtClean="0"/>
              <a:t>‹#›</a:t>
            </a:fld>
            <a:endParaRPr lang="en-US"/>
          </a:p>
        </p:txBody>
      </p:sp>
    </p:spTree>
    <p:extLst>
      <p:ext uri="{BB962C8B-B14F-4D97-AF65-F5344CB8AC3E}">
        <p14:creationId xmlns:p14="http://schemas.microsoft.com/office/powerpoint/2010/main" val="297624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67D7F-DBA0-49B4-B39E-3943798BE716}"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C9826-B3BA-48C1-9708-E8CE4027B52C}" type="slidenum">
              <a:rPr lang="en-US" smtClean="0"/>
              <a:t>‹#›</a:t>
            </a:fld>
            <a:endParaRPr lang="en-US"/>
          </a:p>
        </p:txBody>
      </p:sp>
    </p:spTree>
    <p:extLst>
      <p:ext uri="{BB962C8B-B14F-4D97-AF65-F5344CB8AC3E}">
        <p14:creationId xmlns:p14="http://schemas.microsoft.com/office/powerpoint/2010/main" val="1593923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67D7F-DBA0-49B4-B39E-3943798BE716}"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C9826-B3BA-48C1-9708-E8CE4027B52C}" type="slidenum">
              <a:rPr lang="en-US" smtClean="0"/>
              <a:t>‹#›</a:t>
            </a:fld>
            <a:endParaRPr lang="en-US"/>
          </a:p>
        </p:txBody>
      </p:sp>
    </p:spTree>
    <p:extLst>
      <p:ext uri="{BB962C8B-B14F-4D97-AF65-F5344CB8AC3E}">
        <p14:creationId xmlns:p14="http://schemas.microsoft.com/office/powerpoint/2010/main" val="355530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67D7F-DBA0-49B4-B39E-3943798BE716}"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C9826-B3BA-48C1-9708-E8CE4027B52C}" type="slidenum">
              <a:rPr lang="en-US" smtClean="0"/>
              <a:t>‹#›</a:t>
            </a:fld>
            <a:endParaRPr lang="en-US"/>
          </a:p>
        </p:txBody>
      </p:sp>
    </p:spTree>
    <p:extLst>
      <p:ext uri="{BB962C8B-B14F-4D97-AF65-F5344CB8AC3E}">
        <p14:creationId xmlns:p14="http://schemas.microsoft.com/office/powerpoint/2010/main" val="284420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767D7F-DBA0-49B4-B39E-3943798BE716}"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C9826-B3BA-48C1-9708-E8CE4027B52C}" type="slidenum">
              <a:rPr lang="en-US" smtClean="0"/>
              <a:t>‹#›</a:t>
            </a:fld>
            <a:endParaRPr lang="en-US"/>
          </a:p>
        </p:txBody>
      </p:sp>
    </p:spTree>
    <p:extLst>
      <p:ext uri="{BB962C8B-B14F-4D97-AF65-F5344CB8AC3E}">
        <p14:creationId xmlns:p14="http://schemas.microsoft.com/office/powerpoint/2010/main" val="2291174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767D7F-DBA0-49B4-B39E-3943798BE716}"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C9826-B3BA-48C1-9708-E8CE4027B52C}" type="slidenum">
              <a:rPr lang="en-US" smtClean="0"/>
              <a:t>‹#›</a:t>
            </a:fld>
            <a:endParaRPr lang="en-US"/>
          </a:p>
        </p:txBody>
      </p:sp>
    </p:spTree>
    <p:extLst>
      <p:ext uri="{BB962C8B-B14F-4D97-AF65-F5344CB8AC3E}">
        <p14:creationId xmlns:p14="http://schemas.microsoft.com/office/powerpoint/2010/main" val="440139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767D7F-DBA0-49B4-B39E-3943798BE716}" type="datetimeFigureOut">
              <a:rPr lang="en-US" smtClean="0"/>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2C9826-B3BA-48C1-9708-E8CE4027B52C}" type="slidenum">
              <a:rPr lang="en-US" smtClean="0"/>
              <a:t>‹#›</a:t>
            </a:fld>
            <a:endParaRPr lang="en-US"/>
          </a:p>
        </p:txBody>
      </p:sp>
    </p:spTree>
    <p:extLst>
      <p:ext uri="{BB962C8B-B14F-4D97-AF65-F5344CB8AC3E}">
        <p14:creationId xmlns:p14="http://schemas.microsoft.com/office/powerpoint/2010/main" val="2462284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767D7F-DBA0-49B4-B39E-3943798BE716}" type="datetimeFigureOut">
              <a:rPr lang="en-US" smtClean="0"/>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2C9826-B3BA-48C1-9708-E8CE4027B52C}" type="slidenum">
              <a:rPr lang="en-US" smtClean="0"/>
              <a:t>‹#›</a:t>
            </a:fld>
            <a:endParaRPr lang="en-US"/>
          </a:p>
        </p:txBody>
      </p:sp>
    </p:spTree>
    <p:extLst>
      <p:ext uri="{BB962C8B-B14F-4D97-AF65-F5344CB8AC3E}">
        <p14:creationId xmlns:p14="http://schemas.microsoft.com/office/powerpoint/2010/main" val="302661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67D7F-DBA0-49B4-B39E-3943798BE716}" type="datetimeFigureOut">
              <a:rPr lang="en-US" smtClean="0"/>
              <a:t>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2C9826-B3BA-48C1-9708-E8CE4027B52C}" type="slidenum">
              <a:rPr lang="en-US" smtClean="0"/>
              <a:t>‹#›</a:t>
            </a:fld>
            <a:endParaRPr lang="en-US"/>
          </a:p>
        </p:txBody>
      </p:sp>
    </p:spTree>
    <p:extLst>
      <p:ext uri="{BB962C8B-B14F-4D97-AF65-F5344CB8AC3E}">
        <p14:creationId xmlns:p14="http://schemas.microsoft.com/office/powerpoint/2010/main" val="280578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67D7F-DBA0-49B4-B39E-3943798BE716}"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C9826-B3BA-48C1-9708-E8CE4027B52C}" type="slidenum">
              <a:rPr lang="en-US" smtClean="0"/>
              <a:t>‹#›</a:t>
            </a:fld>
            <a:endParaRPr lang="en-US"/>
          </a:p>
        </p:txBody>
      </p:sp>
    </p:spTree>
    <p:extLst>
      <p:ext uri="{BB962C8B-B14F-4D97-AF65-F5344CB8AC3E}">
        <p14:creationId xmlns:p14="http://schemas.microsoft.com/office/powerpoint/2010/main" val="1281889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67D7F-DBA0-49B4-B39E-3943798BE716}"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C9826-B3BA-48C1-9708-E8CE4027B52C}" type="slidenum">
              <a:rPr lang="en-US" smtClean="0"/>
              <a:t>‹#›</a:t>
            </a:fld>
            <a:endParaRPr lang="en-US"/>
          </a:p>
        </p:txBody>
      </p:sp>
    </p:spTree>
    <p:extLst>
      <p:ext uri="{BB962C8B-B14F-4D97-AF65-F5344CB8AC3E}">
        <p14:creationId xmlns:p14="http://schemas.microsoft.com/office/powerpoint/2010/main" val="2449004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67D7F-DBA0-49B4-B39E-3943798BE716}" type="datetimeFigureOut">
              <a:rPr lang="en-US" smtClean="0"/>
              <a:t>2/18/2020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C9826-B3BA-48C1-9708-E8CE4027B52C}" type="slidenum">
              <a:rPr lang="en-US" smtClean="0"/>
              <a:t>‹#›</a:t>
            </a:fld>
            <a:endParaRPr lang="en-US"/>
          </a:p>
        </p:txBody>
      </p:sp>
    </p:spTree>
    <p:extLst>
      <p:ext uri="{BB962C8B-B14F-4D97-AF65-F5344CB8AC3E}">
        <p14:creationId xmlns:p14="http://schemas.microsoft.com/office/powerpoint/2010/main" val="3339467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gif"/>
          <p:cNvPicPr>
            <a:picLocks noChangeAspect="1"/>
          </p:cNvPicPr>
          <p:nvPr/>
        </p:nvPicPr>
        <p:blipFill>
          <a:blip r:embed="rId2"/>
          <a:stretch>
            <a:fillRect/>
          </a:stretch>
        </p:blipFill>
        <p:spPr>
          <a:xfrm>
            <a:off x="1610436" y="1937983"/>
            <a:ext cx="8679976" cy="4776716"/>
          </a:xfrm>
          <a:prstGeom prst="rect">
            <a:avLst/>
          </a:prstGeom>
        </p:spPr>
      </p:pic>
      <p:sp>
        <p:nvSpPr>
          <p:cNvPr id="4" name="TextBox 3"/>
          <p:cNvSpPr txBox="1"/>
          <p:nvPr/>
        </p:nvSpPr>
        <p:spPr>
          <a:xfrm>
            <a:off x="4425286" y="263690"/>
            <a:ext cx="3429000" cy="1569660"/>
          </a:xfrm>
          <a:prstGeom prst="rect">
            <a:avLst/>
          </a:prstGeom>
          <a:noFill/>
        </p:spPr>
        <p:txBody>
          <a:bodyPr wrap="square" rtlCol="0">
            <a:prstTxWarp prst="textInflate">
              <a:avLst/>
            </a:prstTxWarp>
            <a:spAutoFit/>
          </a:bodyPr>
          <a:lstStyle/>
          <a:p>
            <a:r>
              <a:rPr lang="en-US" sz="9600" b="1" dirty="0" err="1" smtClean="0">
                <a:solidFill>
                  <a:srgbClr val="C00000"/>
                </a:solidFill>
                <a:latin typeface="NikoshBAN" pitchFamily="2" charset="0"/>
                <a:cs typeface="NikoshBAN" pitchFamily="2" charset="0"/>
              </a:rPr>
              <a:t>স্বাগতম</a:t>
            </a:r>
            <a:r>
              <a:rPr lang="en-US" sz="9600" b="1" dirty="0" smtClean="0">
                <a:solidFill>
                  <a:srgbClr val="C00000"/>
                </a:solidFill>
                <a:latin typeface="NikoshBAN" pitchFamily="2" charset="0"/>
                <a:cs typeface="NikoshBAN" pitchFamily="2" charset="0"/>
              </a:rPr>
              <a:t> </a:t>
            </a:r>
            <a:endParaRPr lang="en-GB" sz="9600" b="1" dirty="0">
              <a:solidFill>
                <a:srgbClr val="C00000"/>
              </a:solidFill>
              <a:latin typeface="NikoshBAN" pitchFamily="2" charset="0"/>
              <a:cs typeface="NikoshBAN" pitchFamily="2" charset="0"/>
            </a:endParaRPr>
          </a:p>
        </p:txBody>
      </p:sp>
    </p:spTree>
    <p:extLst>
      <p:ext uri="{BB962C8B-B14F-4D97-AF65-F5344CB8AC3E}">
        <p14:creationId xmlns:p14="http://schemas.microsoft.com/office/powerpoint/2010/main" val="796303776"/>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8)">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xit" presetSubtype="12" fill="hold" grpId="1" nodeType="clickEffect">
                                  <p:stCondLst>
                                    <p:cond delay="0"/>
                                  </p:stCondLst>
                                  <p:childTnLst>
                                    <p:animEffect transition="out" filter="strips(downLeft)">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8" presetClass="exit" presetSubtype="12" fill="hold" nodeType="withEffect">
                                  <p:stCondLst>
                                    <p:cond delay="0"/>
                                  </p:stCondLst>
                                  <p:childTnLst>
                                    <p:animEffect transition="out" filter="strips(downLeft)">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249" y="259308"/>
            <a:ext cx="11341289" cy="2985433"/>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অন্যান্য উৎসঃ</a:t>
            </a:r>
          </a:p>
          <a:p>
            <a:r>
              <a:rPr lang="bn-IN" sz="3600" dirty="0" smtClean="0">
                <a:latin typeface="NikoshBAN" panose="02000000000000000000" pitchFamily="2" charset="0"/>
                <a:cs typeface="NikoshBAN" panose="02000000000000000000" pitchFamily="2" charset="0"/>
              </a:rPr>
              <a:t>ব্যক্তি বা প্রতিষ্ঠানের শর্তহীন দান, স্বায়ত্বশাসিত প্রতিষ্ঠানের দান, দেশি বা বিদেশি দাতা সংস্থা বা সংগঠন বিভিন্ন সময় প্রতিষ্ঠানগুলোকে আর্থিক সহায়তা প্রদান করে থাকে। প্রতিষ্ঠান প্রধান এ ক্ষেত্রে পরিকল্পিত উদ্যেগ গ্রহন করে উক্ত তহবিল আরো বৃদ্ধি ও এর যথার্থ ব্যবহার করে থাকেন।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6020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125" y="327546"/>
            <a:ext cx="11914496" cy="3785652"/>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অর্থ সংগ্রহের জন্য করণীয়ঃ</a:t>
            </a:r>
            <a:endParaRPr lang="bn-IN" sz="3200" dirty="0" smtClean="0">
              <a:latin typeface="NikoshBAN" panose="02000000000000000000" pitchFamily="2" charset="0"/>
              <a:cs typeface="NikoshBAN" panose="02000000000000000000" pitchFamily="2" charset="0"/>
            </a:endParaRPr>
          </a:p>
          <a:p>
            <a:r>
              <a:rPr lang="bn-IN" sz="3200" dirty="0" smtClean="0">
                <a:latin typeface="NikoshBAN" panose="02000000000000000000" pitchFamily="2" charset="0"/>
                <a:cs typeface="NikoshBAN" panose="02000000000000000000" pitchFamily="2" charset="0"/>
              </a:rPr>
              <a:t>১। অর্থের ব্যবহারিক ক্ষেত্রসমূহ চিহ্নিত করণ।।</a:t>
            </a:r>
          </a:p>
          <a:p>
            <a:r>
              <a:rPr lang="bn-IN" sz="3200" dirty="0" smtClean="0">
                <a:latin typeface="NikoshBAN" panose="02000000000000000000" pitchFamily="2" charset="0"/>
                <a:cs typeface="NikoshBAN" panose="02000000000000000000" pitchFamily="2" charset="0"/>
              </a:rPr>
              <a:t>২। ক্ষেত্রসমূহ অগ্রাধিকারের ভিত্তিতে সাজানো ।</a:t>
            </a:r>
          </a:p>
          <a:p>
            <a:r>
              <a:rPr lang="bn-IN" sz="3200" dirty="0" smtClean="0">
                <a:latin typeface="NikoshBAN" panose="02000000000000000000" pitchFamily="2" charset="0"/>
                <a:cs typeface="NikoshBAN" panose="02000000000000000000" pitchFamily="2" charset="0"/>
              </a:rPr>
              <a:t>৩। সহকর্মীদের সাথে মতবিনিময়।</a:t>
            </a:r>
          </a:p>
          <a:p>
            <a:r>
              <a:rPr lang="bn-IN" sz="3200" dirty="0" smtClean="0">
                <a:latin typeface="NikoshBAN" panose="02000000000000000000" pitchFamily="2" charset="0"/>
                <a:cs typeface="NikoshBAN" panose="02000000000000000000" pitchFamily="2" charset="0"/>
              </a:rPr>
              <a:t>৪।ব্যবস্থাপনা কমিটিতে আলোচনার জন্য খাতসমূহ চিহ্নিতকরণ।</a:t>
            </a:r>
          </a:p>
          <a:p>
            <a:r>
              <a:rPr lang="bn-IN" sz="3200" dirty="0" smtClean="0">
                <a:latin typeface="NikoshBAN" panose="02000000000000000000" pitchFamily="2" charset="0"/>
                <a:cs typeface="NikoshBAN" panose="02000000000000000000" pitchFamily="2" charset="0"/>
              </a:rPr>
              <a:t>৫। অভিভাবক ও এলাকাবাসীদের সাথে মতবিনিময়।</a:t>
            </a:r>
          </a:p>
          <a:p>
            <a:r>
              <a:rPr lang="bn-IN" sz="3200" dirty="0" smtClean="0">
                <a:latin typeface="NikoshBAN" panose="02000000000000000000" pitchFamily="2" charset="0"/>
                <a:cs typeface="NikoshBAN" panose="02000000000000000000" pitchFamily="2" charset="0"/>
              </a:rPr>
              <a:t>৬। যাদের কাছ থেকে অর্থ সংগ্রহ করা  হবে তাদের প্রতিষ্ঠানের উন্নয়নের গুরুত্ব বুঝানো।</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3133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37" fill="hold" grpId="1" nodeType="clickEffect">
                                  <p:stCondLst>
                                    <p:cond delay="0"/>
                                  </p:stCondLst>
                                  <p:childTnLst>
                                    <p:animEffect transition="out" filter="barn(out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190500" algn="tl" rotWithShape="0">
              <a:srgbClr val="000000">
                <a:alpha val="70000"/>
              </a:srgbClr>
            </a:outerShdw>
          </a:effectLst>
        </p:spPr>
      </p:pic>
      <p:sp>
        <p:nvSpPr>
          <p:cNvPr id="2" name="TextBox 1"/>
          <p:cNvSpPr txBox="1"/>
          <p:nvPr/>
        </p:nvSpPr>
        <p:spPr>
          <a:xfrm>
            <a:off x="2770495" y="274290"/>
            <a:ext cx="7397087" cy="3154710"/>
          </a:xfrm>
          <a:prstGeom prst="rect">
            <a:avLst/>
          </a:prstGeom>
          <a:noFill/>
        </p:spPr>
        <p:txBody>
          <a:bodyPr wrap="square" rtlCol="0">
            <a:spAutoFit/>
          </a:bodyPr>
          <a:lstStyle/>
          <a:p>
            <a:pPr algn="ctr"/>
            <a:r>
              <a:rPr lang="bn-IN" sz="19900" dirty="0" smtClean="0">
                <a:solidFill>
                  <a:srgbClr val="FFFF00"/>
                </a:solidFill>
                <a:latin typeface="NikoshBAN" panose="02000000000000000000" pitchFamily="2" charset="0"/>
                <a:cs typeface="NikoshBAN" panose="02000000000000000000" pitchFamily="2" charset="0"/>
              </a:rPr>
              <a:t>ধন্যবাদ</a:t>
            </a:r>
            <a:endParaRPr lang="en-US" sz="199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9518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012" y="381001"/>
            <a:ext cx="6291618" cy="36009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bn-BD"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পরিচিতি</a:t>
            </a:r>
            <a:endParaRPr lang="bn-BD"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a:p>
            <a:endParaRPr lang="bn-BD"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a:p>
            <a:r>
              <a:rPr lang="bn-BD" sz="3600" b="1" spc="50" dirty="0">
                <a:ln w="11430"/>
                <a:effectLst>
                  <a:outerShdw blurRad="76200" dist="50800" dir="5400000" algn="tl" rotWithShape="0">
                    <a:srgbClr val="000000">
                      <a:alpha val="65000"/>
                    </a:srgbClr>
                  </a:outerShdw>
                </a:effectLst>
                <a:latin typeface="NikoshBAN" pitchFamily="2" charset="0"/>
                <a:cs typeface="NikoshBAN" pitchFamily="2" charset="0"/>
              </a:rPr>
              <a:t>মুহাম্মদ আবদুল কাদির</a:t>
            </a:r>
          </a:p>
          <a:p>
            <a:r>
              <a:rPr lang="bn-BD" sz="3600" b="1" spc="50" dirty="0">
                <a:ln w="11430"/>
                <a:effectLst>
                  <a:outerShdw blurRad="76200" dist="50800" dir="5400000" algn="tl" rotWithShape="0">
                    <a:srgbClr val="000000">
                      <a:alpha val="65000"/>
                    </a:srgbClr>
                  </a:outerShdw>
                </a:effectLst>
                <a:latin typeface="NikoshBAN" pitchFamily="2" charset="0"/>
                <a:cs typeface="NikoshBAN" pitchFamily="2" charset="0"/>
              </a:rPr>
              <a:t>সহকারী পরিচালক</a:t>
            </a:r>
          </a:p>
          <a:p>
            <a:r>
              <a:rPr lang="bn-BD" sz="3600" b="1" spc="50" dirty="0">
                <a:ln w="11430"/>
                <a:effectLst>
                  <a:outerShdw blurRad="76200" dist="50800" dir="5400000" algn="tl" rotWithShape="0">
                    <a:srgbClr val="000000">
                      <a:alpha val="65000"/>
                    </a:srgbClr>
                  </a:outerShdw>
                </a:effectLst>
                <a:latin typeface="NikoshBAN" pitchFamily="2" charset="0"/>
                <a:cs typeface="NikoshBAN" pitchFamily="2" charset="0"/>
              </a:rPr>
              <a:t>উচ্চ মাধ্যমিক শিক্ষক প্রশিক্ষণ ইনস্টিটিউট</a:t>
            </a:r>
          </a:p>
          <a:p>
            <a:r>
              <a:rPr lang="bn-BD" sz="3600" b="1" spc="50" dirty="0">
                <a:ln w="11430"/>
                <a:effectLst>
                  <a:outerShdw blurRad="76200" dist="50800" dir="5400000" algn="tl" rotWithShape="0">
                    <a:srgbClr val="000000">
                      <a:alpha val="65000"/>
                    </a:srgbClr>
                  </a:outerShdw>
                </a:effectLst>
                <a:latin typeface="NikoshBAN" pitchFamily="2" charset="0"/>
                <a:cs typeface="NikoshBAN" pitchFamily="2" charset="0"/>
              </a:rPr>
              <a:t>কোটবাড়ী, কুমিল্লা</a:t>
            </a:r>
            <a:r>
              <a:rPr lang="bn-BD" sz="36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a:t>
            </a:r>
            <a:endParaRPr lang="bn-BD" sz="3600" b="1" spc="50" dirty="0">
              <a:ln w="11430"/>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7655" y="381001"/>
            <a:ext cx="5104262" cy="57978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4689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dissolve">
                                      <p:cBhvr>
                                        <p:cTn id="15" dur="500"/>
                                        <p:tgtEl>
                                          <p:spTgt spid="2">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dissolve">
                                      <p:cBhvr>
                                        <p:cTn id="18" dur="500"/>
                                        <p:tgtEl>
                                          <p:spTgt spid="2">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dissolve">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xit" presetSubtype="32" fill="hold" grpId="0" nodeType="clickEffect">
                                  <p:stCondLst>
                                    <p:cond delay="0"/>
                                  </p:stCondLst>
                                  <p:childTnLst>
                                    <p:animEffect transition="out" filter="diamond(out)">
                                      <p:cBhvr>
                                        <p:cTn id="30" dur="2000"/>
                                        <p:tgtEl>
                                          <p:spTgt spid="2">
                                            <p:txEl>
                                              <p:pRg st="0" end="0"/>
                                            </p:txEl>
                                          </p:spTgt>
                                        </p:tgtEl>
                                      </p:cBhvr>
                                    </p:animEffect>
                                    <p:set>
                                      <p:cBhvr>
                                        <p:cTn id="31" dur="1" fill="hold">
                                          <p:stCondLst>
                                            <p:cond delay="1999"/>
                                          </p:stCondLst>
                                        </p:cTn>
                                        <p:tgtEl>
                                          <p:spTgt spid="2">
                                            <p:txEl>
                                              <p:pRg st="0" end="0"/>
                                            </p:txEl>
                                          </p:spTgt>
                                        </p:tgtEl>
                                        <p:attrNameLst>
                                          <p:attrName>style.visibility</p:attrName>
                                        </p:attrNameLst>
                                      </p:cBhvr>
                                      <p:to>
                                        <p:strVal val="hidden"/>
                                      </p:to>
                                    </p:set>
                                  </p:childTnLst>
                                </p:cTn>
                              </p:par>
                              <p:par>
                                <p:cTn id="32" presetID="8" presetClass="exit" presetSubtype="32" fill="hold" grpId="0" nodeType="withEffect">
                                  <p:stCondLst>
                                    <p:cond delay="0"/>
                                  </p:stCondLst>
                                  <p:childTnLst>
                                    <p:animEffect transition="out" filter="diamond(out)">
                                      <p:cBhvr>
                                        <p:cTn id="33" dur="2000"/>
                                        <p:tgtEl>
                                          <p:spTgt spid="2">
                                            <p:txEl>
                                              <p:pRg st="2" end="2"/>
                                            </p:txEl>
                                          </p:spTgt>
                                        </p:tgtEl>
                                      </p:cBhvr>
                                    </p:animEffect>
                                    <p:set>
                                      <p:cBhvr>
                                        <p:cTn id="34" dur="1" fill="hold">
                                          <p:stCondLst>
                                            <p:cond delay="1999"/>
                                          </p:stCondLst>
                                        </p:cTn>
                                        <p:tgtEl>
                                          <p:spTgt spid="2">
                                            <p:txEl>
                                              <p:pRg st="2" end="2"/>
                                            </p:txEl>
                                          </p:spTgt>
                                        </p:tgtEl>
                                        <p:attrNameLst>
                                          <p:attrName>style.visibility</p:attrName>
                                        </p:attrNameLst>
                                      </p:cBhvr>
                                      <p:to>
                                        <p:strVal val="hidden"/>
                                      </p:to>
                                    </p:set>
                                  </p:childTnLst>
                                </p:cTn>
                              </p:par>
                              <p:par>
                                <p:cTn id="35" presetID="8" presetClass="exit" presetSubtype="32" fill="hold" grpId="0" nodeType="withEffect">
                                  <p:stCondLst>
                                    <p:cond delay="0"/>
                                  </p:stCondLst>
                                  <p:childTnLst>
                                    <p:animEffect transition="out" filter="diamond(out)">
                                      <p:cBhvr>
                                        <p:cTn id="36" dur="2000"/>
                                        <p:tgtEl>
                                          <p:spTgt spid="2">
                                            <p:txEl>
                                              <p:pRg st="3" end="3"/>
                                            </p:txEl>
                                          </p:spTgt>
                                        </p:tgtEl>
                                      </p:cBhvr>
                                    </p:animEffect>
                                    <p:set>
                                      <p:cBhvr>
                                        <p:cTn id="37" dur="1" fill="hold">
                                          <p:stCondLst>
                                            <p:cond delay="1999"/>
                                          </p:stCondLst>
                                        </p:cTn>
                                        <p:tgtEl>
                                          <p:spTgt spid="2">
                                            <p:txEl>
                                              <p:pRg st="3" end="3"/>
                                            </p:txEl>
                                          </p:spTgt>
                                        </p:tgtEl>
                                        <p:attrNameLst>
                                          <p:attrName>style.visibility</p:attrName>
                                        </p:attrNameLst>
                                      </p:cBhvr>
                                      <p:to>
                                        <p:strVal val="hidden"/>
                                      </p:to>
                                    </p:set>
                                  </p:childTnLst>
                                </p:cTn>
                              </p:par>
                              <p:par>
                                <p:cTn id="38" presetID="8" presetClass="exit" presetSubtype="32" fill="hold" grpId="0" nodeType="withEffect">
                                  <p:stCondLst>
                                    <p:cond delay="0"/>
                                  </p:stCondLst>
                                  <p:childTnLst>
                                    <p:animEffect transition="out" filter="diamond(out)">
                                      <p:cBhvr>
                                        <p:cTn id="39" dur="2000"/>
                                        <p:tgtEl>
                                          <p:spTgt spid="2">
                                            <p:txEl>
                                              <p:pRg st="4" end="4"/>
                                            </p:txEl>
                                          </p:spTgt>
                                        </p:tgtEl>
                                      </p:cBhvr>
                                    </p:animEffect>
                                    <p:set>
                                      <p:cBhvr>
                                        <p:cTn id="40" dur="1" fill="hold">
                                          <p:stCondLst>
                                            <p:cond delay="1999"/>
                                          </p:stCondLst>
                                        </p:cTn>
                                        <p:tgtEl>
                                          <p:spTgt spid="2">
                                            <p:txEl>
                                              <p:pRg st="4" end="4"/>
                                            </p:txEl>
                                          </p:spTgt>
                                        </p:tgtEl>
                                        <p:attrNameLst>
                                          <p:attrName>style.visibility</p:attrName>
                                        </p:attrNameLst>
                                      </p:cBhvr>
                                      <p:to>
                                        <p:strVal val="hidden"/>
                                      </p:to>
                                    </p:set>
                                  </p:childTnLst>
                                </p:cTn>
                              </p:par>
                              <p:par>
                                <p:cTn id="41" presetID="8" presetClass="exit" presetSubtype="32" fill="hold" grpId="0" nodeType="withEffect">
                                  <p:stCondLst>
                                    <p:cond delay="0"/>
                                  </p:stCondLst>
                                  <p:childTnLst>
                                    <p:animEffect transition="out" filter="diamond(out)">
                                      <p:cBhvr>
                                        <p:cTn id="42" dur="2000"/>
                                        <p:tgtEl>
                                          <p:spTgt spid="2">
                                            <p:txEl>
                                              <p:pRg st="5" end="5"/>
                                            </p:txEl>
                                          </p:spTgt>
                                        </p:tgtEl>
                                      </p:cBhvr>
                                    </p:animEffect>
                                    <p:set>
                                      <p:cBhvr>
                                        <p:cTn id="43" dur="1" fill="hold">
                                          <p:stCondLst>
                                            <p:cond delay="1999"/>
                                          </p:stCondLst>
                                        </p:cTn>
                                        <p:tgtEl>
                                          <p:spTgt spid="2">
                                            <p:txEl>
                                              <p:pRg st="5" end="5"/>
                                            </p:txEl>
                                          </p:spTgt>
                                        </p:tgtEl>
                                        <p:attrNameLst>
                                          <p:attrName>style.visibility</p:attrName>
                                        </p:attrNameLst>
                                      </p:cBhvr>
                                      <p:to>
                                        <p:strVal val="hidden"/>
                                      </p:to>
                                    </p:set>
                                  </p:childTnLst>
                                </p:cTn>
                              </p:par>
                              <p:par>
                                <p:cTn id="44" presetID="8" presetClass="exit" presetSubtype="32" fill="hold" nodeType="withEffect">
                                  <p:stCondLst>
                                    <p:cond delay="0"/>
                                  </p:stCondLst>
                                  <p:childTnLst>
                                    <p:animEffect transition="out" filter="diamond(out)">
                                      <p:cBhvr>
                                        <p:cTn id="45" dur="2000"/>
                                        <p:tgtEl>
                                          <p:spTgt spid="3"/>
                                        </p:tgtEl>
                                      </p:cBhvr>
                                    </p:animEffect>
                                    <p:set>
                                      <p:cBhvr>
                                        <p:cTn id="46"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3243" t="18338" r="12869" b="10020"/>
          <a:stretch/>
        </p:blipFill>
        <p:spPr>
          <a:xfrm>
            <a:off x="1337481" y="887104"/>
            <a:ext cx="9048465" cy="5813947"/>
          </a:xfrm>
          <a:prstGeom prst="rect">
            <a:avLst/>
          </a:prstGeom>
        </p:spPr>
      </p:pic>
      <p:sp>
        <p:nvSpPr>
          <p:cNvPr id="3" name="Oval 2"/>
          <p:cNvSpPr/>
          <p:nvPr/>
        </p:nvSpPr>
        <p:spPr>
          <a:xfrm>
            <a:off x="4722125" y="2825086"/>
            <a:ext cx="1992573" cy="189703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1500" dirty="0" smtClean="0"/>
              <a:t>?</a:t>
            </a:r>
            <a:endParaRPr lang="en-US" dirty="0"/>
          </a:p>
        </p:txBody>
      </p:sp>
      <p:sp>
        <p:nvSpPr>
          <p:cNvPr id="4" name="TextBox 3"/>
          <p:cNvSpPr txBox="1"/>
          <p:nvPr/>
        </p:nvSpPr>
        <p:spPr>
          <a:xfrm>
            <a:off x="2238231" y="179218"/>
            <a:ext cx="7246963" cy="707886"/>
          </a:xfrm>
          <a:prstGeom prst="rect">
            <a:avLst/>
          </a:prstGeom>
          <a:noFill/>
        </p:spPr>
        <p:txBody>
          <a:bodyPr wrap="square" rtlCol="0">
            <a:spAutoFit/>
          </a:bodyPr>
          <a:lstStyle/>
          <a:p>
            <a:r>
              <a:rPr lang="en-US" sz="4000" dirty="0" err="1" smtClean="0">
                <a:latin typeface="NikoshBAN" panose="02000000000000000000" pitchFamily="2" charset="0"/>
                <a:cs typeface="NikoshBAN" panose="02000000000000000000" pitchFamily="2" charset="0"/>
              </a:rPr>
              <a:t>নিচের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ছবিটির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দিকে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লক্ষ্য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a:t>
            </a:r>
            <a:r>
              <a:rPr lang="en-US" sz="4000" dirty="0" smtClean="0">
                <a:latin typeface="NikoshBAN" panose="02000000000000000000" pitchFamily="2" charset="0"/>
                <a:cs typeface="NikoshBAN" panose="02000000000000000000" pitchFamily="2" charset="0"/>
              </a:rPr>
              <a:t> ও </a:t>
            </a:r>
            <a:r>
              <a:rPr lang="en-US" sz="4000" dirty="0" err="1" smtClean="0">
                <a:latin typeface="NikoshBAN" panose="02000000000000000000" pitchFamily="2" charset="0"/>
                <a:cs typeface="NikoshBAN" panose="02000000000000000000" pitchFamily="2" charset="0"/>
              </a:rPr>
              <a:t>মন্তব্য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8728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par>
                                <p:cTn id="8" presetID="1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plus(in)">
                                      <p:cBhvr>
                                        <p:cTn id="10" dur="2000"/>
                                        <p:tgtEl>
                                          <p:spTgt spid="2"/>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plus(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xit" presetSubtype="32" fill="hold" grpId="1" nodeType="clickEffect">
                                  <p:stCondLst>
                                    <p:cond delay="0"/>
                                  </p:stCondLst>
                                  <p:childTnLst>
                                    <p:animEffect transition="out" filter="plus(out)">
                                      <p:cBhvr>
                                        <p:cTn id="17" dur="2000"/>
                                        <p:tgtEl>
                                          <p:spTgt spid="4"/>
                                        </p:tgtEl>
                                      </p:cBhvr>
                                    </p:animEffect>
                                    <p:set>
                                      <p:cBhvr>
                                        <p:cTn id="18" dur="1" fill="hold">
                                          <p:stCondLst>
                                            <p:cond delay="1999"/>
                                          </p:stCondLst>
                                        </p:cTn>
                                        <p:tgtEl>
                                          <p:spTgt spid="4"/>
                                        </p:tgtEl>
                                        <p:attrNameLst>
                                          <p:attrName>style.visibility</p:attrName>
                                        </p:attrNameLst>
                                      </p:cBhvr>
                                      <p:to>
                                        <p:strVal val="hidden"/>
                                      </p:to>
                                    </p:set>
                                  </p:childTnLst>
                                </p:cTn>
                              </p:par>
                              <p:par>
                                <p:cTn id="19" presetID="13" presetClass="exit" presetSubtype="32" fill="hold" nodeType="withEffect">
                                  <p:stCondLst>
                                    <p:cond delay="0"/>
                                  </p:stCondLst>
                                  <p:childTnLst>
                                    <p:animEffect transition="out" filter="plus(out)">
                                      <p:cBhvr>
                                        <p:cTn id="20" dur="2000"/>
                                        <p:tgtEl>
                                          <p:spTgt spid="2"/>
                                        </p:tgtEl>
                                      </p:cBhvr>
                                    </p:animEffect>
                                    <p:set>
                                      <p:cBhvr>
                                        <p:cTn id="21" dur="1" fill="hold">
                                          <p:stCondLst>
                                            <p:cond delay="1999"/>
                                          </p:stCondLst>
                                        </p:cTn>
                                        <p:tgtEl>
                                          <p:spTgt spid="2"/>
                                        </p:tgtEl>
                                        <p:attrNameLst>
                                          <p:attrName>style.visibility</p:attrName>
                                        </p:attrNameLst>
                                      </p:cBhvr>
                                      <p:to>
                                        <p:strVal val="hidden"/>
                                      </p:to>
                                    </p:set>
                                  </p:childTnLst>
                                </p:cTn>
                              </p:par>
                              <p:par>
                                <p:cTn id="22" presetID="13" presetClass="exit" presetSubtype="32" fill="hold" grpId="1" nodeType="withEffect">
                                  <p:stCondLst>
                                    <p:cond delay="0"/>
                                  </p:stCondLst>
                                  <p:childTnLst>
                                    <p:animEffect transition="out" filter="plus(out)">
                                      <p:cBhvr>
                                        <p:cTn id="23" dur="2000"/>
                                        <p:tgtEl>
                                          <p:spTgt spid="3"/>
                                        </p:tgtEl>
                                      </p:cBhvr>
                                    </p:animEffect>
                                    <p:set>
                                      <p:cBhvr>
                                        <p:cTn id="24"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0561" y="736979"/>
            <a:ext cx="9171296" cy="3631763"/>
          </a:xfrm>
          <a:prstGeom prst="rect">
            <a:avLst/>
          </a:prstGeom>
          <a:noFill/>
        </p:spPr>
        <p:txBody>
          <a:bodyPr wrap="square" rtlCol="0">
            <a:prstTxWarp prst="textStop">
              <a:avLst/>
            </a:prstTxWarp>
            <a:spAutoFit/>
          </a:bodyPr>
          <a:lstStyle/>
          <a:p>
            <a:r>
              <a:rPr lang="en-US" sz="11500" dirty="0" smtClean="0"/>
              <a:t>    RESOURCE MOBILIZATION</a:t>
            </a:r>
            <a:endParaRPr lang="en-US" sz="11500" dirty="0"/>
          </a:p>
        </p:txBody>
      </p:sp>
    </p:spTree>
    <p:extLst>
      <p:ext uri="{BB962C8B-B14F-4D97-AF65-F5344CB8AC3E}">
        <p14:creationId xmlns:p14="http://schemas.microsoft.com/office/powerpoint/2010/main" val="351442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250" fill="hold"/>
                                        <p:tgtEl>
                                          <p:spTgt spid="3"/>
                                        </p:tgtEl>
                                        <p:attrNameLst>
                                          <p:attrName>ppt_w</p:attrName>
                                        </p:attrNameLst>
                                      </p:cBhvr>
                                      <p:tavLst>
                                        <p:tav tm="0">
                                          <p:val>
                                            <p:fltVal val="0"/>
                                          </p:val>
                                        </p:tav>
                                        <p:tav tm="100000">
                                          <p:val>
                                            <p:strVal val="#ppt_w"/>
                                          </p:val>
                                        </p:tav>
                                      </p:tavLst>
                                    </p:anim>
                                    <p:anim calcmode="lin" valueType="num">
                                      <p:cBhvr>
                                        <p:cTn id="8" dur="325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3" presetClass="exit" presetSubtype="32" fill="hold" grpId="1" nodeType="clickEffect">
                                  <p:stCondLst>
                                    <p:cond delay="0"/>
                                  </p:stCondLst>
                                  <p:childTnLst>
                                    <p:animEffect transition="out" filter="plus(out)">
                                      <p:cBhvr>
                                        <p:cTn id="12" dur="2000"/>
                                        <p:tgtEl>
                                          <p:spTgt spid="3"/>
                                        </p:tgtEl>
                                      </p:cBhvr>
                                    </p:animEffect>
                                    <p:set>
                                      <p:cBhvr>
                                        <p:cTn id="13"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856" y="368490"/>
            <a:ext cx="11928144" cy="6247864"/>
          </a:xfrm>
          <a:prstGeom prst="rect">
            <a:avLst/>
          </a:prstGeom>
          <a:noFill/>
        </p:spPr>
        <p:txBody>
          <a:bodyPr wrap="square" rtlCol="0">
            <a:spAutoFit/>
          </a:bodyPr>
          <a:lstStyle/>
          <a:p>
            <a:r>
              <a:rPr lang="en-US" sz="4800" dirty="0" err="1" smtClean="0">
                <a:latin typeface="NikoshBAN" panose="02000000000000000000" pitchFamily="2" charset="0"/>
                <a:cs typeface="NikoshBAN" panose="02000000000000000000" pitchFamily="2" charset="0"/>
              </a:rPr>
              <a:t>রিসোর্স</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মবিলাইজেশন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a:t>
            </a:r>
            <a:endParaRPr lang="en-US" sz="4800" dirty="0" smtClean="0">
              <a:latin typeface="NikoshBAN" panose="02000000000000000000" pitchFamily="2" charset="0"/>
              <a:cs typeface="NikoshBAN" panose="02000000000000000000" pitchFamily="2" charset="0"/>
            </a:endParaRPr>
          </a:p>
          <a:p>
            <a:endParaRPr lang="en-US" sz="3200" dirty="0" smtClean="0">
              <a:latin typeface="NikoshBAN" panose="02000000000000000000" pitchFamily="2" charset="0"/>
              <a:cs typeface="NikoshBAN" panose="02000000000000000000" pitchFamily="2" charset="0"/>
            </a:endParaRPr>
          </a:p>
          <a:p>
            <a:r>
              <a:rPr lang="en-US" sz="3200" dirty="0" err="1" smtClean="0">
                <a:latin typeface="NikoshBAN" panose="02000000000000000000" pitchFamily="2" charset="0"/>
                <a:cs typeface="NikoshBAN" panose="02000000000000000000" pitchFamily="2" charset="0"/>
              </a:rPr>
              <a:t>কোন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প্রতিষ্ঠানের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জন্য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নতুন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অতিরিক্ত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সম্পদ</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আহরণ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উপযুক্ত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পদ্ধতি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অবলম্বন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নির্দিষ্ট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লক্ষ্য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অর্জনের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জন্য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রিসোর্স</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মবিলাইজেশন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a:t>
            </a:r>
            <a:r>
              <a:rPr lang="en-US" sz="3200" dirty="0" smtClean="0">
                <a:latin typeface="NikoshBAN" panose="02000000000000000000" pitchFamily="2" charset="0"/>
                <a:cs typeface="NikoshBAN" panose="02000000000000000000" pitchFamily="2" charset="0"/>
              </a:rPr>
              <a:t>। </a:t>
            </a:r>
          </a:p>
          <a:p>
            <a:endParaRPr lang="en-US" sz="3200" dirty="0" smtClean="0">
              <a:latin typeface="NikoshBAN" panose="02000000000000000000" pitchFamily="2" charset="0"/>
              <a:cs typeface="NikoshBAN" panose="02000000000000000000" pitchFamily="2" charset="0"/>
            </a:endParaRPr>
          </a:p>
          <a:p>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মতে</a:t>
            </a:r>
            <a:r>
              <a:rPr lang="en-US" sz="3200" dirty="0" smtClean="0">
                <a:latin typeface="NikoshBAN" panose="02000000000000000000" pitchFamily="2" charset="0"/>
                <a:cs typeface="NikoshBAN" panose="02000000000000000000" pitchFamily="2" charset="0"/>
              </a:rPr>
              <a:t>-  “Resource mobilization is the process of getting resources from resource provider, using different mechanism, to implement an organization’s pre-determined goals. It </a:t>
            </a:r>
            <a:r>
              <a:rPr lang="en-US" sz="3200" dirty="0" err="1" smtClean="0">
                <a:latin typeface="NikoshBAN" panose="02000000000000000000" pitchFamily="2" charset="0"/>
                <a:cs typeface="NikoshBAN" panose="02000000000000000000" pitchFamily="2" charset="0"/>
              </a:rPr>
              <a:t>ia</a:t>
            </a:r>
            <a:r>
              <a:rPr lang="en-US" sz="3200" dirty="0" smtClean="0">
                <a:latin typeface="NikoshBAN" panose="02000000000000000000" pitchFamily="2" charset="0"/>
                <a:cs typeface="NikoshBAN" panose="02000000000000000000" pitchFamily="2" charset="0"/>
              </a:rPr>
              <a:t> a theory that is used in the study of social movements and argues that the success of social movements depends on resources like time, money, skills etc.”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0332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xit" presetSubtype="10" fill="hold" grpId="1" nodeType="clickEffect">
                                  <p:stCondLst>
                                    <p:cond delay="0"/>
                                  </p:stCondLst>
                                  <p:childTnLst>
                                    <p:anim calcmode="lin" valueType="num">
                                      <p:cBhvr>
                                        <p:cTn id="11" dur="500"/>
                                        <p:tgtEl>
                                          <p:spTgt spid="2"/>
                                        </p:tgtEl>
                                        <p:attrNameLst>
                                          <p:attrName>ppt_w</p:attrName>
                                        </p:attrNameLst>
                                      </p:cBhvr>
                                      <p:tavLst>
                                        <p:tav tm="0">
                                          <p:val>
                                            <p:strVal val="ppt_w"/>
                                          </p:val>
                                        </p:tav>
                                        <p:tav tm="100000">
                                          <p:val>
                                            <p:fltVal val="0"/>
                                          </p:val>
                                        </p:tav>
                                      </p:tavLst>
                                    </p:anim>
                                    <p:anim calcmode="lin" valueType="num">
                                      <p:cBhvr>
                                        <p:cTn id="12" dur="500"/>
                                        <p:tgtEl>
                                          <p:spTgt spid="2"/>
                                        </p:tgtEl>
                                        <p:attrNameLst>
                                          <p:attrName>ppt_h</p:attrName>
                                        </p:attrNameLst>
                                      </p:cBhvr>
                                      <p:tavLst>
                                        <p:tav tm="0">
                                          <p:val>
                                            <p:strVal val="ppt_h"/>
                                          </p:val>
                                        </p:tav>
                                        <p:tav tm="100000">
                                          <p:val>
                                            <p:strVal val="ppt_h"/>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489" y="300250"/>
            <a:ext cx="8311487" cy="830997"/>
          </a:xfrm>
          <a:prstGeom prst="rect">
            <a:avLst/>
          </a:prstGeom>
          <a:noFill/>
        </p:spPr>
        <p:txBody>
          <a:bodyPr wrap="square" rtlCol="0">
            <a:spAutoFit/>
          </a:bodyPr>
          <a:lstStyle/>
          <a:p>
            <a:r>
              <a:rPr lang="en-US" sz="4800" b="1" dirty="0" smtClean="0"/>
              <a:t>Resource Mobilization </a:t>
            </a:r>
            <a:r>
              <a:rPr lang="en-US" sz="4800" b="1" dirty="0" err="1" smtClean="0">
                <a:latin typeface="NikoshBAN" panose="02000000000000000000" pitchFamily="2" charset="0"/>
                <a:cs typeface="NikoshBAN" panose="02000000000000000000" pitchFamily="2" charset="0"/>
              </a:rPr>
              <a:t>এর</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বৈশি</a:t>
            </a:r>
            <a:r>
              <a:rPr lang="bn-IN" sz="4800" b="1" dirty="0" smtClean="0">
                <a:latin typeface="NikoshBAN" panose="02000000000000000000" pitchFamily="2" charset="0"/>
                <a:cs typeface="NikoshBAN" panose="02000000000000000000" pitchFamily="2" charset="0"/>
              </a:rPr>
              <a:t>ষ্ঠ্যঃ</a:t>
            </a:r>
            <a:endParaRPr lang="en-US" sz="4800" b="1" dirty="0"/>
          </a:p>
        </p:txBody>
      </p:sp>
      <p:sp>
        <p:nvSpPr>
          <p:cNvPr id="3" name="TextBox 2"/>
          <p:cNvSpPr txBox="1"/>
          <p:nvPr/>
        </p:nvSpPr>
        <p:spPr>
          <a:xfrm>
            <a:off x="368490" y="1473958"/>
            <a:ext cx="11423176" cy="4524315"/>
          </a:xfrm>
          <a:prstGeom prst="rect">
            <a:avLst/>
          </a:prstGeom>
          <a:noFill/>
        </p:spPr>
        <p:txBody>
          <a:bodyPr wrap="square" rtlCol="0">
            <a:spAutoFit/>
          </a:bodyPr>
          <a:lstStyle/>
          <a:p>
            <a:pPr marL="342900" indent="-342900">
              <a:buAutoNum type="arabicPeriod"/>
            </a:pPr>
            <a:r>
              <a:rPr lang="en-US" sz="3200" dirty="0" smtClean="0">
                <a:latin typeface="NikoshBAN" panose="02000000000000000000" pitchFamily="2" charset="0"/>
                <a:cs typeface="NikoshBAN" panose="02000000000000000000" pitchFamily="2" charset="0"/>
              </a:rPr>
              <a:t>  Moral Resource– </a:t>
            </a:r>
            <a:r>
              <a:rPr lang="en-US" sz="3200" dirty="0" err="1" smtClean="0">
                <a:latin typeface="NikoshBAN" panose="02000000000000000000" pitchFamily="2" charset="0"/>
                <a:cs typeface="NikoshBAN" panose="02000000000000000000" pitchFamily="2" charset="0"/>
              </a:rPr>
              <a:t>Legitamacy</a:t>
            </a:r>
            <a:r>
              <a:rPr lang="en-US" sz="3200" dirty="0" smtClean="0">
                <a:latin typeface="NikoshBAN" panose="02000000000000000000" pitchFamily="2" charset="0"/>
                <a:cs typeface="NikoshBAN" panose="02000000000000000000" pitchFamily="2" charset="0"/>
              </a:rPr>
              <a:t>, solidarity, sympathy</a:t>
            </a:r>
          </a:p>
          <a:p>
            <a:pPr marL="342900" indent="-342900">
              <a:buAutoNum type="arabicPeriod"/>
            </a:pPr>
            <a:r>
              <a:rPr lang="en-US" sz="3200" dirty="0" smtClean="0">
                <a:latin typeface="NikoshBAN" panose="02000000000000000000" pitchFamily="2" charset="0"/>
                <a:cs typeface="NikoshBAN" panose="02000000000000000000" pitchFamily="2" charset="0"/>
              </a:rPr>
              <a:t>  Cultural Resources--- </a:t>
            </a:r>
            <a:r>
              <a:rPr lang="en-US" sz="3200" dirty="0" err="1" smtClean="0">
                <a:latin typeface="NikoshBAN" panose="02000000000000000000" pitchFamily="2" charset="0"/>
                <a:cs typeface="NikoshBAN" panose="02000000000000000000" pitchFamily="2" charset="0"/>
              </a:rPr>
              <a:t>সকল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ধরনের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সাংকৃতিক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কর্মকান্ড</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যেমন</a:t>
            </a:r>
            <a:r>
              <a:rPr lang="en-US" sz="3200" dirty="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শিল্প</a:t>
            </a:r>
            <a:r>
              <a:rPr lang="en-US" sz="3200" dirty="0" smtClean="0">
                <a:latin typeface="NikoshBAN" panose="02000000000000000000" pitchFamily="2" charset="0"/>
                <a:cs typeface="NikoshBAN" panose="02000000000000000000" pitchFamily="2" charset="0"/>
              </a:rPr>
              <a:t>, </a:t>
            </a:r>
          </a:p>
          <a:p>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সাহিত্য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সংগীত,নাটক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সিনেমা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প্রযুক্তিগত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উৎকর্ষতা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ইত্যাদি</a:t>
            </a:r>
            <a:r>
              <a:rPr lang="en-US" sz="3200" dirty="0" smtClean="0">
                <a:latin typeface="NikoshBAN" panose="02000000000000000000" pitchFamily="2" charset="0"/>
                <a:cs typeface="NikoshBAN" panose="02000000000000000000" pitchFamily="2" charset="0"/>
              </a:rPr>
              <a:t>। </a:t>
            </a:r>
          </a:p>
          <a:p>
            <a:r>
              <a:rPr lang="en-US" sz="3200" dirty="0" smtClean="0">
                <a:latin typeface="NikoshBAN" panose="02000000000000000000" pitchFamily="2" charset="0"/>
                <a:cs typeface="NikoshBAN" panose="02000000000000000000" pitchFamily="2" charset="0"/>
              </a:rPr>
              <a:t>3.   Social Organization --- Infrastructural, social   </a:t>
            </a:r>
          </a:p>
          <a:p>
            <a:r>
              <a:rPr lang="en-US" sz="3200" dirty="0" smtClean="0">
                <a:latin typeface="NikoshBAN" panose="02000000000000000000" pitchFamily="2" charset="0"/>
                <a:cs typeface="NikoshBAN" panose="02000000000000000000" pitchFamily="2" charset="0"/>
              </a:rPr>
              <a:t>       networks, organization</a:t>
            </a:r>
          </a:p>
          <a:p>
            <a:r>
              <a:rPr lang="en-US" sz="3200" dirty="0" smtClean="0">
                <a:latin typeface="NikoshBAN" panose="02000000000000000000" pitchFamily="2" charset="0"/>
                <a:cs typeface="NikoshBAN" panose="02000000000000000000" pitchFamily="2" charset="0"/>
              </a:rPr>
              <a:t>4.   Human Resource --- Labor, experience, skill</a:t>
            </a:r>
          </a:p>
          <a:p>
            <a:pPr marL="514350" indent="-514350">
              <a:buAutoNum type="arabicPeriod" startAt="5"/>
            </a:pPr>
            <a:r>
              <a:rPr lang="en-US" sz="3200" dirty="0" smtClean="0">
                <a:latin typeface="NikoshBAN" panose="02000000000000000000" pitchFamily="2" charset="0"/>
                <a:cs typeface="NikoshBAN" panose="02000000000000000000" pitchFamily="2" charset="0"/>
              </a:rPr>
              <a:t>Material Resources --- Financial. Physical capital, </a:t>
            </a:r>
          </a:p>
          <a:p>
            <a:r>
              <a:rPr lang="en-US" sz="3200" dirty="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     monetary, property, office space, equipment and   </a:t>
            </a:r>
          </a:p>
          <a:p>
            <a:r>
              <a:rPr lang="en-US" sz="3200" dirty="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      supplies </a:t>
            </a:r>
            <a:r>
              <a:rPr lang="en-US" sz="3200" dirty="0" err="1" smtClean="0">
                <a:latin typeface="NikoshBAN" panose="02000000000000000000" pitchFamily="2" charset="0"/>
                <a:cs typeface="NikoshBAN" panose="02000000000000000000" pitchFamily="2" charset="0"/>
              </a:rPr>
              <a:t>etc</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5245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xit" presetSubtype="10" fill="hold" grpId="1" nodeType="clickEffect">
                                  <p:stCondLst>
                                    <p:cond delay="0"/>
                                  </p:stCondLst>
                                  <p:childTnLst>
                                    <p:anim calcmode="lin" valueType="num">
                                      <p:cBhvr>
                                        <p:cTn id="18" dur="500"/>
                                        <p:tgtEl>
                                          <p:spTgt spid="3"/>
                                        </p:tgtEl>
                                        <p:attrNameLst>
                                          <p:attrName>ppt_w</p:attrName>
                                        </p:attrNameLst>
                                      </p:cBhvr>
                                      <p:tavLst>
                                        <p:tav tm="0">
                                          <p:val>
                                            <p:strVal val="ppt_w"/>
                                          </p:val>
                                        </p:tav>
                                        <p:tav tm="100000">
                                          <p:val>
                                            <p:fltVal val="0"/>
                                          </p:val>
                                        </p:tav>
                                      </p:tavLst>
                                    </p:anim>
                                    <p:anim calcmode="lin" valueType="num">
                                      <p:cBhvr>
                                        <p:cTn id="19" dur="500"/>
                                        <p:tgtEl>
                                          <p:spTgt spid="3"/>
                                        </p:tgtEl>
                                        <p:attrNameLst>
                                          <p:attrName>ppt_h</p:attrName>
                                        </p:attrNameLst>
                                      </p:cBhvr>
                                      <p:tavLst>
                                        <p:tav tm="0">
                                          <p:val>
                                            <p:strVal val="ppt_h"/>
                                          </p:val>
                                        </p:tav>
                                        <p:tav tm="100000">
                                          <p:val>
                                            <p:strVal val="ppt_h"/>
                                          </p:val>
                                        </p:tav>
                                      </p:tavLst>
                                    </p:anim>
                                    <p:set>
                                      <p:cBhvr>
                                        <p:cTn id="20" dur="1" fill="hold">
                                          <p:stCondLst>
                                            <p:cond delay="499"/>
                                          </p:stCondLst>
                                        </p:cTn>
                                        <p:tgtEl>
                                          <p:spTgt spid="3"/>
                                        </p:tgtEl>
                                        <p:attrNameLst>
                                          <p:attrName>style.visibility</p:attrName>
                                        </p:attrNameLst>
                                      </p:cBhvr>
                                      <p:to>
                                        <p:strVal val="hidden"/>
                                      </p:to>
                                    </p:set>
                                  </p:childTnLst>
                                </p:cTn>
                              </p:par>
                              <p:par>
                                <p:cTn id="21" presetID="17" presetClass="exit" presetSubtype="10" fill="hold" grpId="1" nodeType="withEffect">
                                  <p:stCondLst>
                                    <p:cond delay="0"/>
                                  </p:stCondLst>
                                  <p:childTnLst>
                                    <p:anim calcmode="lin" valueType="num">
                                      <p:cBhvr>
                                        <p:cTn id="22" dur="500"/>
                                        <p:tgtEl>
                                          <p:spTgt spid="2"/>
                                        </p:tgtEl>
                                        <p:attrNameLst>
                                          <p:attrName>ppt_w</p:attrName>
                                        </p:attrNameLst>
                                      </p:cBhvr>
                                      <p:tavLst>
                                        <p:tav tm="0">
                                          <p:val>
                                            <p:strVal val="ppt_w"/>
                                          </p:val>
                                        </p:tav>
                                        <p:tav tm="100000">
                                          <p:val>
                                            <p:fltVal val="0"/>
                                          </p:val>
                                        </p:tav>
                                      </p:tavLst>
                                    </p:anim>
                                    <p:anim calcmode="lin" valueType="num">
                                      <p:cBhvr>
                                        <p:cTn id="23" dur="500"/>
                                        <p:tgtEl>
                                          <p:spTgt spid="2"/>
                                        </p:tgtEl>
                                        <p:attrNameLst>
                                          <p:attrName>ppt_h</p:attrName>
                                        </p:attrNameLst>
                                      </p:cBhvr>
                                      <p:tavLst>
                                        <p:tav tm="0">
                                          <p:val>
                                            <p:strVal val="ppt_h"/>
                                          </p:val>
                                        </p:tav>
                                        <p:tav tm="100000">
                                          <p:val>
                                            <p:strVal val="ppt_h"/>
                                          </p:val>
                                        </p:tav>
                                      </p:tavLst>
                                    </p:anim>
                                    <p:set>
                                      <p:cBhvr>
                                        <p:cTn id="2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489" y="300250"/>
            <a:ext cx="10222174" cy="923330"/>
          </a:xfrm>
          <a:prstGeom prst="rect">
            <a:avLst/>
          </a:prstGeom>
          <a:noFill/>
        </p:spPr>
        <p:txBody>
          <a:bodyPr wrap="square" rtlCol="0">
            <a:spAutoFit/>
          </a:bodyPr>
          <a:lstStyle/>
          <a:p>
            <a:r>
              <a:rPr lang="en-US" sz="5400" b="1" dirty="0" smtClean="0"/>
              <a:t>Resource Mobilization </a:t>
            </a:r>
            <a:r>
              <a:rPr lang="en-US" sz="5400" b="1" dirty="0" err="1" smtClean="0">
                <a:latin typeface="NikoshBAN" panose="02000000000000000000" pitchFamily="2" charset="0"/>
                <a:cs typeface="NikoshBAN" panose="02000000000000000000" pitchFamily="2" charset="0"/>
              </a:rPr>
              <a:t>এর</a:t>
            </a:r>
            <a:r>
              <a:rPr lang="en-US" sz="5400" b="1" dirty="0" smtClean="0">
                <a:latin typeface="NikoshBAN" panose="02000000000000000000" pitchFamily="2" charset="0"/>
                <a:cs typeface="NikoshBAN" panose="02000000000000000000" pitchFamily="2" charset="0"/>
              </a:rPr>
              <a:t> </a:t>
            </a:r>
            <a:r>
              <a:rPr lang="bn-IN" sz="5400" b="1" dirty="0" smtClean="0">
                <a:latin typeface="NikoshBAN" panose="02000000000000000000" pitchFamily="2" charset="0"/>
                <a:cs typeface="NikoshBAN" panose="02000000000000000000" pitchFamily="2" charset="0"/>
              </a:rPr>
              <a:t>গুরুত্ব </a:t>
            </a:r>
            <a:endParaRPr lang="en-US" sz="5400" b="1" dirty="0"/>
          </a:p>
        </p:txBody>
      </p:sp>
      <p:sp>
        <p:nvSpPr>
          <p:cNvPr id="4" name="TextBox 3"/>
          <p:cNvSpPr txBox="1"/>
          <p:nvPr/>
        </p:nvSpPr>
        <p:spPr>
          <a:xfrm>
            <a:off x="368489" y="1433014"/>
            <a:ext cx="11000096" cy="3477875"/>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১। সাধারণ নাগরিকের সেবা নিশ্চিত করা  যায়।</a:t>
            </a:r>
          </a:p>
          <a:p>
            <a:r>
              <a:rPr lang="bn-IN" sz="4400" dirty="0" smtClean="0">
                <a:latin typeface="NikoshBAN" panose="02000000000000000000" pitchFamily="2" charset="0"/>
                <a:cs typeface="NikoshBAN" panose="02000000000000000000" pitchFamily="2" charset="0"/>
              </a:rPr>
              <a:t>২। প্রতিষ্ঠানের গুনগত মান টেকসই হয়।</a:t>
            </a:r>
          </a:p>
          <a:p>
            <a:r>
              <a:rPr lang="bn-IN" sz="4400" dirty="0" smtClean="0">
                <a:latin typeface="NikoshBAN" panose="02000000000000000000" pitchFamily="2" charset="0"/>
                <a:cs typeface="NikoshBAN" panose="02000000000000000000" pitchFamily="2" charset="0"/>
              </a:rPr>
              <a:t>৩। প্রতিষ্ঠানের প্রতি দায়িত্ব ও কর্তব্য বৃদ্ধি পায়। </a:t>
            </a:r>
          </a:p>
          <a:p>
            <a:r>
              <a:rPr lang="bn-IN" sz="4400" dirty="0" smtClean="0">
                <a:latin typeface="NikoshBAN" panose="02000000000000000000" pitchFamily="2" charset="0"/>
                <a:cs typeface="NikoshBAN" panose="02000000000000000000" pitchFamily="2" charset="0"/>
              </a:rPr>
              <a:t>৪। প্রতিষ্ঠানে শুদ্ধাচার চর্চা হয়।</a:t>
            </a:r>
          </a:p>
          <a:p>
            <a:r>
              <a:rPr lang="bn-IN" sz="4400" dirty="0" smtClean="0">
                <a:latin typeface="NikoshBAN" panose="02000000000000000000" pitchFamily="2" charset="0"/>
                <a:cs typeface="NikoshBAN" panose="02000000000000000000" pitchFamily="2" charset="0"/>
              </a:rPr>
              <a:t>৫। প্রতিষ্ঠানে উদ্ভাবনী ও সৃজনশীলতার বিকাশ ঘটে।</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4941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xit" presetSubtype="32" fill="hold" grpId="1" nodeType="clickEffect">
                                  <p:stCondLst>
                                    <p:cond delay="0"/>
                                  </p:stCondLst>
                                  <p:childTnLst>
                                    <p:anim calcmode="lin" valueType="num">
                                      <p:cBhvr>
                                        <p:cTn id="16" dur="500"/>
                                        <p:tgtEl>
                                          <p:spTgt spid="2"/>
                                        </p:tgtEl>
                                        <p:attrNameLst>
                                          <p:attrName>ppt_w</p:attrName>
                                        </p:attrNameLst>
                                      </p:cBhvr>
                                      <p:tavLst>
                                        <p:tav tm="0">
                                          <p:val>
                                            <p:strVal val="ppt_w"/>
                                          </p:val>
                                        </p:tav>
                                        <p:tav tm="100000">
                                          <p:val>
                                            <p:fltVal val="0"/>
                                          </p:val>
                                        </p:tav>
                                      </p:tavLst>
                                    </p:anim>
                                    <p:anim calcmode="lin" valueType="num">
                                      <p:cBhvr>
                                        <p:cTn id="17" dur="500"/>
                                        <p:tgtEl>
                                          <p:spTgt spid="2"/>
                                        </p:tgtEl>
                                        <p:attrNameLst>
                                          <p:attrName>ppt_h</p:attrName>
                                        </p:attrNameLst>
                                      </p:cBhvr>
                                      <p:tavLst>
                                        <p:tav tm="0">
                                          <p:val>
                                            <p:strVal val="ppt_h"/>
                                          </p:val>
                                        </p:tav>
                                        <p:tav tm="100000">
                                          <p:val>
                                            <p:fltVal val="0"/>
                                          </p:val>
                                        </p:tav>
                                      </p:tavLst>
                                    </p:anim>
                                    <p:set>
                                      <p:cBhvr>
                                        <p:cTn id="18" dur="1" fill="hold">
                                          <p:stCondLst>
                                            <p:cond delay="499"/>
                                          </p:stCondLst>
                                        </p:cTn>
                                        <p:tgtEl>
                                          <p:spTgt spid="2"/>
                                        </p:tgtEl>
                                        <p:attrNameLst>
                                          <p:attrName>style.visibility</p:attrName>
                                        </p:attrNameLst>
                                      </p:cBhvr>
                                      <p:to>
                                        <p:strVal val="hidden"/>
                                      </p:to>
                                    </p:set>
                                  </p:childTnLst>
                                </p:cTn>
                              </p:par>
                              <p:par>
                                <p:cTn id="19" presetID="23" presetClass="exit" presetSubtype="32" fill="hold" grpId="1" nodeType="withEffect">
                                  <p:stCondLst>
                                    <p:cond delay="0"/>
                                  </p:stCondLst>
                                  <p:childTnLst>
                                    <p:anim calcmode="lin" valueType="num">
                                      <p:cBhvr>
                                        <p:cTn id="20" dur="500"/>
                                        <p:tgtEl>
                                          <p:spTgt spid="4"/>
                                        </p:tgtEl>
                                        <p:attrNameLst>
                                          <p:attrName>ppt_w</p:attrName>
                                        </p:attrNameLst>
                                      </p:cBhvr>
                                      <p:tavLst>
                                        <p:tav tm="0">
                                          <p:val>
                                            <p:strVal val="ppt_w"/>
                                          </p:val>
                                        </p:tav>
                                        <p:tav tm="100000">
                                          <p:val>
                                            <p:fltVal val="0"/>
                                          </p:val>
                                        </p:tav>
                                      </p:tavLst>
                                    </p:anim>
                                    <p:anim calcmode="lin" valueType="num">
                                      <p:cBhvr>
                                        <p:cTn id="21" dur="500"/>
                                        <p:tgtEl>
                                          <p:spTgt spid="4"/>
                                        </p:tgtEl>
                                        <p:attrNameLst>
                                          <p:attrName>ppt_h</p:attrName>
                                        </p:attrNameLst>
                                      </p:cBhvr>
                                      <p:tavLst>
                                        <p:tav tm="0">
                                          <p:val>
                                            <p:strVal val="ppt_h"/>
                                          </p:val>
                                        </p:tav>
                                        <p:tav tm="100000">
                                          <p:val>
                                            <p:fltVal val="0"/>
                                          </p:val>
                                        </p:tav>
                                      </p:tavLst>
                                    </p:anim>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414" y="1269242"/>
            <a:ext cx="9527171" cy="5398996"/>
          </a:xfrm>
          <a:prstGeom prst="rect">
            <a:avLst/>
          </a:prstGeom>
        </p:spPr>
      </p:pic>
      <p:sp>
        <p:nvSpPr>
          <p:cNvPr id="3" name="TextBox 2"/>
          <p:cNvSpPr txBox="1"/>
          <p:nvPr/>
        </p:nvSpPr>
        <p:spPr>
          <a:xfrm>
            <a:off x="2138148" y="272954"/>
            <a:ext cx="7915701" cy="646331"/>
          </a:xfrm>
          <a:prstGeom prst="rect">
            <a:avLst/>
          </a:prstGeom>
          <a:noFill/>
        </p:spPr>
        <p:txBody>
          <a:bodyPr wrap="square" rtlCol="0">
            <a:spAutoFit/>
          </a:bodyPr>
          <a:lstStyle/>
          <a:p>
            <a:r>
              <a:rPr lang="en-US" sz="3600" dirty="0" smtClean="0"/>
              <a:t>Resource Mobilization </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কিভাবে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সম্পাদিত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হয়</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3869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xit" presetSubtype="0" accel="100000" fill="hold" grpId="1" nodeType="clickEffect">
                                  <p:stCondLst>
                                    <p:cond delay="0"/>
                                  </p:stCondLst>
                                  <p:childTnLst>
                                    <p:anim calcmode="lin" valueType="num">
                                      <p:cBhvr>
                                        <p:cTn id="16" dur="1000"/>
                                        <p:tgtEl>
                                          <p:spTgt spid="3"/>
                                        </p:tgtEl>
                                        <p:attrNameLst>
                                          <p:attrName>ppt_w</p:attrName>
                                        </p:attrNameLst>
                                      </p:cBhvr>
                                      <p:tavLst>
                                        <p:tav tm="0">
                                          <p:val>
                                            <p:strVal val="ppt_w"/>
                                          </p:val>
                                        </p:tav>
                                        <p:tav tm="100000">
                                          <p:val>
                                            <p:strVal val="ppt_w+.3"/>
                                          </p:val>
                                        </p:tav>
                                      </p:tavLst>
                                    </p:anim>
                                    <p:anim calcmode="lin" valueType="num">
                                      <p:cBhvr>
                                        <p:cTn id="17" dur="1000"/>
                                        <p:tgtEl>
                                          <p:spTgt spid="3"/>
                                        </p:tgtEl>
                                        <p:attrNameLst>
                                          <p:attrName>ppt_h</p:attrName>
                                        </p:attrNameLst>
                                      </p:cBhvr>
                                      <p:tavLst>
                                        <p:tav tm="0">
                                          <p:val>
                                            <p:strVal val="ppt_h"/>
                                          </p:val>
                                        </p:tav>
                                        <p:tav tm="100000">
                                          <p:val>
                                            <p:strVal val="ppt_h"/>
                                          </p:val>
                                        </p:tav>
                                      </p:tavLst>
                                    </p:anim>
                                    <p:animEffect transition="out" filter="fade">
                                      <p:cBhvr>
                                        <p:cTn id="18" dur="1000"/>
                                        <p:tgtEl>
                                          <p:spTgt spid="3"/>
                                        </p:tgtEl>
                                      </p:cBhvr>
                                    </p:animEffect>
                                    <p:set>
                                      <p:cBhvr>
                                        <p:cTn id="19" dur="1" fill="hold">
                                          <p:stCondLst>
                                            <p:cond delay="999"/>
                                          </p:stCondLst>
                                        </p:cTn>
                                        <p:tgtEl>
                                          <p:spTgt spid="3"/>
                                        </p:tgtEl>
                                        <p:attrNameLst>
                                          <p:attrName>style.visibility</p:attrName>
                                        </p:attrNameLst>
                                      </p:cBhvr>
                                      <p:to>
                                        <p:strVal val="hidden"/>
                                      </p:to>
                                    </p:set>
                                  </p:childTnLst>
                                </p:cTn>
                              </p:par>
                              <p:par>
                                <p:cTn id="20" presetID="50" presetClass="exit" presetSubtype="0" accel="100000" fill="hold" nodeType="withEffect">
                                  <p:stCondLst>
                                    <p:cond delay="0"/>
                                  </p:stCondLst>
                                  <p:childTnLst>
                                    <p:anim calcmode="lin" valueType="num">
                                      <p:cBhvr>
                                        <p:cTn id="21" dur="1000"/>
                                        <p:tgtEl>
                                          <p:spTgt spid="2"/>
                                        </p:tgtEl>
                                        <p:attrNameLst>
                                          <p:attrName>ppt_w</p:attrName>
                                        </p:attrNameLst>
                                      </p:cBhvr>
                                      <p:tavLst>
                                        <p:tav tm="0">
                                          <p:val>
                                            <p:strVal val="ppt_w"/>
                                          </p:val>
                                        </p:tav>
                                        <p:tav tm="100000">
                                          <p:val>
                                            <p:strVal val="ppt_w+.3"/>
                                          </p:val>
                                        </p:tav>
                                      </p:tavLst>
                                    </p:anim>
                                    <p:anim calcmode="lin" valueType="num">
                                      <p:cBhvr>
                                        <p:cTn id="22" dur="1000"/>
                                        <p:tgtEl>
                                          <p:spTgt spid="2"/>
                                        </p:tgtEl>
                                        <p:attrNameLst>
                                          <p:attrName>ppt_h</p:attrName>
                                        </p:attrNameLst>
                                      </p:cBhvr>
                                      <p:tavLst>
                                        <p:tav tm="0">
                                          <p:val>
                                            <p:strVal val="ppt_h"/>
                                          </p:val>
                                        </p:tav>
                                        <p:tav tm="100000">
                                          <p:val>
                                            <p:strVal val="ppt_h"/>
                                          </p:val>
                                        </p:tav>
                                      </p:tavLst>
                                    </p:anim>
                                    <p:animEffect transition="out" filter="fade">
                                      <p:cBhvr>
                                        <p:cTn id="23" dur="1000"/>
                                        <p:tgtEl>
                                          <p:spTgt spid="2"/>
                                        </p:tgtEl>
                                      </p:cBhvr>
                                    </p:animEffect>
                                    <p:set>
                                      <p:cBhvr>
                                        <p:cTn id="24"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3" y="204716"/>
            <a:ext cx="7574508"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শিক্ষা প্রতিষ্ঠানে </a:t>
            </a:r>
            <a:r>
              <a:rPr lang="en-US" sz="4000" dirty="0" smtClean="0">
                <a:latin typeface="NikoshBAN" panose="02000000000000000000" pitchFamily="2" charset="0"/>
                <a:cs typeface="NikoshBAN" panose="02000000000000000000" pitchFamily="2" charset="0"/>
              </a:rPr>
              <a:t> Resource  </a:t>
            </a:r>
            <a:r>
              <a:rPr lang="en-US" sz="4000" dirty="0" err="1" smtClean="0">
                <a:latin typeface="NikoshBAN" panose="02000000000000000000" pitchFamily="2" charset="0"/>
                <a:cs typeface="NikoshBAN" panose="02000000000000000000" pitchFamily="2" charset="0"/>
              </a:rPr>
              <a:t>এর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উৎসঃ</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4" name="TextBox 3"/>
          <p:cNvSpPr txBox="1"/>
          <p:nvPr/>
        </p:nvSpPr>
        <p:spPr>
          <a:xfrm>
            <a:off x="109183" y="1282890"/>
            <a:ext cx="11273050" cy="2185214"/>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বেসরকারি উৎসঃ</a:t>
            </a:r>
            <a:r>
              <a:rPr lang="bn-IN" sz="3200" dirty="0" smtClean="0">
                <a:latin typeface="NikoshBAN" panose="02000000000000000000" pitchFamily="2" charset="0"/>
                <a:cs typeface="NikoshBAN" panose="02000000000000000000" pitchFamily="2" charset="0"/>
              </a:rPr>
              <a:t> বেসরকারি উৎস বলতে শিক্ষা প্রতিষ্ঠানের নিজস্ব আয়কে বুঝায়। যেমন শিক্ষার্থীদের বেতন, ফি ভর্তি, রেজিঃ ফি, স্থাবর সম্পত্তি লিজ, উদ্বৃত্ত অর্থ বিনিয়োগ কিংবা ধনাঢ্য ব্যক্তিদের কাছ থেকে অর্জিত অর্থ দ্বারা শিক্ষক নিয়োগ কিংবা প্রশিক্ষন </a:t>
            </a:r>
            <a:r>
              <a:rPr lang="bn-IN" sz="3200" dirty="0" smtClean="0">
                <a:latin typeface="NikoshBAN" panose="02000000000000000000" pitchFamily="2" charset="0"/>
                <a:cs typeface="NikoshBAN" panose="02000000000000000000" pitchFamily="2" charset="0"/>
              </a:rPr>
              <a:t>প্রদান  </a:t>
            </a:r>
            <a:r>
              <a:rPr lang="bn-IN" sz="3200" dirty="0" smtClean="0">
                <a:latin typeface="NikoshBAN" panose="02000000000000000000" pitchFamily="2" charset="0"/>
                <a:cs typeface="NikoshBAN" panose="02000000000000000000" pitchFamily="2" charset="0"/>
              </a:rPr>
              <a:t>কিংবা ইন হাউজ প্রশিক্ষনের ব্যবস্থা </a:t>
            </a:r>
            <a:r>
              <a:rPr lang="bn-IN" sz="3200" dirty="0" smtClean="0">
                <a:latin typeface="NikoshBAN" panose="02000000000000000000" pitchFamily="2" charset="0"/>
                <a:cs typeface="NikoshBAN" panose="02000000000000000000" pitchFamily="2" charset="0"/>
              </a:rPr>
              <a:t>করা </a:t>
            </a:r>
            <a:r>
              <a:rPr lang="bn-IN" sz="3200" dirty="0" smtClean="0">
                <a:latin typeface="NikoshBAN" panose="02000000000000000000" pitchFamily="2" charset="0"/>
                <a:cs typeface="NikoshBAN" panose="02000000000000000000" pitchFamily="2" charset="0"/>
              </a:rPr>
              <a:t>যেতে পারে।  </a:t>
            </a:r>
            <a:r>
              <a:rPr lang="bn-IN"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109183" y="3616657"/>
            <a:ext cx="11696132" cy="2985433"/>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সরকারি উৎসঃ</a:t>
            </a:r>
            <a:r>
              <a:rPr lang="bn-IN" sz="3600" dirty="0" smtClean="0">
                <a:latin typeface="NikoshBAN" panose="02000000000000000000" pitchFamily="2" charset="0"/>
                <a:cs typeface="NikoshBAN" panose="02000000000000000000" pitchFamily="2" charset="0"/>
              </a:rPr>
              <a:t> দেশের সকল এমপিও ভুক্ত শিক্ষা প্রতিষ্ঠানে বর্তমানে সরকার শতভাগ সরকারি কোষাগার হতে বেতন ভাতা প্রদান করে থাকে।  এছাড়াও প্রতিষ্ঠানের উন্নয়নে সরকার বিভিন্ন বরাদ্দ প্রদান করে যার মাধ্যমে পাঠাগার, অবকাঠামো উন্নয়ন, প্রযুক্তি সামগ্রী ক্রয়, পাঠ্য পুস্তক ক্রয়, বিজ্ঞান সামগ্রী ক্রয় প্রভৃতি করে থাকে।</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6293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xit" presetSubtype="0" fill="hold" grpId="1" nodeType="clickEffect">
                                  <p:stCondLst>
                                    <p:cond delay="0"/>
                                  </p:stCondLst>
                                  <p:childTnLst>
                                    <p:animEffect transition="out" filter="fade">
                                      <p:cBhvr>
                                        <p:cTn id="23" dur="1000"/>
                                        <p:tgtEl>
                                          <p:spTgt spid="2"/>
                                        </p:tgtEl>
                                      </p:cBhvr>
                                    </p:animEffect>
                                    <p:anim calcmode="lin" valueType="num">
                                      <p:cBhvr>
                                        <p:cTn id="24" dur="1000"/>
                                        <p:tgtEl>
                                          <p:spTgt spid="2"/>
                                        </p:tgtEl>
                                        <p:attrNameLst>
                                          <p:attrName>ppt_x</p:attrName>
                                        </p:attrNameLst>
                                      </p:cBhvr>
                                      <p:tavLst>
                                        <p:tav tm="0">
                                          <p:val>
                                            <p:strVal val="ppt_x"/>
                                          </p:val>
                                        </p:tav>
                                        <p:tav tm="100000">
                                          <p:val>
                                            <p:strVal val="ppt_x"/>
                                          </p:val>
                                        </p:tav>
                                      </p:tavLst>
                                    </p:anim>
                                    <p:anim calcmode="lin" valueType="num">
                                      <p:cBhvr>
                                        <p:cTn id="25" dur="1000"/>
                                        <p:tgtEl>
                                          <p:spTgt spid="2"/>
                                        </p:tgtEl>
                                        <p:attrNameLst>
                                          <p:attrName>ppt_y</p:attrName>
                                        </p:attrNameLst>
                                      </p:cBhvr>
                                      <p:tavLst>
                                        <p:tav tm="0">
                                          <p:val>
                                            <p:strVal val="ppt_y"/>
                                          </p:val>
                                        </p:tav>
                                        <p:tav tm="100000">
                                          <p:val>
                                            <p:strVal val="ppt_y-.1"/>
                                          </p:val>
                                        </p:tav>
                                      </p:tavLst>
                                    </p:anim>
                                    <p:set>
                                      <p:cBhvr>
                                        <p:cTn id="26" dur="1" fill="hold">
                                          <p:stCondLst>
                                            <p:cond delay="999"/>
                                          </p:stCondLst>
                                        </p:cTn>
                                        <p:tgtEl>
                                          <p:spTgt spid="2"/>
                                        </p:tgtEl>
                                        <p:attrNameLst>
                                          <p:attrName>style.visibility</p:attrName>
                                        </p:attrNameLst>
                                      </p:cBhvr>
                                      <p:to>
                                        <p:strVal val="hidden"/>
                                      </p:to>
                                    </p:set>
                                  </p:childTnLst>
                                </p:cTn>
                              </p:par>
                              <p:par>
                                <p:cTn id="27" presetID="47" presetClass="exit" presetSubtype="0" fill="hold" grpId="1" nodeType="withEffect">
                                  <p:stCondLst>
                                    <p:cond delay="0"/>
                                  </p:stCondLst>
                                  <p:childTnLst>
                                    <p:animEffect transition="out" filter="fade">
                                      <p:cBhvr>
                                        <p:cTn id="28" dur="1000"/>
                                        <p:tgtEl>
                                          <p:spTgt spid="4"/>
                                        </p:tgtEl>
                                      </p:cBhvr>
                                    </p:animEffect>
                                    <p:anim calcmode="lin" valueType="num">
                                      <p:cBhvr>
                                        <p:cTn id="29" dur="1000"/>
                                        <p:tgtEl>
                                          <p:spTgt spid="4"/>
                                        </p:tgtEl>
                                        <p:attrNameLst>
                                          <p:attrName>ppt_x</p:attrName>
                                        </p:attrNameLst>
                                      </p:cBhvr>
                                      <p:tavLst>
                                        <p:tav tm="0">
                                          <p:val>
                                            <p:strVal val="ppt_x"/>
                                          </p:val>
                                        </p:tav>
                                        <p:tav tm="100000">
                                          <p:val>
                                            <p:strVal val="ppt_x"/>
                                          </p:val>
                                        </p:tav>
                                      </p:tavLst>
                                    </p:anim>
                                    <p:anim calcmode="lin" valueType="num">
                                      <p:cBhvr>
                                        <p:cTn id="30" dur="1000"/>
                                        <p:tgtEl>
                                          <p:spTgt spid="4"/>
                                        </p:tgtEl>
                                        <p:attrNameLst>
                                          <p:attrName>ppt_y</p:attrName>
                                        </p:attrNameLst>
                                      </p:cBhvr>
                                      <p:tavLst>
                                        <p:tav tm="0">
                                          <p:val>
                                            <p:strVal val="ppt_y"/>
                                          </p:val>
                                        </p:tav>
                                        <p:tav tm="100000">
                                          <p:val>
                                            <p:strVal val="ppt_y-.1"/>
                                          </p:val>
                                        </p:tav>
                                      </p:tavLst>
                                    </p:anim>
                                    <p:set>
                                      <p:cBhvr>
                                        <p:cTn id="31" dur="1" fill="hold">
                                          <p:stCondLst>
                                            <p:cond delay="999"/>
                                          </p:stCondLst>
                                        </p:cTn>
                                        <p:tgtEl>
                                          <p:spTgt spid="4"/>
                                        </p:tgtEl>
                                        <p:attrNameLst>
                                          <p:attrName>style.visibility</p:attrName>
                                        </p:attrNameLst>
                                      </p:cBhvr>
                                      <p:to>
                                        <p:strVal val="hidden"/>
                                      </p:to>
                                    </p:set>
                                  </p:childTnLst>
                                </p:cTn>
                              </p:par>
                              <p:par>
                                <p:cTn id="32" presetID="47" presetClass="exit" presetSubtype="0" fill="hold" grpId="1" nodeType="withEffect">
                                  <p:stCondLst>
                                    <p:cond delay="0"/>
                                  </p:stCondLst>
                                  <p:childTnLst>
                                    <p:animEffect transition="out" filter="fade">
                                      <p:cBhvr>
                                        <p:cTn id="33" dur="1000"/>
                                        <p:tgtEl>
                                          <p:spTgt spid="5"/>
                                        </p:tgtEl>
                                      </p:cBhvr>
                                    </p:animEffect>
                                    <p:anim calcmode="lin" valueType="num">
                                      <p:cBhvr>
                                        <p:cTn id="34" dur="1000"/>
                                        <p:tgtEl>
                                          <p:spTgt spid="5"/>
                                        </p:tgtEl>
                                        <p:attrNameLst>
                                          <p:attrName>ppt_x</p:attrName>
                                        </p:attrNameLst>
                                      </p:cBhvr>
                                      <p:tavLst>
                                        <p:tav tm="0">
                                          <p:val>
                                            <p:strVal val="ppt_x"/>
                                          </p:val>
                                        </p:tav>
                                        <p:tav tm="100000">
                                          <p:val>
                                            <p:strVal val="ppt_x"/>
                                          </p:val>
                                        </p:tav>
                                      </p:tavLst>
                                    </p:anim>
                                    <p:anim calcmode="lin" valueType="num">
                                      <p:cBhvr>
                                        <p:cTn id="35" dur="1000"/>
                                        <p:tgtEl>
                                          <p:spTgt spid="5"/>
                                        </p:tgtEl>
                                        <p:attrNameLst>
                                          <p:attrName>ppt_y</p:attrName>
                                        </p:attrNameLst>
                                      </p:cBhvr>
                                      <p:tavLst>
                                        <p:tav tm="0">
                                          <p:val>
                                            <p:strVal val="ppt_y"/>
                                          </p:val>
                                        </p:tav>
                                        <p:tav tm="100000">
                                          <p:val>
                                            <p:strVal val="ppt_y-.1"/>
                                          </p:val>
                                        </p:tav>
                                      </p:tavLst>
                                    </p:anim>
                                    <p:set>
                                      <p:cBhvr>
                                        <p:cTn id="36"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442</Words>
  <Application>Microsoft Office PowerPoint</Application>
  <PresentationFormat>Widescreen</PresentationFormat>
  <Paragraphs>45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26</cp:revision>
  <dcterms:created xsi:type="dcterms:W3CDTF">2020-02-17T15:41:08Z</dcterms:created>
  <dcterms:modified xsi:type="dcterms:W3CDTF">2020-02-17T18:16:43Z</dcterms:modified>
</cp:coreProperties>
</file>