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5" r:id="rId3"/>
    <p:sldId id="294" r:id="rId4"/>
    <p:sldId id="266" r:id="rId5"/>
    <p:sldId id="258" r:id="rId6"/>
    <p:sldId id="293" r:id="rId7"/>
    <p:sldId id="303" r:id="rId8"/>
    <p:sldId id="305" r:id="rId9"/>
    <p:sldId id="307" r:id="rId10"/>
    <p:sldId id="311" r:id="rId11"/>
    <p:sldId id="308" r:id="rId12"/>
    <p:sldId id="306" r:id="rId13"/>
    <p:sldId id="292" r:id="rId14"/>
    <p:sldId id="284" r:id="rId15"/>
    <p:sldId id="309" r:id="rId16"/>
    <p:sldId id="310" r:id="rId17"/>
    <p:sldId id="299" r:id="rId18"/>
    <p:sldId id="295" r:id="rId19"/>
    <p:sldId id="296" r:id="rId20"/>
    <p:sldId id="297" r:id="rId21"/>
    <p:sldId id="285" r:id="rId22"/>
    <p:sldId id="286" r:id="rId23"/>
    <p:sldId id="287" r:id="rId24"/>
    <p:sldId id="313" r:id="rId25"/>
    <p:sldId id="312" r:id="rId26"/>
    <p:sldId id="288" r:id="rId27"/>
    <p:sldId id="261" r:id="rId28"/>
    <p:sldId id="269" r:id="rId29"/>
    <p:sldId id="279" r:id="rId30"/>
    <p:sldId id="280" r:id="rId31"/>
    <p:sldId id="262" r:id="rId32"/>
    <p:sldId id="273" r:id="rId33"/>
    <p:sldId id="268" r:id="rId34"/>
    <p:sldId id="300" r:id="rId35"/>
    <p:sldId id="301" r:id="rId36"/>
    <p:sldId id="270" r:id="rId37"/>
    <p:sldId id="29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247BF7-599D-4C1F-80BC-E1E2540D13E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979447-F7C0-4103-BDF2-E1DB0E8B98A6}">
      <dgm:prSet phldrT="[Text]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en-US" dirty="0">
              <a:latin typeface="NikoshBAN" pitchFamily="2" charset="0"/>
              <a:cs typeface="NikoshBAN" pitchFamily="2" charset="0"/>
            </a:rPr>
            <a:t>+</a:t>
          </a:r>
          <a:r>
            <a:rPr lang="en-US" dirty="0" err="1">
              <a:latin typeface="NikoshBAN" pitchFamily="2" charset="0"/>
              <a:cs typeface="NikoshBAN" pitchFamily="2" charset="0"/>
            </a:rPr>
            <a:t>সংযোজক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F28BAFF-AD5D-4779-A817-0858F8B66D32}" type="parTrans" cxnId="{0AD2350D-0167-4E72-BBEB-3CEDB22A162D}">
      <dgm:prSet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endParaRPr lang="en-US"/>
        </a:p>
      </dgm:t>
    </dgm:pt>
    <dgm:pt modelId="{9AE52F3F-2FB8-4A58-BE4F-4BDEE9EC6AB6}" type="sibTrans" cxnId="{0AD2350D-0167-4E72-BBEB-3CEDB22A162D}">
      <dgm:prSet/>
      <dgm:spPr/>
      <dgm:t>
        <a:bodyPr/>
        <a:lstStyle/>
        <a:p>
          <a:endParaRPr lang="en-US"/>
        </a:p>
      </dgm:t>
    </dgm:pt>
    <dgm:pt modelId="{C8452786-E650-4327-BF3F-0F4699A38B77}" type="pres">
      <dgm:prSet presAssocID="{65247BF7-599D-4C1F-80BC-E1E2540D13E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B530CF8-9612-440C-B0DA-6097456B7AF5}" type="pres">
      <dgm:prSet presAssocID="{88979447-F7C0-4103-BDF2-E1DB0E8B98A6}" presName="hierRoot1" presStyleCnt="0">
        <dgm:presLayoutVars>
          <dgm:hierBranch val="init"/>
        </dgm:presLayoutVars>
      </dgm:prSet>
      <dgm:spPr/>
    </dgm:pt>
    <dgm:pt modelId="{6E7B82F3-CE68-4158-B756-5E9D4C61775A}" type="pres">
      <dgm:prSet presAssocID="{88979447-F7C0-4103-BDF2-E1DB0E8B98A6}" presName="rootComposite1" presStyleCnt="0"/>
      <dgm:spPr/>
    </dgm:pt>
    <dgm:pt modelId="{638EFDEB-28CA-4018-A21E-0F82539447AB}" type="pres">
      <dgm:prSet presAssocID="{88979447-F7C0-4103-BDF2-E1DB0E8B98A6}" presName="rootText1" presStyleLbl="node0" presStyleIdx="0" presStyleCnt="1" custLinFactNeighborX="4867" custLinFactNeighborY="2834">
        <dgm:presLayoutVars>
          <dgm:chPref val="3"/>
        </dgm:presLayoutVars>
      </dgm:prSet>
      <dgm:spPr/>
    </dgm:pt>
    <dgm:pt modelId="{17EEDCE5-C50E-41A0-AC50-5D8E07555692}" type="pres">
      <dgm:prSet presAssocID="{88979447-F7C0-4103-BDF2-E1DB0E8B98A6}" presName="rootConnector1" presStyleLbl="node1" presStyleIdx="0" presStyleCnt="0"/>
      <dgm:spPr/>
    </dgm:pt>
    <dgm:pt modelId="{0E18C699-C927-43F6-871A-1A7F1E5D1D2E}" type="pres">
      <dgm:prSet presAssocID="{88979447-F7C0-4103-BDF2-E1DB0E8B98A6}" presName="hierChild2" presStyleCnt="0"/>
      <dgm:spPr/>
    </dgm:pt>
    <dgm:pt modelId="{EA9C163E-090C-4751-B0B2-1EE6FC2B3250}" type="pres">
      <dgm:prSet presAssocID="{88979447-F7C0-4103-BDF2-E1DB0E8B98A6}" presName="hierChild3" presStyleCnt="0"/>
      <dgm:spPr/>
    </dgm:pt>
  </dgm:ptLst>
  <dgm:cxnLst>
    <dgm:cxn modelId="{0AD2350D-0167-4E72-BBEB-3CEDB22A162D}" srcId="{65247BF7-599D-4C1F-80BC-E1E2540D13E1}" destId="{88979447-F7C0-4103-BDF2-E1DB0E8B98A6}" srcOrd="0" destOrd="0" parTransId="{9F28BAFF-AD5D-4779-A817-0858F8B66D32}" sibTransId="{9AE52F3F-2FB8-4A58-BE4F-4BDEE9EC6AB6}"/>
    <dgm:cxn modelId="{9B14DD2A-2F63-418C-A16B-3467D40C4AA7}" type="presOf" srcId="{88979447-F7C0-4103-BDF2-E1DB0E8B98A6}" destId="{17EEDCE5-C50E-41A0-AC50-5D8E07555692}" srcOrd="1" destOrd="0" presId="urn:microsoft.com/office/officeart/2005/8/layout/orgChart1"/>
    <dgm:cxn modelId="{C1222572-7020-4EAB-940C-0ED8FDA5D72A}" type="presOf" srcId="{65247BF7-599D-4C1F-80BC-E1E2540D13E1}" destId="{C8452786-E650-4327-BF3F-0F4699A38B77}" srcOrd="0" destOrd="0" presId="urn:microsoft.com/office/officeart/2005/8/layout/orgChart1"/>
    <dgm:cxn modelId="{231433A6-34DE-421B-A29F-46168A0FDD79}" type="presOf" srcId="{88979447-F7C0-4103-BDF2-E1DB0E8B98A6}" destId="{638EFDEB-28CA-4018-A21E-0F82539447AB}" srcOrd="0" destOrd="0" presId="urn:microsoft.com/office/officeart/2005/8/layout/orgChart1"/>
    <dgm:cxn modelId="{B4DC09DB-2807-41EF-816B-1AE015FBC478}" type="presParOf" srcId="{C8452786-E650-4327-BF3F-0F4699A38B77}" destId="{CB530CF8-9612-440C-B0DA-6097456B7AF5}" srcOrd="0" destOrd="0" presId="urn:microsoft.com/office/officeart/2005/8/layout/orgChart1"/>
    <dgm:cxn modelId="{80EFA844-DB3B-4148-A399-6DB0064452FE}" type="presParOf" srcId="{CB530CF8-9612-440C-B0DA-6097456B7AF5}" destId="{6E7B82F3-CE68-4158-B756-5E9D4C61775A}" srcOrd="0" destOrd="0" presId="urn:microsoft.com/office/officeart/2005/8/layout/orgChart1"/>
    <dgm:cxn modelId="{F1FBEE07-E91B-4DD8-BF40-A88913AAAC13}" type="presParOf" srcId="{6E7B82F3-CE68-4158-B756-5E9D4C61775A}" destId="{638EFDEB-28CA-4018-A21E-0F82539447AB}" srcOrd="0" destOrd="0" presId="urn:microsoft.com/office/officeart/2005/8/layout/orgChart1"/>
    <dgm:cxn modelId="{91BA493B-A263-471F-8A2E-F819DC6EE21A}" type="presParOf" srcId="{6E7B82F3-CE68-4158-B756-5E9D4C61775A}" destId="{17EEDCE5-C50E-41A0-AC50-5D8E07555692}" srcOrd="1" destOrd="0" presId="urn:microsoft.com/office/officeart/2005/8/layout/orgChart1"/>
    <dgm:cxn modelId="{5580AA2F-E7ED-4C3E-9A6D-E643E75508CB}" type="presParOf" srcId="{CB530CF8-9612-440C-B0DA-6097456B7AF5}" destId="{0E18C699-C927-43F6-871A-1A7F1E5D1D2E}" srcOrd="1" destOrd="0" presId="urn:microsoft.com/office/officeart/2005/8/layout/orgChart1"/>
    <dgm:cxn modelId="{10748970-B020-436A-8586-8CC0BF84300D}" type="presParOf" srcId="{CB530CF8-9612-440C-B0DA-6097456B7AF5}" destId="{EA9C163E-090C-4751-B0B2-1EE6FC2B3250}" srcOrd="2" destOrd="0" presId="urn:microsoft.com/office/officeart/2005/8/layout/orgChart1"/>
  </dgm:cxnLst>
  <dgm:bg>
    <a:solidFill>
      <a:schemeClr val="accent2">
        <a:lumMod val="60000"/>
        <a:lumOff val="40000"/>
      </a:schemeClr>
    </a:solidFill>
  </dgm:bg>
  <dgm:whole>
    <a:ln>
      <a:solidFill>
        <a:schemeClr val="accent5">
          <a:lumMod val="20000"/>
          <a:lumOff val="8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A035A9-3F73-4CA3-8A9F-D5F51EFCCAFF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EAE875-3352-4C30-8FD6-94E59E58615B}">
      <dgm:prSet phldrT="[Text]"/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হয়</a:t>
          </a:r>
          <a:r>
            <a:rPr lang="en-US" dirty="0">
              <a:latin typeface="NikoshBAN" pitchFamily="2" charset="0"/>
              <a:cs typeface="NikoshBAN" pitchFamily="2" charset="0"/>
            </a:rPr>
            <a:t>/</a:t>
          </a:r>
          <a:r>
            <a:rPr lang="en-US" dirty="0" err="1">
              <a:latin typeface="NikoshBAN" pitchFamily="2" charset="0"/>
              <a:cs typeface="NikoshBAN" pitchFamily="2" charset="0"/>
            </a:rPr>
            <a:t>নয়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CC79CB5-BAD7-4C59-8D36-7415A834901C}" type="parTrans" cxnId="{A13C4E31-A31C-4EFA-BEC6-52A6B859DB60}">
      <dgm:prSet/>
      <dgm:spPr/>
      <dgm:t>
        <a:bodyPr/>
        <a:lstStyle/>
        <a:p>
          <a:endParaRPr lang="en-US"/>
        </a:p>
      </dgm:t>
    </dgm:pt>
    <dgm:pt modelId="{B0AC6B93-5667-4F6D-8C3E-16AAAA8B3CD5}" type="sibTrans" cxnId="{A13C4E31-A31C-4EFA-BEC6-52A6B859DB60}">
      <dgm:prSet/>
      <dgm:spPr/>
      <dgm:t>
        <a:bodyPr/>
        <a:lstStyle/>
        <a:p>
          <a:endParaRPr lang="en-US"/>
        </a:p>
      </dgm:t>
    </dgm:pt>
    <dgm:pt modelId="{BB8A2346-9CB4-433F-9D75-A679FA063C46}">
      <dgm:prSet phldrT="[Text]"/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রহিম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</a:p>
      </dgm:t>
    </dgm:pt>
    <dgm:pt modelId="{8718C88C-60C4-47C6-BD42-67E3B3740DDE}" type="parTrans" cxnId="{44A0AA96-3B15-4533-B770-EA7E21C7240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5B85861-F9D1-4183-AA23-20FFB91EACDF}" type="sibTrans" cxnId="{44A0AA96-3B15-4533-B770-EA7E21C72404}">
      <dgm:prSet/>
      <dgm:spPr/>
      <dgm:t>
        <a:bodyPr/>
        <a:lstStyle/>
        <a:p>
          <a:endParaRPr lang="en-US"/>
        </a:p>
      </dgm:t>
    </dgm:pt>
    <dgm:pt modelId="{91DEEBAD-C930-4DBA-B62D-D6BCA89564C6}">
      <dgm:prSet phldrT="[Text]"/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চতুর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B516224-C2F0-476E-BB20-0548C6BD1EE6}" type="parTrans" cxnId="{83803E33-23CF-4619-B124-EE72E54114E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EEB0C94-0151-42C9-869E-A6DD01ACCB76}" type="sibTrans" cxnId="{83803E33-23CF-4619-B124-EE72E54114EA}">
      <dgm:prSet/>
      <dgm:spPr/>
      <dgm:t>
        <a:bodyPr/>
        <a:lstStyle/>
        <a:p>
          <a:endParaRPr lang="en-US"/>
        </a:p>
      </dgm:t>
    </dgm:pt>
    <dgm:pt modelId="{6673FE1A-24B5-4E44-9E22-726E6C3FE5CB}" type="pres">
      <dgm:prSet presAssocID="{1AA035A9-3F73-4CA3-8A9F-D5F51EFCCAF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4D7F826-6701-47D2-B606-DB8C176CE92B}" type="pres">
      <dgm:prSet presAssocID="{75EAE875-3352-4C30-8FD6-94E59E58615B}" presName="centerShape" presStyleLbl="node0" presStyleIdx="0" presStyleCnt="1" custLinFactNeighborX="-2417" custLinFactNeighborY="-15533"/>
      <dgm:spPr/>
    </dgm:pt>
    <dgm:pt modelId="{52B38E9F-884F-4165-8149-589B54795025}" type="pres">
      <dgm:prSet presAssocID="{8718C88C-60C4-47C6-BD42-67E3B3740DDE}" presName="parTrans" presStyleLbl="bgSibTrans2D1" presStyleIdx="0" presStyleCnt="2"/>
      <dgm:spPr/>
    </dgm:pt>
    <dgm:pt modelId="{D08C8C09-CCA0-4924-A7A9-8E8EC4BFE1A6}" type="pres">
      <dgm:prSet presAssocID="{BB8A2346-9CB4-433F-9D75-A679FA063C46}" presName="node" presStyleLbl="node1" presStyleIdx="0" presStyleCnt="2" custScaleX="179084" custRadScaleRad="138830" custRadScaleInc="-22909">
        <dgm:presLayoutVars>
          <dgm:bulletEnabled val="1"/>
        </dgm:presLayoutVars>
      </dgm:prSet>
      <dgm:spPr/>
    </dgm:pt>
    <dgm:pt modelId="{C3F11CA3-116A-4F8B-84C9-68B8C8A9F59D}" type="pres">
      <dgm:prSet presAssocID="{8B516224-C2F0-476E-BB20-0548C6BD1EE6}" presName="parTrans" presStyleLbl="bgSibTrans2D1" presStyleIdx="1" presStyleCnt="2"/>
      <dgm:spPr/>
    </dgm:pt>
    <dgm:pt modelId="{FC785856-28CC-40EA-95E3-7F9EE10313AA}" type="pres">
      <dgm:prSet presAssocID="{91DEEBAD-C930-4DBA-B62D-D6BCA89564C6}" presName="node" presStyleLbl="node1" presStyleIdx="1" presStyleCnt="2" custScaleX="194902" custRadScaleRad="135260" custRadScaleInc="22477">
        <dgm:presLayoutVars>
          <dgm:bulletEnabled val="1"/>
        </dgm:presLayoutVars>
      </dgm:prSet>
      <dgm:spPr/>
    </dgm:pt>
  </dgm:ptLst>
  <dgm:cxnLst>
    <dgm:cxn modelId="{0949BF10-07B5-4847-86C7-22ADEC2783E1}" type="presOf" srcId="{BB8A2346-9CB4-433F-9D75-A679FA063C46}" destId="{D08C8C09-CCA0-4924-A7A9-8E8EC4BFE1A6}" srcOrd="0" destOrd="0" presId="urn:microsoft.com/office/officeart/2005/8/layout/radial4"/>
    <dgm:cxn modelId="{A2E3FD27-98DE-41CC-8BDC-57BCB5306E8E}" type="presOf" srcId="{75EAE875-3352-4C30-8FD6-94E59E58615B}" destId="{D4D7F826-6701-47D2-B606-DB8C176CE92B}" srcOrd="0" destOrd="0" presId="urn:microsoft.com/office/officeart/2005/8/layout/radial4"/>
    <dgm:cxn modelId="{1D3AFA2B-E154-45AF-A4AB-72981E80AEC0}" type="presOf" srcId="{91DEEBAD-C930-4DBA-B62D-D6BCA89564C6}" destId="{FC785856-28CC-40EA-95E3-7F9EE10313AA}" srcOrd="0" destOrd="0" presId="urn:microsoft.com/office/officeart/2005/8/layout/radial4"/>
    <dgm:cxn modelId="{315D012E-DB64-4A8F-904D-1029F6F97B89}" type="presOf" srcId="{8718C88C-60C4-47C6-BD42-67E3B3740DDE}" destId="{52B38E9F-884F-4165-8149-589B54795025}" srcOrd="0" destOrd="0" presId="urn:microsoft.com/office/officeart/2005/8/layout/radial4"/>
    <dgm:cxn modelId="{A13C4E31-A31C-4EFA-BEC6-52A6B859DB60}" srcId="{1AA035A9-3F73-4CA3-8A9F-D5F51EFCCAFF}" destId="{75EAE875-3352-4C30-8FD6-94E59E58615B}" srcOrd="0" destOrd="0" parTransId="{3CC79CB5-BAD7-4C59-8D36-7415A834901C}" sibTransId="{B0AC6B93-5667-4F6D-8C3E-16AAAA8B3CD5}"/>
    <dgm:cxn modelId="{83803E33-23CF-4619-B124-EE72E54114EA}" srcId="{75EAE875-3352-4C30-8FD6-94E59E58615B}" destId="{91DEEBAD-C930-4DBA-B62D-D6BCA89564C6}" srcOrd="1" destOrd="0" parTransId="{8B516224-C2F0-476E-BB20-0548C6BD1EE6}" sibTransId="{FEEB0C94-0151-42C9-869E-A6DD01ACCB76}"/>
    <dgm:cxn modelId="{44A0AA96-3B15-4533-B770-EA7E21C72404}" srcId="{75EAE875-3352-4C30-8FD6-94E59E58615B}" destId="{BB8A2346-9CB4-433F-9D75-A679FA063C46}" srcOrd="0" destOrd="0" parTransId="{8718C88C-60C4-47C6-BD42-67E3B3740DDE}" sibTransId="{25B85861-F9D1-4183-AA23-20FFB91EACDF}"/>
    <dgm:cxn modelId="{323C6AAE-364D-48EA-A86B-137877793B49}" type="presOf" srcId="{1AA035A9-3F73-4CA3-8A9F-D5F51EFCCAFF}" destId="{6673FE1A-24B5-4E44-9E22-726E6C3FE5CB}" srcOrd="0" destOrd="0" presId="urn:microsoft.com/office/officeart/2005/8/layout/radial4"/>
    <dgm:cxn modelId="{1C2FE5E5-BE31-4CCF-B9D1-C5CCB1B97CAE}" type="presOf" srcId="{8B516224-C2F0-476E-BB20-0548C6BD1EE6}" destId="{C3F11CA3-116A-4F8B-84C9-68B8C8A9F59D}" srcOrd="0" destOrd="0" presId="urn:microsoft.com/office/officeart/2005/8/layout/radial4"/>
    <dgm:cxn modelId="{1FB3C03C-7493-4B54-BF24-FCB2CEFBF999}" type="presParOf" srcId="{6673FE1A-24B5-4E44-9E22-726E6C3FE5CB}" destId="{D4D7F826-6701-47D2-B606-DB8C176CE92B}" srcOrd="0" destOrd="0" presId="urn:microsoft.com/office/officeart/2005/8/layout/radial4"/>
    <dgm:cxn modelId="{E65C9151-6965-42C1-9E45-F199458FDA81}" type="presParOf" srcId="{6673FE1A-24B5-4E44-9E22-726E6C3FE5CB}" destId="{52B38E9F-884F-4165-8149-589B54795025}" srcOrd="1" destOrd="0" presId="urn:microsoft.com/office/officeart/2005/8/layout/radial4"/>
    <dgm:cxn modelId="{BB073E93-7A98-4328-A124-6E3A86D03D51}" type="presParOf" srcId="{6673FE1A-24B5-4E44-9E22-726E6C3FE5CB}" destId="{D08C8C09-CCA0-4924-A7A9-8E8EC4BFE1A6}" srcOrd="2" destOrd="0" presId="urn:microsoft.com/office/officeart/2005/8/layout/radial4"/>
    <dgm:cxn modelId="{332BC544-484C-4240-98B8-F60EBE8516F2}" type="presParOf" srcId="{6673FE1A-24B5-4E44-9E22-726E6C3FE5CB}" destId="{C3F11CA3-116A-4F8B-84C9-68B8C8A9F59D}" srcOrd="3" destOrd="0" presId="urn:microsoft.com/office/officeart/2005/8/layout/radial4"/>
    <dgm:cxn modelId="{E1E51C56-CBF3-4F7B-8003-6D234A39D600}" type="presParOf" srcId="{6673FE1A-24B5-4E44-9E22-726E6C3FE5CB}" destId="{FC785856-28CC-40EA-95E3-7F9EE10313AA}" srcOrd="4" destOrd="0" presId="urn:microsoft.com/office/officeart/2005/8/layout/radial4"/>
  </dgm:cxnLst>
  <dgm:bg>
    <a:blipFill>
      <a:blip xmlns:r="http://schemas.openxmlformats.org/officeDocument/2006/relationships" r:embed="rId1"/>
      <a:tile tx="0" ty="0" sx="100000" sy="100000" flip="none" algn="tl"/>
    </a:blipFill>
    <a:effectLst>
      <a:innerShdw blurRad="63500" dist="50800" dir="10800000">
        <a:prstClr val="black">
          <a:alpha val="50000"/>
        </a:prstClr>
      </a:innerShdw>
    </a:effectLst>
  </dgm:bg>
  <dgm:whole>
    <a:ln w="19050"/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FE95D3-30C5-4A34-A07E-73770E7780F8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6706C5D-BC09-4A57-BB91-E57564ACBFC0}">
      <dgm:prSet phldrT="[Text]"/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যুক্তিবাক্যের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গঠন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3C41E28-7044-4713-BD7A-89F8B3B94B0A}" type="parTrans" cxnId="{630E1DD9-315F-4C6B-9BDE-2B2DB3402472}">
      <dgm:prSet/>
      <dgm:spPr/>
      <dgm:t>
        <a:bodyPr/>
        <a:lstStyle/>
        <a:p>
          <a:endParaRPr lang="en-US"/>
        </a:p>
      </dgm:t>
    </dgm:pt>
    <dgm:pt modelId="{73468F84-FF41-4865-B627-C83AC7D304AA}" type="sibTrans" cxnId="{630E1DD9-315F-4C6B-9BDE-2B2DB3402472}">
      <dgm:prSet/>
      <dgm:spPr/>
      <dgm:t>
        <a:bodyPr/>
        <a:lstStyle/>
        <a:p>
          <a:endParaRPr lang="en-US"/>
        </a:p>
      </dgm:t>
    </dgm:pt>
    <dgm:pt modelId="{49CF0DA8-DB03-48FF-9404-CE1C3E8D0088}" type="pres">
      <dgm:prSet presAssocID="{B3FE95D3-30C5-4A34-A07E-73770E7780F8}" presName="linearFlow" presStyleCnt="0">
        <dgm:presLayoutVars>
          <dgm:resizeHandles val="exact"/>
        </dgm:presLayoutVars>
      </dgm:prSet>
      <dgm:spPr/>
    </dgm:pt>
    <dgm:pt modelId="{0BD8FC8B-0238-43C5-86FC-CE8FE7B68392}" type="pres">
      <dgm:prSet presAssocID="{D6706C5D-BC09-4A57-BB91-E57564ACBFC0}" presName="node" presStyleLbl="node1" presStyleIdx="0" presStyleCnt="1" custScaleX="289855">
        <dgm:presLayoutVars>
          <dgm:bulletEnabled val="1"/>
        </dgm:presLayoutVars>
      </dgm:prSet>
      <dgm:spPr/>
    </dgm:pt>
  </dgm:ptLst>
  <dgm:cxnLst>
    <dgm:cxn modelId="{BF149E52-BA2E-4F02-9754-9F3C6C1CC09F}" type="presOf" srcId="{B3FE95D3-30C5-4A34-A07E-73770E7780F8}" destId="{49CF0DA8-DB03-48FF-9404-CE1C3E8D0088}" srcOrd="0" destOrd="0" presId="urn:microsoft.com/office/officeart/2005/8/layout/process2"/>
    <dgm:cxn modelId="{07EBC7BF-FA26-4584-8DD7-00638410CC4D}" type="presOf" srcId="{D6706C5D-BC09-4A57-BB91-E57564ACBFC0}" destId="{0BD8FC8B-0238-43C5-86FC-CE8FE7B68392}" srcOrd="0" destOrd="0" presId="urn:microsoft.com/office/officeart/2005/8/layout/process2"/>
    <dgm:cxn modelId="{630E1DD9-315F-4C6B-9BDE-2B2DB3402472}" srcId="{B3FE95D3-30C5-4A34-A07E-73770E7780F8}" destId="{D6706C5D-BC09-4A57-BB91-E57564ACBFC0}" srcOrd="0" destOrd="0" parTransId="{93C41E28-7044-4713-BD7A-89F8B3B94B0A}" sibTransId="{73468F84-FF41-4865-B627-C83AC7D304AA}"/>
    <dgm:cxn modelId="{A4813C9C-8F2D-4C22-A864-9C4D80C5AFF2}" type="presParOf" srcId="{49CF0DA8-DB03-48FF-9404-CE1C3E8D0088}" destId="{0BD8FC8B-0238-43C5-86FC-CE8FE7B68392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B50303-037F-4AE8-BBC7-762A4AC834A8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A51A6554-AF3D-4446-B638-0001C2CD979A}">
      <dgm:prSet phldrT="[Text]"/>
      <dgm:spPr/>
      <dgm:t>
        <a:bodyPr/>
        <a:lstStyle/>
        <a:p>
          <a:r>
            <a:rPr lang="en-US" dirty="0">
              <a:latin typeface="NikoshBAN" pitchFamily="2" charset="0"/>
              <a:cs typeface="NikoshBAN" pitchFamily="2" charset="0"/>
            </a:rPr>
            <a:t>+</a:t>
          </a:r>
          <a:r>
            <a:rPr lang="en-US" dirty="0" err="1">
              <a:latin typeface="NikoshBAN" pitchFamily="2" charset="0"/>
              <a:cs typeface="NikoshBAN" pitchFamily="2" charset="0"/>
            </a:rPr>
            <a:t>বিধেয়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E401E63-8428-48A4-A90C-418767294DC9}" type="parTrans" cxnId="{0B680365-FACE-4032-A32F-D104FB0E368D}">
      <dgm:prSet/>
      <dgm:spPr/>
      <dgm:t>
        <a:bodyPr/>
        <a:lstStyle/>
        <a:p>
          <a:endParaRPr lang="en-US"/>
        </a:p>
      </dgm:t>
    </dgm:pt>
    <dgm:pt modelId="{83C66489-58E1-4C1C-B66E-928D078B41EA}" type="sibTrans" cxnId="{0B680365-FACE-4032-A32F-D104FB0E368D}">
      <dgm:prSet/>
      <dgm:spPr/>
      <dgm:t>
        <a:bodyPr/>
        <a:lstStyle/>
        <a:p>
          <a:endParaRPr lang="en-US"/>
        </a:p>
      </dgm:t>
    </dgm:pt>
    <dgm:pt modelId="{152CE688-9C93-4EBD-B5E6-3EA62CADA3C1}" type="pres">
      <dgm:prSet presAssocID="{50B50303-037F-4AE8-BBC7-762A4AC834A8}" presName="linearFlow" presStyleCnt="0">
        <dgm:presLayoutVars>
          <dgm:resizeHandles val="exact"/>
        </dgm:presLayoutVars>
      </dgm:prSet>
      <dgm:spPr/>
    </dgm:pt>
    <dgm:pt modelId="{10B20BA8-8BDF-4087-9369-447661020660}" type="pres">
      <dgm:prSet presAssocID="{A51A6554-AF3D-4446-B638-0001C2CD979A}" presName="node" presStyleLbl="node1" presStyleIdx="0" presStyleCnt="1" custLinFactX="23256" custLinFactNeighborX="100000" custLinFactNeighborY="-25073">
        <dgm:presLayoutVars>
          <dgm:bulletEnabled val="1"/>
        </dgm:presLayoutVars>
      </dgm:prSet>
      <dgm:spPr/>
    </dgm:pt>
  </dgm:ptLst>
  <dgm:cxnLst>
    <dgm:cxn modelId="{C6ADD937-8EA7-454A-8064-18CE30956B4F}" type="presOf" srcId="{50B50303-037F-4AE8-BBC7-762A4AC834A8}" destId="{152CE688-9C93-4EBD-B5E6-3EA62CADA3C1}" srcOrd="0" destOrd="0" presId="urn:microsoft.com/office/officeart/2005/8/layout/process2"/>
    <dgm:cxn modelId="{0B680365-FACE-4032-A32F-D104FB0E368D}" srcId="{50B50303-037F-4AE8-BBC7-762A4AC834A8}" destId="{A51A6554-AF3D-4446-B638-0001C2CD979A}" srcOrd="0" destOrd="0" parTransId="{6E401E63-8428-48A4-A90C-418767294DC9}" sibTransId="{83C66489-58E1-4C1C-B66E-928D078B41EA}"/>
    <dgm:cxn modelId="{BBE5E17C-0680-4F5B-A7C2-69EF29DF1A80}" type="presOf" srcId="{A51A6554-AF3D-4446-B638-0001C2CD979A}" destId="{10B20BA8-8BDF-4087-9369-447661020660}" srcOrd="0" destOrd="0" presId="urn:microsoft.com/office/officeart/2005/8/layout/process2"/>
    <dgm:cxn modelId="{77B8C6FA-E3DB-4BCE-B8B9-C9C17C0007F8}" type="presParOf" srcId="{152CE688-9C93-4EBD-B5E6-3EA62CADA3C1}" destId="{10B20BA8-8BDF-4087-9369-447661020660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1DA3E7-8030-4B34-A9E4-3AB5AC6001C3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C5D15AEC-2245-4283-95E2-5DEEC29019A3}">
      <dgm:prSet phldrT="[Text]"/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উদ্দেশ্য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D8D6D06-F0DB-46C5-8608-5EC72F53A025}" type="parTrans" cxnId="{72F7109C-42A5-48D2-AF53-17FBAEFAFA88}">
      <dgm:prSet/>
      <dgm:spPr/>
      <dgm:t>
        <a:bodyPr/>
        <a:lstStyle/>
        <a:p>
          <a:endParaRPr lang="en-US"/>
        </a:p>
      </dgm:t>
    </dgm:pt>
    <dgm:pt modelId="{9153693B-F491-408E-859A-A3943B87EF10}" type="sibTrans" cxnId="{72F7109C-42A5-48D2-AF53-17FBAEFAFA88}">
      <dgm:prSet/>
      <dgm:spPr/>
      <dgm:t>
        <a:bodyPr/>
        <a:lstStyle/>
        <a:p>
          <a:endParaRPr lang="en-US"/>
        </a:p>
      </dgm:t>
    </dgm:pt>
    <dgm:pt modelId="{BEBF44F4-2664-4AE1-BC58-7179E001B9FE}" type="pres">
      <dgm:prSet presAssocID="{C11DA3E7-8030-4B34-A9E4-3AB5AC6001C3}" presName="linearFlow" presStyleCnt="0">
        <dgm:presLayoutVars>
          <dgm:resizeHandles val="exact"/>
        </dgm:presLayoutVars>
      </dgm:prSet>
      <dgm:spPr/>
    </dgm:pt>
    <dgm:pt modelId="{E52D7DB4-B9F7-4FF1-85B9-8E8FACD4F681}" type="pres">
      <dgm:prSet presAssocID="{C5D15AEC-2245-4283-95E2-5DEEC29019A3}" presName="node" presStyleLbl="node1" presStyleIdx="0" presStyleCnt="1" custScaleX="100529" custScaleY="100000" custLinFactNeighborX="-4326" custLinFactNeighborY="14583">
        <dgm:presLayoutVars>
          <dgm:bulletEnabled val="1"/>
        </dgm:presLayoutVars>
      </dgm:prSet>
      <dgm:spPr/>
    </dgm:pt>
  </dgm:ptLst>
  <dgm:cxnLst>
    <dgm:cxn modelId="{72F7109C-42A5-48D2-AF53-17FBAEFAFA88}" srcId="{C11DA3E7-8030-4B34-A9E4-3AB5AC6001C3}" destId="{C5D15AEC-2245-4283-95E2-5DEEC29019A3}" srcOrd="0" destOrd="0" parTransId="{5D8D6D06-F0DB-46C5-8608-5EC72F53A025}" sibTransId="{9153693B-F491-408E-859A-A3943B87EF10}"/>
    <dgm:cxn modelId="{A2C78FA6-5805-4B00-B7C5-EA6013A5121F}" type="presOf" srcId="{C5D15AEC-2245-4283-95E2-5DEEC29019A3}" destId="{E52D7DB4-B9F7-4FF1-85B9-8E8FACD4F681}" srcOrd="0" destOrd="0" presId="urn:microsoft.com/office/officeart/2005/8/layout/process2"/>
    <dgm:cxn modelId="{141B78BC-7F31-43DF-ABF2-E0A7332CD583}" type="presOf" srcId="{C11DA3E7-8030-4B34-A9E4-3AB5AC6001C3}" destId="{BEBF44F4-2664-4AE1-BC58-7179E001B9FE}" srcOrd="0" destOrd="0" presId="urn:microsoft.com/office/officeart/2005/8/layout/process2"/>
    <dgm:cxn modelId="{4088E00B-5CBF-4C0F-A2AB-D7196D9DCE73}" type="presParOf" srcId="{BEBF44F4-2664-4AE1-BC58-7179E001B9FE}" destId="{E52D7DB4-B9F7-4FF1-85B9-8E8FACD4F681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EFDEB-28CA-4018-A21E-0F82539447AB}">
      <dsp:nvSpPr>
        <dsp:cNvPr id="0" name=""/>
        <dsp:cNvSpPr/>
      </dsp:nvSpPr>
      <dsp:spPr>
        <a:xfrm>
          <a:off x="762" y="63881"/>
          <a:ext cx="3123437" cy="1561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>
              <a:latin typeface="NikoshBAN" pitchFamily="2" charset="0"/>
              <a:cs typeface="NikoshBAN" pitchFamily="2" charset="0"/>
            </a:rPr>
            <a:t>+</a:t>
          </a:r>
          <a:r>
            <a:rPr lang="en-US" sz="6400" kern="1200" dirty="0" err="1">
              <a:latin typeface="NikoshBAN" pitchFamily="2" charset="0"/>
              <a:cs typeface="NikoshBAN" pitchFamily="2" charset="0"/>
            </a:rPr>
            <a:t>সংযোজক</a:t>
          </a:r>
          <a:endParaRPr lang="en-US" sz="6400" kern="1200" dirty="0">
            <a:latin typeface="NikoshBAN" pitchFamily="2" charset="0"/>
            <a:cs typeface="NikoshBAN" pitchFamily="2" charset="0"/>
          </a:endParaRPr>
        </a:p>
      </dsp:txBody>
      <dsp:txXfrm>
        <a:off x="762" y="63881"/>
        <a:ext cx="3123437" cy="1561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7F826-6701-47D2-B606-DB8C176CE92B}">
      <dsp:nvSpPr>
        <dsp:cNvPr id="0" name=""/>
        <dsp:cNvSpPr/>
      </dsp:nvSpPr>
      <dsp:spPr>
        <a:xfrm>
          <a:off x="3731401" y="316015"/>
          <a:ext cx="1398389" cy="13983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>
              <a:latin typeface="NikoshBAN" pitchFamily="2" charset="0"/>
              <a:cs typeface="NikoshBAN" pitchFamily="2" charset="0"/>
            </a:rPr>
            <a:t>হয়</a:t>
          </a:r>
          <a:r>
            <a:rPr lang="en-US" sz="3500" kern="1200" dirty="0">
              <a:latin typeface="NikoshBAN" pitchFamily="2" charset="0"/>
              <a:cs typeface="NikoshBAN" pitchFamily="2" charset="0"/>
            </a:rPr>
            <a:t>/</a:t>
          </a:r>
          <a:r>
            <a:rPr lang="en-US" sz="3500" kern="1200" dirty="0" err="1">
              <a:latin typeface="NikoshBAN" pitchFamily="2" charset="0"/>
              <a:cs typeface="NikoshBAN" pitchFamily="2" charset="0"/>
            </a:rPr>
            <a:t>নয়</a:t>
          </a:r>
          <a:endParaRPr lang="en-US" sz="3500" kern="1200" dirty="0">
            <a:latin typeface="NikoshBAN" pitchFamily="2" charset="0"/>
            <a:cs typeface="NikoshBAN" pitchFamily="2" charset="0"/>
          </a:endParaRPr>
        </a:p>
      </dsp:txBody>
      <dsp:txXfrm>
        <a:off x="3936190" y="520804"/>
        <a:ext cx="988811" cy="988811"/>
      </dsp:txXfrm>
    </dsp:sp>
    <dsp:sp modelId="{52B38E9F-884F-4165-8149-589B54795025}">
      <dsp:nvSpPr>
        <dsp:cNvPr id="0" name=""/>
        <dsp:cNvSpPr/>
      </dsp:nvSpPr>
      <dsp:spPr>
        <a:xfrm rot="10890590">
          <a:off x="2046890" y="774096"/>
          <a:ext cx="1592384" cy="3985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8C8C09-CCA0-4924-A7A9-8E8EC4BFE1A6}">
      <dsp:nvSpPr>
        <dsp:cNvPr id="0" name=""/>
        <dsp:cNvSpPr/>
      </dsp:nvSpPr>
      <dsp:spPr>
        <a:xfrm>
          <a:off x="857628" y="421000"/>
          <a:ext cx="2379076" cy="1062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585" tIns="108585" rIns="108585" bIns="10858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 err="1">
              <a:latin typeface="NikoshBAN" pitchFamily="2" charset="0"/>
              <a:cs typeface="NikoshBAN" pitchFamily="2" charset="0"/>
            </a:rPr>
            <a:t>রহিম</a:t>
          </a:r>
          <a:r>
            <a:rPr lang="en-US" sz="5700" kern="1200" dirty="0">
              <a:latin typeface="NikoshBAN" pitchFamily="2" charset="0"/>
              <a:cs typeface="NikoshBAN" pitchFamily="2" charset="0"/>
            </a:rPr>
            <a:t> </a:t>
          </a:r>
        </a:p>
      </dsp:txBody>
      <dsp:txXfrm>
        <a:off x="888756" y="452128"/>
        <a:ext cx="2316820" cy="1000519"/>
      </dsp:txXfrm>
    </dsp:sp>
    <dsp:sp modelId="{C3F11CA3-116A-4F8B-84C9-68B8C8A9F59D}">
      <dsp:nvSpPr>
        <dsp:cNvPr id="0" name=""/>
        <dsp:cNvSpPr/>
      </dsp:nvSpPr>
      <dsp:spPr>
        <a:xfrm rot="21513362">
          <a:off x="5227990" y="774461"/>
          <a:ext cx="1696222" cy="3985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785856-28CC-40EA-95E3-7F9EE10313AA}">
      <dsp:nvSpPr>
        <dsp:cNvPr id="0" name=""/>
        <dsp:cNvSpPr/>
      </dsp:nvSpPr>
      <dsp:spPr>
        <a:xfrm>
          <a:off x="5629336" y="420971"/>
          <a:ext cx="2589213" cy="1062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585" tIns="108585" rIns="108585" bIns="10858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 err="1">
              <a:latin typeface="NikoshBAN" pitchFamily="2" charset="0"/>
              <a:cs typeface="NikoshBAN" pitchFamily="2" charset="0"/>
            </a:rPr>
            <a:t>চতুর</a:t>
          </a:r>
          <a:endParaRPr lang="en-US" sz="5700" kern="1200" dirty="0">
            <a:latin typeface="NikoshBAN" pitchFamily="2" charset="0"/>
            <a:cs typeface="NikoshBAN" pitchFamily="2" charset="0"/>
          </a:endParaRPr>
        </a:p>
      </dsp:txBody>
      <dsp:txXfrm>
        <a:off x="5660464" y="452099"/>
        <a:ext cx="2526957" cy="10005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8FC8B-0238-43C5-86FC-CE8FE7B68392}">
      <dsp:nvSpPr>
        <dsp:cNvPr id="0" name=""/>
        <dsp:cNvSpPr/>
      </dsp:nvSpPr>
      <dsp:spPr>
        <a:xfrm>
          <a:off x="1" y="0"/>
          <a:ext cx="9143997" cy="1752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 dirty="0" err="1">
              <a:latin typeface="NikoshBAN" pitchFamily="2" charset="0"/>
              <a:cs typeface="NikoshBAN" pitchFamily="2" charset="0"/>
            </a:rPr>
            <a:t>যুক্তিবাক্যের</a:t>
          </a:r>
          <a:r>
            <a:rPr lang="en-US" sz="63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6300" kern="1200" dirty="0" err="1">
              <a:latin typeface="NikoshBAN" pitchFamily="2" charset="0"/>
              <a:cs typeface="NikoshBAN" pitchFamily="2" charset="0"/>
            </a:rPr>
            <a:t>গঠন</a:t>
          </a:r>
          <a:endParaRPr lang="en-US" sz="6300" kern="1200" dirty="0">
            <a:latin typeface="NikoshBAN" pitchFamily="2" charset="0"/>
            <a:cs typeface="NikoshBAN" pitchFamily="2" charset="0"/>
          </a:endParaRPr>
        </a:p>
      </dsp:txBody>
      <dsp:txXfrm>
        <a:off x="51333" y="51332"/>
        <a:ext cx="9041333" cy="16499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20BA8-8BDF-4087-9369-447661020660}">
      <dsp:nvSpPr>
        <dsp:cNvPr id="0" name=""/>
        <dsp:cNvSpPr/>
      </dsp:nvSpPr>
      <dsp:spPr>
        <a:xfrm>
          <a:off x="0" y="0"/>
          <a:ext cx="2819400" cy="15986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latin typeface="NikoshBAN" pitchFamily="2" charset="0"/>
              <a:cs typeface="NikoshBAN" pitchFamily="2" charset="0"/>
            </a:rPr>
            <a:t>+</a:t>
          </a:r>
          <a:r>
            <a:rPr lang="en-US" sz="6500" kern="1200" dirty="0" err="1">
              <a:latin typeface="NikoshBAN" pitchFamily="2" charset="0"/>
              <a:cs typeface="NikoshBAN" pitchFamily="2" charset="0"/>
            </a:rPr>
            <a:t>বিধেয়</a:t>
          </a:r>
          <a:endParaRPr lang="en-US" sz="6500" kern="1200" dirty="0">
            <a:latin typeface="NikoshBAN" pitchFamily="2" charset="0"/>
            <a:cs typeface="NikoshBAN" pitchFamily="2" charset="0"/>
          </a:endParaRPr>
        </a:p>
      </dsp:txBody>
      <dsp:txXfrm>
        <a:off x="46822" y="46822"/>
        <a:ext cx="2725756" cy="15049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2D7DB4-B9F7-4FF1-85B9-8E8FACD4F681}">
      <dsp:nvSpPr>
        <dsp:cNvPr id="0" name=""/>
        <dsp:cNvSpPr/>
      </dsp:nvSpPr>
      <dsp:spPr>
        <a:xfrm>
          <a:off x="0" y="0"/>
          <a:ext cx="2895597" cy="1600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 err="1">
              <a:latin typeface="NikoshBAN" pitchFamily="2" charset="0"/>
              <a:cs typeface="NikoshBAN" pitchFamily="2" charset="0"/>
            </a:rPr>
            <a:t>উদ্দেশ্য</a:t>
          </a:r>
          <a:endParaRPr lang="en-US" sz="6500" kern="1200" dirty="0">
            <a:latin typeface="NikoshBAN" pitchFamily="2" charset="0"/>
            <a:cs typeface="NikoshBAN" pitchFamily="2" charset="0"/>
          </a:endParaRPr>
        </a:p>
      </dsp:txBody>
      <dsp:txXfrm>
        <a:off x="46868" y="46868"/>
        <a:ext cx="2801861" cy="1506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noaction"/>
          </p:cNvPr>
          <p:cNvSpPr/>
          <p:nvPr userDrawn="1"/>
        </p:nvSpPr>
        <p:spPr>
          <a:xfrm>
            <a:off x="4253674" y="6388100"/>
            <a:ext cx="953326" cy="381000"/>
          </a:xfrm>
          <a:prstGeom prst="roundRect">
            <a:avLst>
              <a:gd name="adj" fmla="val 46131"/>
            </a:avLst>
          </a:prstGeom>
          <a:solidFill>
            <a:srgbClr val="00206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মূল আলোচনা</a:t>
            </a:r>
            <a:endParaRPr lang="en-US" sz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" name="Rounded Rectangle 2">
            <a:hlinkClick r:id="" action="ppaction://noaction"/>
          </p:cNvPr>
          <p:cNvSpPr/>
          <p:nvPr userDrawn="1"/>
        </p:nvSpPr>
        <p:spPr>
          <a:xfrm>
            <a:off x="5269674" y="6384976"/>
            <a:ext cx="953326" cy="381000"/>
          </a:xfrm>
          <a:prstGeom prst="roundRect">
            <a:avLst>
              <a:gd name="adj" fmla="val 46131"/>
            </a:avLst>
          </a:prstGeom>
          <a:solidFill>
            <a:srgbClr val="00206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দলীয় কাজ</a:t>
            </a:r>
            <a:endParaRPr lang="en-US" sz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4" name="Rounded Rectangle 3">
            <a:hlinkClick r:id="" action="ppaction://noaction"/>
          </p:cNvPr>
          <p:cNvSpPr/>
          <p:nvPr userDrawn="1"/>
        </p:nvSpPr>
        <p:spPr>
          <a:xfrm>
            <a:off x="6257782" y="6396696"/>
            <a:ext cx="953326" cy="381000"/>
          </a:xfrm>
          <a:prstGeom prst="roundRect">
            <a:avLst>
              <a:gd name="adj" fmla="val 46131"/>
            </a:avLst>
          </a:prstGeom>
          <a:solidFill>
            <a:srgbClr val="C000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মূল্যায়ন</a:t>
            </a:r>
            <a:endParaRPr lang="en-US" sz="1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5" name="Rounded Rectangle 4">
            <a:hlinkClick r:id="" action="ppaction://noaction"/>
          </p:cNvPr>
          <p:cNvSpPr/>
          <p:nvPr userDrawn="1"/>
        </p:nvSpPr>
        <p:spPr>
          <a:xfrm>
            <a:off x="7261082" y="6388100"/>
            <a:ext cx="940626" cy="381000"/>
          </a:xfrm>
          <a:prstGeom prst="roundRect">
            <a:avLst>
              <a:gd name="adj" fmla="val 46131"/>
            </a:avLst>
          </a:prstGeom>
          <a:solidFill>
            <a:srgbClr val="00206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বাড়ীর কাজ</a:t>
            </a:r>
            <a:endParaRPr lang="en-US" sz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" name="Rounded Rectangle 5">
            <a:hlinkClick r:id="" action="ppaction://noaction"/>
          </p:cNvPr>
          <p:cNvSpPr/>
          <p:nvPr userDrawn="1"/>
        </p:nvSpPr>
        <p:spPr>
          <a:xfrm>
            <a:off x="8247479" y="6400800"/>
            <a:ext cx="822858" cy="381000"/>
          </a:xfrm>
          <a:prstGeom prst="roundRect">
            <a:avLst>
              <a:gd name="adj" fmla="val 46131"/>
            </a:avLst>
          </a:prstGeom>
          <a:solidFill>
            <a:srgbClr val="C000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ধন্যবাদ</a:t>
            </a:r>
            <a:endParaRPr lang="en-US" sz="1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7" name="Rounded Rectangle 6">
            <a:hlinkClick r:id="" action="ppaction://noaction"/>
          </p:cNvPr>
          <p:cNvSpPr/>
          <p:nvPr userDrawn="1"/>
        </p:nvSpPr>
        <p:spPr>
          <a:xfrm>
            <a:off x="2258784" y="6384976"/>
            <a:ext cx="953326" cy="381000"/>
          </a:xfrm>
          <a:prstGeom prst="roundRect">
            <a:avLst>
              <a:gd name="adj" fmla="val 46131"/>
            </a:avLst>
          </a:prstGeom>
          <a:solidFill>
            <a:srgbClr val="C000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শিখনফল</a:t>
            </a:r>
            <a:endParaRPr lang="en-US" sz="1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8" name="Rounded Rectangle 7">
            <a:hlinkClick r:id="" action="ppaction://noaction"/>
          </p:cNvPr>
          <p:cNvSpPr/>
          <p:nvPr userDrawn="1"/>
        </p:nvSpPr>
        <p:spPr>
          <a:xfrm>
            <a:off x="1267508" y="6388100"/>
            <a:ext cx="953326" cy="381000"/>
          </a:xfrm>
          <a:prstGeom prst="roundRect">
            <a:avLst>
              <a:gd name="adj" fmla="val 46131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পরিচিতি</a:t>
            </a:r>
            <a:endParaRPr lang="en-US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9" name="Rounded Rectangle 8">
            <a:hlinkClick r:id="" action="ppaction://noaction"/>
          </p:cNvPr>
          <p:cNvSpPr/>
          <p:nvPr userDrawn="1"/>
        </p:nvSpPr>
        <p:spPr>
          <a:xfrm>
            <a:off x="3234868" y="6386204"/>
            <a:ext cx="953326" cy="381000"/>
          </a:xfrm>
          <a:prstGeom prst="roundRect">
            <a:avLst>
              <a:gd name="adj" fmla="val 46131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পাঠ ঘোষনা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0" name="Rounded Rectangle 9">
            <a:hlinkClick r:id="" action="ppaction://noaction"/>
          </p:cNvPr>
          <p:cNvSpPr/>
          <p:nvPr userDrawn="1"/>
        </p:nvSpPr>
        <p:spPr>
          <a:xfrm>
            <a:off x="50800" y="6384976"/>
            <a:ext cx="1178608" cy="381000"/>
          </a:xfrm>
          <a:prstGeom prst="roundRect">
            <a:avLst>
              <a:gd name="adj" fmla="val 46131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শুভেচ্ছা বিনিময়</a:t>
            </a:r>
            <a:endParaRPr lang="en-US" sz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12700" y="6311900"/>
            <a:ext cx="91567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838200"/>
            <a:ext cx="9144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8" y="76200"/>
            <a:ext cx="716484" cy="7164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Straight Connector 13"/>
          <p:cNvCxnSpPr/>
          <p:nvPr userDrawn="1"/>
        </p:nvCxnSpPr>
        <p:spPr>
          <a:xfrm>
            <a:off x="-12700" y="6858000"/>
            <a:ext cx="91567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0"/>
            <a:ext cx="9144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ction Button: Home 15">
            <a:hlinkClick r:id="" action="ppaction://hlinkshowjump?jump=firstslide" highlightClick="1"/>
          </p:cNvPr>
          <p:cNvSpPr/>
          <p:nvPr userDrawn="1"/>
        </p:nvSpPr>
        <p:spPr>
          <a:xfrm>
            <a:off x="8472168" y="191967"/>
            <a:ext cx="612137" cy="493833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Action Button: End 16">
            <a:hlinkClick r:id="" action="ppaction://hlinkshowjump?jump=lastslide" highlightClick="1"/>
          </p:cNvPr>
          <p:cNvSpPr/>
          <p:nvPr userDrawn="1"/>
        </p:nvSpPr>
        <p:spPr>
          <a:xfrm>
            <a:off x="7862068" y="186683"/>
            <a:ext cx="574405" cy="497942"/>
          </a:xfrm>
          <a:prstGeom prst="actionButtonEnd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 userDrawn="1"/>
        </p:nvSpPr>
        <p:spPr>
          <a:xfrm>
            <a:off x="7175500" y="186683"/>
            <a:ext cx="650960" cy="497942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Action Button: Back or Previous 18">
            <a:hlinkClick r:id="" action="ppaction://hlinkshowjump?jump=previousslide" highlightClick="1"/>
          </p:cNvPr>
          <p:cNvSpPr/>
          <p:nvPr userDrawn="1"/>
        </p:nvSpPr>
        <p:spPr>
          <a:xfrm>
            <a:off x="6489700" y="186683"/>
            <a:ext cx="650960" cy="497942"/>
          </a:xfrm>
          <a:prstGeom prst="actionButtonBackPrevious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Action Button: Beginning 19">
            <a:hlinkClick r:id="" action="ppaction://hlinkshowjump?jump=firstslide" highlightClick="1"/>
          </p:cNvPr>
          <p:cNvSpPr/>
          <p:nvPr userDrawn="1"/>
        </p:nvSpPr>
        <p:spPr>
          <a:xfrm>
            <a:off x="5797137" y="191966"/>
            <a:ext cx="654463" cy="493833"/>
          </a:xfrm>
          <a:prstGeom prst="actionButtonBeginning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135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9144000" cy="1470025"/>
          </a:xfrm>
          <a:solidFill>
            <a:schemeClr val="accent4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76400"/>
            <a:ext cx="9144000" cy="5029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া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1"/>
            <a:ext cx="91440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ched Right Arrow 1"/>
          <p:cNvSpPr/>
          <p:nvPr/>
        </p:nvSpPr>
        <p:spPr>
          <a:xfrm>
            <a:off x="2508120" y="1"/>
            <a:ext cx="3816480" cy="1381863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পদের উৎপত্তি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07813" y="852499"/>
            <a:ext cx="8536187" cy="167481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প্রজন্ম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পূরুষ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অনেকটা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1382891" y="4566506"/>
            <a:ext cx="1007211" cy="97536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/>
              <a:t>দাদা</a:t>
            </a:r>
            <a:endParaRPr lang="en-US" dirty="0"/>
          </a:p>
        </p:txBody>
      </p:sp>
      <p:sp>
        <p:nvSpPr>
          <p:cNvPr id="26" name="Right Arrow 25"/>
          <p:cNvSpPr/>
          <p:nvPr/>
        </p:nvSpPr>
        <p:spPr>
          <a:xfrm>
            <a:off x="3587560" y="4604914"/>
            <a:ext cx="774131" cy="73488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/>
              <a:t>বাবা</a:t>
            </a:r>
            <a:endParaRPr lang="en-US" dirty="0"/>
          </a:p>
        </p:txBody>
      </p:sp>
      <p:sp>
        <p:nvSpPr>
          <p:cNvPr id="36" name="Left Arrow 35"/>
          <p:cNvSpPr/>
          <p:nvPr/>
        </p:nvSpPr>
        <p:spPr>
          <a:xfrm>
            <a:off x="5790088" y="4460411"/>
            <a:ext cx="941045" cy="809001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আমি</a:t>
            </a:r>
            <a:r>
              <a:rPr lang="en-US" dirty="0"/>
              <a:t> </a:t>
            </a:r>
          </a:p>
        </p:txBody>
      </p:sp>
      <p:sp>
        <p:nvSpPr>
          <p:cNvPr id="90" name="Rectangle 89"/>
          <p:cNvSpPr/>
          <p:nvPr/>
        </p:nvSpPr>
        <p:spPr>
          <a:xfrm>
            <a:off x="71486" y="2399823"/>
            <a:ext cx="1285512" cy="46240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91"/>
          <p:cNvGrpSpPr/>
          <p:nvPr/>
        </p:nvGrpSpPr>
        <p:grpSpPr>
          <a:xfrm>
            <a:off x="183031" y="2443528"/>
            <a:ext cx="963105" cy="4414472"/>
            <a:chOff x="2199805" y="449705"/>
            <a:chExt cx="2848131" cy="5666282"/>
          </a:xfrm>
          <a:solidFill>
            <a:srgbClr val="7030A0"/>
          </a:solidFill>
        </p:grpSpPr>
        <p:sp>
          <p:nvSpPr>
            <p:cNvPr id="93" name="Rectangle 92"/>
            <p:cNvSpPr/>
            <p:nvPr/>
          </p:nvSpPr>
          <p:spPr>
            <a:xfrm>
              <a:off x="3267855" y="1881265"/>
              <a:ext cx="509665" cy="40473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93"/>
            <p:cNvGrpSpPr/>
            <p:nvPr/>
          </p:nvGrpSpPr>
          <p:grpSpPr>
            <a:xfrm>
              <a:off x="2199805" y="449705"/>
              <a:ext cx="2848131" cy="5666282"/>
              <a:chOff x="2158584" y="449705"/>
              <a:chExt cx="2848131" cy="5666282"/>
            </a:xfrm>
            <a:grpFill/>
          </p:grpSpPr>
          <p:sp>
            <p:nvSpPr>
              <p:cNvPr id="95" name="Flowchart: Connector 94"/>
              <p:cNvSpPr/>
              <p:nvPr/>
            </p:nvSpPr>
            <p:spPr>
              <a:xfrm>
                <a:off x="2765685" y="449705"/>
                <a:ext cx="1514006" cy="1499016"/>
              </a:xfrm>
              <a:prstGeom prst="flowChartConnector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4354643" y="2286000"/>
                <a:ext cx="652072" cy="209112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2754443" y="2286000"/>
                <a:ext cx="1588958" cy="188126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2158584" y="2286000"/>
                <a:ext cx="607101" cy="209112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2765685" y="4167266"/>
                <a:ext cx="1577716" cy="194872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1" name="Rectangle 100"/>
          <p:cNvSpPr/>
          <p:nvPr/>
        </p:nvSpPr>
        <p:spPr>
          <a:xfrm>
            <a:off x="2458212" y="2829370"/>
            <a:ext cx="1061239" cy="395275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101"/>
          <p:cNvGrpSpPr/>
          <p:nvPr/>
        </p:nvGrpSpPr>
        <p:grpSpPr>
          <a:xfrm>
            <a:off x="2586541" y="3027452"/>
            <a:ext cx="889139" cy="3612794"/>
            <a:chOff x="2199805" y="449705"/>
            <a:chExt cx="2848131" cy="5666282"/>
          </a:xfrm>
          <a:solidFill>
            <a:srgbClr val="FFFF00"/>
          </a:solidFill>
        </p:grpSpPr>
        <p:sp>
          <p:nvSpPr>
            <p:cNvPr id="103" name="Rectangle 102"/>
            <p:cNvSpPr/>
            <p:nvPr/>
          </p:nvSpPr>
          <p:spPr>
            <a:xfrm>
              <a:off x="3267855" y="1881265"/>
              <a:ext cx="509665" cy="40473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103"/>
            <p:cNvGrpSpPr/>
            <p:nvPr/>
          </p:nvGrpSpPr>
          <p:grpSpPr>
            <a:xfrm>
              <a:off x="2199805" y="449705"/>
              <a:ext cx="2848131" cy="5666282"/>
              <a:chOff x="2158584" y="449705"/>
              <a:chExt cx="2848131" cy="5666282"/>
            </a:xfrm>
            <a:grpFill/>
          </p:grpSpPr>
          <p:sp>
            <p:nvSpPr>
              <p:cNvPr id="105" name="Flowchart: Connector 104"/>
              <p:cNvSpPr/>
              <p:nvPr/>
            </p:nvSpPr>
            <p:spPr>
              <a:xfrm>
                <a:off x="2765685" y="449705"/>
                <a:ext cx="1514006" cy="1499016"/>
              </a:xfrm>
              <a:prstGeom prst="flowChartConnector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4354643" y="2286000"/>
                <a:ext cx="652072" cy="209112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2754443" y="2286000"/>
                <a:ext cx="1588958" cy="188126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2158584" y="2286000"/>
                <a:ext cx="607101" cy="209112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2765685" y="4167266"/>
                <a:ext cx="1577716" cy="194872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1" name="Rectangle 110"/>
          <p:cNvSpPr/>
          <p:nvPr/>
        </p:nvSpPr>
        <p:spPr>
          <a:xfrm>
            <a:off x="4566671" y="3262296"/>
            <a:ext cx="952682" cy="35198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11"/>
          <p:cNvGrpSpPr/>
          <p:nvPr/>
        </p:nvGrpSpPr>
        <p:grpSpPr>
          <a:xfrm>
            <a:off x="4698257" y="3422521"/>
            <a:ext cx="724926" cy="3263330"/>
            <a:chOff x="2199805" y="449705"/>
            <a:chExt cx="2848131" cy="5666282"/>
          </a:xfrm>
          <a:solidFill>
            <a:schemeClr val="accent4"/>
          </a:solidFill>
        </p:grpSpPr>
        <p:sp>
          <p:nvSpPr>
            <p:cNvPr id="113" name="Rectangle 112"/>
            <p:cNvSpPr/>
            <p:nvPr/>
          </p:nvSpPr>
          <p:spPr>
            <a:xfrm>
              <a:off x="3267855" y="1881265"/>
              <a:ext cx="509665" cy="40473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113"/>
            <p:cNvGrpSpPr/>
            <p:nvPr/>
          </p:nvGrpSpPr>
          <p:grpSpPr>
            <a:xfrm>
              <a:off x="2199805" y="449705"/>
              <a:ext cx="2848131" cy="5666282"/>
              <a:chOff x="2158584" y="449705"/>
              <a:chExt cx="2848131" cy="5666282"/>
            </a:xfrm>
            <a:grpFill/>
          </p:grpSpPr>
          <p:sp>
            <p:nvSpPr>
              <p:cNvPr id="115" name="Flowchart: Connector 114"/>
              <p:cNvSpPr/>
              <p:nvPr/>
            </p:nvSpPr>
            <p:spPr>
              <a:xfrm>
                <a:off x="2765685" y="449705"/>
                <a:ext cx="1514006" cy="1499016"/>
              </a:xfrm>
              <a:prstGeom prst="flowChartConnector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4354643" y="2286000"/>
                <a:ext cx="652072" cy="209112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2754443" y="2286000"/>
                <a:ext cx="1588958" cy="188126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2158584" y="2286000"/>
                <a:ext cx="607101" cy="209112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765685" y="4167266"/>
                <a:ext cx="1577716" cy="194872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0305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5" grpId="0" animBg="1"/>
      <p:bldP spid="26" grpId="0" animBg="1"/>
      <p:bldP spid="36" grpId="0" animBg="1"/>
      <p:bldP spid="90" grpId="0" animBg="1"/>
      <p:bldP spid="101" grpId="0" animBg="1"/>
      <p:bldP spid="1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3429000" y="609600"/>
            <a:ext cx="2819400" cy="990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0" y="1752600"/>
            <a:ext cx="8305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পদঃ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বিধেয়ই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2" name="Wave 1"/>
          <p:cNvSpPr/>
          <p:nvPr/>
        </p:nvSpPr>
        <p:spPr>
          <a:xfrm>
            <a:off x="2743200" y="2743200"/>
            <a:ext cx="4038600" cy="9906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উদাহরন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3706090"/>
            <a:ext cx="2133600" cy="185650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05200" y="3726873"/>
            <a:ext cx="2286000" cy="223750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00800" y="3962400"/>
            <a:ext cx="2590800" cy="200198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371600" y="5562599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5400" dirty="0"/>
          </a:p>
        </p:txBody>
      </p:sp>
      <p:sp>
        <p:nvSpPr>
          <p:cNvPr id="19" name="TextBox 18"/>
          <p:cNvSpPr txBox="1"/>
          <p:nvPr/>
        </p:nvSpPr>
        <p:spPr>
          <a:xfrm>
            <a:off x="3962400" y="578227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00800" y="5943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/>
              <a:t>ঘর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6117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6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2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4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build="allAtOnce" animBg="1"/>
      <p:bldP spid="8" grpId="0" animBg="1"/>
      <p:bldP spid="8" grpId="1" build="allAtOnce" animBg="1"/>
      <p:bldP spid="2" grpId="0" animBg="1"/>
      <p:bldP spid="2" grpId="1" build="allAtOnce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97039" y="443554"/>
            <a:ext cx="7049068" cy="116005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 শব্দ বা শব্দ সমষ্টি কোন যুক্তিবাক্যের উদ্দেশ্য অথবা বিধেয় হিসেবে ব্যবহৃত হয় বা ব্যবহারের উপযুক্ত হয় সে শব্দ বা শব্দ-সমষ্টিকে পদ বলে।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15"/>
          <p:cNvGrpSpPr/>
          <p:nvPr/>
        </p:nvGrpSpPr>
        <p:grpSpPr>
          <a:xfrm>
            <a:off x="2632541" y="1889284"/>
            <a:ext cx="1577921" cy="1986680"/>
            <a:chOff x="3505334" y="1793257"/>
            <a:chExt cx="2103895" cy="19866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334" y="1793257"/>
              <a:ext cx="2103895" cy="17240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  <p:sp>
          <p:nvSpPr>
            <p:cNvPr id="10" name="Rectangle 9"/>
            <p:cNvSpPr/>
            <p:nvPr/>
          </p:nvSpPr>
          <p:spPr>
            <a:xfrm>
              <a:off x="3505334" y="3421256"/>
              <a:ext cx="2103895" cy="358681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ফুল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9"/>
          <p:cNvGrpSpPr/>
          <p:nvPr/>
        </p:nvGrpSpPr>
        <p:grpSpPr>
          <a:xfrm>
            <a:off x="4659910" y="1906563"/>
            <a:ext cx="1717129" cy="1969686"/>
            <a:chOff x="6242005" y="1793258"/>
            <a:chExt cx="2289505" cy="196968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005" y="1793258"/>
              <a:ext cx="2289505" cy="17240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  <p:sp>
          <p:nvSpPr>
            <p:cNvPr id="11" name="Rectangle 10"/>
            <p:cNvSpPr/>
            <p:nvPr/>
          </p:nvSpPr>
          <p:spPr>
            <a:xfrm>
              <a:off x="6242005" y="3404263"/>
              <a:ext cx="2289505" cy="358681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ঘর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20"/>
          <p:cNvGrpSpPr/>
          <p:nvPr/>
        </p:nvGrpSpPr>
        <p:grpSpPr>
          <a:xfrm>
            <a:off x="6826487" y="1964995"/>
            <a:ext cx="1964532" cy="1922415"/>
            <a:chOff x="9159565" y="1774208"/>
            <a:chExt cx="2619376" cy="192241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9566" y="1774208"/>
              <a:ext cx="2619375" cy="165429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  <p:sp>
          <p:nvSpPr>
            <p:cNvPr id="12" name="Rectangle 11"/>
            <p:cNvSpPr/>
            <p:nvPr/>
          </p:nvSpPr>
          <p:spPr>
            <a:xfrm>
              <a:off x="9159565" y="3337942"/>
              <a:ext cx="2619375" cy="358681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মসজিদ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51294" y="4367285"/>
            <a:ext cx="3318649" cy="820356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দোয়েল হয় জাতীয় পাখি।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1294" y="5431810"/>
            <a:ext cx="3318649" cy="722835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ফুল হয় সুন্দর।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51946" y="4367286"/>
            <a:ext cx="2356482" cy="78524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দোয়েল (উদ্দেশ্য পদ)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51945" y="5368478"/>
            <a:ext cx="2356483" cy="72283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ফুল (উদ্দেশ্য পদ)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1294" y="443555"/>
            <a:ext cx="1547852" cy="105730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2"/>
          <p:cNvGrpSpPr/>
          <p:nvPr/>
        </p:nvGrpSpPr>
        <p:grpSpPr>
          <a:xfrm>
            <a:off x="304643" y="1949642"/>
            <a:ext cx="1985963" cy="1926322"/>
            <a:chOff x="338204" y="1793256"/>
            <a:chExt cx="2647950" cy="192632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204" y="1793256"/>
              <a:ext cx="2647950" cy="17240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  <p:sp>
          <p:nvSpPr>
            <p:cNvPr id="19" name="Rectangle 18"/>
            <p:cNvSpPr/>
            <p:nvPr/>
          </p:nvSpPr>
          <p:spPr>
            <a:xfrm>
              <a:off x="338204" y="3360897"/>
              <a:ext cx="2647950" cy="358681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দোয়েল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6190431" y="4367286"/>
            <a:ext cx="2593075" cy="81573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জাতীয় পাখি (বিধেয় পদ)</a:t>
            </a:r>
            <a:endParaRPr lang="en-US" sz="3200" dirty="0"/>
          </a:p>
        </p:txBody>
      </p:sp>
      <p:sp>
        <p:nvSpPr>
          <p:cNvPr id="23" name="Rectangle 22"/>
          <p:cNvSpPr/>
          <p:nvPr/>
        </p:nvSpPr>
        <p:spPr>
          <a:xfrm>
            <a:off x="6197943" y="5338908"/>
            <a:ext cx="2593075" cy="81573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>
                <a:latin typeface="NikoshBAN" panose="02000000000000000000" pitchFamily="2" charset="0"/>
                <a:cs typeface="NikoshBAN" panose="02000000000000000000" pitchFamily="2" charset="0"/>
              </a:rPr>
              <a:t>সুন্দর (বিধেয় পদ)।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8247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7" grpId="0" animBg="1"/>
      <p:bldP spid="18" grpId="0" animBg="1"/>
      <p:bldP spid="4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Image result for flower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1066800"/>
            <a:ext cx="8077200" cy="163121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অর্থঃ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পদের ইংরেজি প্রতিশব্দ হচ্ছে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Term;Term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কথাটি এসেছে ল্যাটিন শব্দ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Terminus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থেকে যার অর্থ প্রান্ত বা সীমা।যুক্তিবাক্যের এক প্রান্তে থাকে উদ্দেশ্য এবং অপর প্রান্তে থাকে বিধেয়।সুতরাং উৎপত্তিগত অর্থ হয় একটি যুক্তিবাক্যের প্রান্তদ্বয়ই হচ্ছে পদ।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3048000"/>
            <a:ext cx="81534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সংজ্ঞাঃ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যে শব্দ বা শব্দ সমষ্টি কোন যুক্তিবাক্যের উদ্দেশ্য অথবা বিধেয় হিসেবে ব্যবহৃত হতে পারে বা ব্যবহারের যোগ্য সে শব্দ বা শব্দ-সমষ্টিকে পদ বলে।যেমনঃফুল,মানুষ,পাখি, কলম,বই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সুন্দর,মরনশীল ইত্যাদি।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152400"/>
            <a:ext cx="45720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উৎপত্তিগত</a:t>
            </a:r>
            <a:r>
              <a:rPr lang="en-US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অর্থে</a:t>
            </a:r>
            <a:r>
              <a:rPr lang="en-US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পদঃ</a:t>
            </a:r>
            <a:r>
              <a:rPr lang="en-US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4400" u="sng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572000"/>
            <a:ext cx="8153400" cy="89255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যুক্তিবিদ শাস্ত্রীর মতে</a:t>
            </a:r>
            <a:r>
              <a:rPr lang="bn-BD" sz="2800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একটি যুক্তিবাক্যের উদ্দেশ্য বা বিধেয় হিসেবে যা কিছু চিন্তা করা যায় তাকেই পদ বলে সংজ্ঞায়িত করা যায়।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5943600"/>
            <a:ext cx="81534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u="sng" dirty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হয় </a:t>
            </a:r>
            <a:r>
              <a:rPr lang="bn-IN" sz="2400" u="sng" dirty="0">
                <a:latin typeface="NikoshBAN" pitchFamily="2" charset="0"/>
                <a:cs typeface="NikoshBAN" pitchFamily="2" charset="0"/>
              </a:rPr>
              <a:t>মরনশীল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,   </a:t>
            </a:r>
            <a:r>
              <a:rPr lang="bn-IN" sz="2400" u="sng" dirty="0">
                <a:latin typeface="NikoshBAN" pitchFamily="2" charset="0"/>
                <a:cs typeface="NikoshBAN" pitchFamily="2" charset="0"/>
              </a:rPr>
              <a:t>ফুল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হয় </a:t>
            </a:r>
            <a:r>
              <a:rPr lang="bn-IN" sz="2400" u="sng" dirty="0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,   </a:t>
            </a:r>
            <a:r>
              <a:rPr lang="bn-IN" sz="2400" u="sng" dirty="0">
                <a:latin typeface="NikoshBAN" pitchFamily="2" charset="0"/>
                <a:cs typeface="NikoshBAN" pitchFamily="2" charset="0"/>
              </a:rPr>
              <a:t>পাখি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হয় </a:t>
            </a:r>
            <a:r>
              <a:rPr lang="bn-IN" sz="2400" u="sng" dirty="0">
                <a:latin typeface="NikoshBAN" pitchFamily="2" charset="0"/>
                <a:cs typeface="NikoshBAN" pitchFamily="2" charset="0"/>
              </a:rPr>
              <a:t>দ্বীপদি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59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925597" y="381000"/>
            <a:ext cx="2510613" cy="762000"/>
          </a:xfrm>
          <a:custGeom>
            <a:avLst/>
            <a:gdLst>
              <a:gd name="connsiteX0" fmla="*/ 0 w 2321718"/>
              <a:gd name="connsiteY0" fmla="*/ 116086 h 1160859"/>
              <a:gd name="connsiteX1" fmla="*/ 116086 w 2321718"/>
              <a:gd name="connsiteY1" fmla="*/ 0 h 1160859"/>
              <a:gd name="connsiteX2" fmla="*/ 2205632 w 2321718"/>
              <a:gd name="connsiteY2" fmla="*/ 0 h 1160859"/>
              <a:gd name="connsiteX3" fmla="*/ 2321718 w 2321718"/>
              <a:gd name="connsiteY3" fmla="*/ 116086 h 1160859"/>
              <a:gd name="connsiteX4" fmla="*/ 2321718 w 2321718"/>
              <a:gd name="connsiteY4" fmla="*/ 1044773 h 1160859"/>
              <a:gd name="connsiteX5" fmla="*/ 2205632 w 2321718"/>
              <a:gd name="connsiteY5" fmla="*/ 1160859 h 1160859"/>
              <a:gd name="connsiteX6" fmla="*/ 116086 w 2321718"/>
              <a:gd name="connsiteY6" fmla="*/ 1160859 h 1160859"/>
              <a:gd name="connsiteX7" fmla="*/ 0 w 2321718"/>
              <a:gd name="connsiteY7" fmla="*/ 1044773 h 1160859"/>
              <a:gd name="connsiteX8" fmla="*/ 0 w 2321718"/>
              <a:gd name="connsiteY8" fmla="*/ 116086 h 11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1718" h="1160859">
                <a:moveTo>
                  <a:pt x="0" y="116086"/>
                </a:moveTo>
                <a:cubicBezTo>
                  <a:pt x="0" y="51973"/>
                  <a:pt x="51973" y="0"/>
                  <a:pt x="116086" y="0"/>
                </a:cubicBezTo>
                <a:lnTo>
                  <a:pt x="2205632" y="0"/>
                </a:lnTo>
                <a:cubicBezTo>
                  <a:pt x="2269745" y="0"/>
                  <a:pt x="2321718" y="51973"/>
                  <a:pt x="2321718" y="116086"/>
                </a:cubicBezTo>
                <a:lnTo>
                  <a:pt x="2321718" y="1044773"/>
                </a:lnTo>
                <a:cubicBezTo>
                  <a:pt x="2321718" y="1108886"/>
                  <a:pt x="2269745" y="1160859"/>
                  <a:pt x="2205632" y="1160859"/>
                </a:cubicBezTo>
                <a:lnTo>
                  <a:pt x="116086" y="1160859"/>
                </a:lnTo>
                <a:cubicBezTo>
                  <a:pt x="51973" y="1160859"/>
                  <a:pt x="0" y="1108886"/>
                  <a:pt x="0" y="1044773"/>
                </a:cubicBezTo>
                <a:lnTo>
                  <a:pt x="0" y="116086"/>
                </a:lnTo>
                <a:close/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2105" tIns="86070" rIns="112105" bIns="86070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100" kern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41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-Term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201187" y="2242218"/>
            <a:ext cx="1857374" cy="906314"/>
            <a:chOff x="1201187" y="2242218"/>
            <a:chExt cx="1857374" cy="906314"/>
          </a:xfrm>
        </p:grpSpPr>
        <p:sp>
          <p:nvSpPr>
            <p:cNvPr id="8" name="Freeform 7"/>
            <p:cNvSpPr/>
            <p:nvPr/>
          </p:nvSpPr>
          <p:spPr>
            <a:xfrm>
              <a:off x="1201187" y="2574928"/>
              <a:ext cx="1857374" cy="573604"/>
            </a:xfrm>
            <a:custGeom>
              <a:avLst/>
              <a:gdLst>
                <a:gd name="connsiteX0" fmla="*/ 0 w 1857374"/>
                <a:gd name="connsiteY0" fmla="*/ 116086 h 1160859"/>
                <a:gd name="connsiteX1" fmla="*/ 116086 w 1857374"/>
                <a:gd name="connsiteY1" fmla="*/ 0 h 1160859"/>
                <a:gd name="connsiteX2" fmla="*/ 1741288 w 1857374"/>
                <a:gd name="connsiteY2" fmla="*/ 0 h 1160859"/>
                <a:gd name="connsiteX3" fmla="*/ 1857374 w 1857374"/>
                <a:gd name="connsiteY3" fmla="*/ 116086 h 1160859"/>
                <a:gd name="connsiteX4" fmla="*/ 1857374 w 1857374"/>
                <a:gd name="connsiteY4" fmla="*/ 1044773 h 1160859"/>
                <a:gd name="connsiteX5" fmla="*/ 1741288 w 1857374"/>
                <a:gd name="connsiteY5" fmla="*/ 1160859 h 1160859"/>
                <a:gd name="connsiteX6" fmla="*/ 116086 w 1857374"/>
                <a:gd name="connsiteY6" fmla="*/ 1160859 h 1160859"/>
                <a:gd name="connsiteX7" fmla="*/ 0 w 1857374"/>
                <a:gd name="connsiteY7" fmla="*/ 1044773 h 1160859"/>
                <a:gd name="connsiteX8" fmla="*/ 0 w 1857374"/>
                <a:gd name="connsiteY8" fmla="*/ 116086 h 1160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7374" h="1160859">
                  <a:moveTo>
                    <a:pt x="0" y="116086"/>
                  </a:moveTo>
                  <a:cubicBezTo>
                    <a:pt x="0" y="51973"/>
                    <a:pt x="51973" y="0"/>
                    <a:pt x="116086" y="0"/>
                  </a:cubicBezTo>
                  <a:lnTo>
                    <a:pt x="1741288" y="0"/>
                  </a:lnTo>
                  <a:cubicBezTo>
                    <a:pt x="1805401" y="0"/>
                    <a:pt x="1857374" y="51973"/>
                    <a:pt x="1857374" y="116086"/>
                  </a:cubicBezTo>
                  <a:lnTo>
                    <a:pt x="1857374" y="1044773"/>
                  </a:lnTo>
                  <a:cubicBezTo>
                    <a:pt x="1857374" y="1108886"/>
                    <a:pt x="1805401" y="1160859"/>
                    <a:pt x="1741288" y="1160859"/>
                  </a:cubicBezTo>
                  <a:lnTo>
                    <a:pt x="116086" y="1160859"/>
                  </a:lnTo>
                  <a:cubicBezTo>
                    <a:pt x="51973" y="1160859"/>
                    <a:pt x="0" y="1108886"/>
                    <a:pt x="0" y="1044773"/>
                  </a:cubicBezTo>
                  <a:lnTo>
                    <a:pt x="0" y="11608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6870" tIns="102580" rIns="136870" bIns="102580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প্রান্ত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সীমা</a:t>
              </a:r>
              <a:endParaRPr lang="en-US" kern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1933123" y="2242218"/>
              <a:ext cx="259115" cy="31985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205599" y="1189638"/>
            <a:ext cx="1857374" cy="1052580"/>
            <a:chOff x="1205599" y="1189638"/>
            <a:chExt cx="1857374" cy="1052580"/>
          </a:xfrm>
        </p:grpSpPr>
        <p:sp>
          <p:nvSpPr>
            <p:cNvPr id="6" name="Freeform 5"/>
            <p:cNvSpPr/>
            <p:nvPr/>
          </p:nvSpPr>
          <p:spPr>
            <a:xfrm>
              <a:off x="1205599" y="1600200"/>
              <a:ext cx="1857374" cy="642018"/>
            </a:xfrm>
            <a:custGeom>
              <a:avLst/>
              <a:gdLst>
                <a:gd name="connsiteX0" fmla="*/ 0 w 1857374"/>
                <a:gd name="connsiteY0" fmla="*/ 116086 h 1160859"/>
                <a:gd name="connsiteX1" fmla="*/ 116086 w 1857374"/>
                <a:gd name="connsiteY1" fmla="*/ 0 h 1160859"/>
                <a:gd name="connsiteX2" fmla="*/ 1741288 w 1857374"/>
                <a:gd name="connsiteY2" fmla="*/ 0 h 1160859"/>
                <a:gd name="connsiteX3" fmla="*/ 1857374 w 1857374"/>
                <a:gd name="connsiteY3" fmla="*/ 116086 h 1160859"/>
                <a:gd name="connsiteX4" fmla="*/ 1857374 w 1857374"/>
                <a:gd name="connsiteY4" fmla="*/ 1044773 h 1160859"/>
                <a:gd name="connsiteX5" fmla="*/ 1741288 w 1857374"/>
                <a:gd name="connsiteY5" fmla="*/ 1160859 h 1160859"/>
                <a:gd name="connsiteX6" fmla="*/ 116086 w 1857374"/>
                <a:gd name="connsiteY6" fmla="*/ 1160859 h 1160859"/>
                <a:gd name="connsiteX7" fmla="*/ 0 w 1857374"/>
                <a:gd name="connsiteY7" fmla="*/ 1044773 h 1160859"/>
                <a:gd name="connsiteX8" fmla="*/ 0 w 1857374"/>
                <a:gd name="connsiteY8" fmla="*/ 116086 h 1160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7374" h="1160859">
                  <a:moveTo>
                    <a:pt x="0" y="116086"/>
                  </a:moveTo>
                  <a:cubicBezTo>
                    <a:pt x="0" y="51973"/>
                    <a:pt x="51973" y="0"/>
                    <a:pt x="116086" y="0"/>
                  </a:cubicBezTo>
                  <a:lnTo>
                    <a:pt x="1741288" y="0"/>
                  </a:lnTo>
                  <a:cubicBezTo>
                    <a:pt x="1805401" y="0"/>
                    <a:pt x="1857374" y="51973"/>
                    <a:pt x="1857374" y="116086"/>
                  </a:cubicBezTo>
                  <a:lnTo>
                    <a:pt x="1857374" y="1044773"/>
                  </a:lnTo>
                  <a:cubicBezTo>
                    <a:pt x="1857374" y="1108886"/>
                    <a:pt x="1805401" y="1160859"/>
                    <a:pt x="1741288" y="1160859"/>
                  </a:cubicBezTo>
                  <a:lnTo>
                    <a:pt x="116086" y="1160859"/>
                  </a:lnTo>
                  <a:cubicBezTo>
                    <a:pt x="51973" y="1160859"/>
                    <a:pt x="0" y="1108886"/>
                    <a:pt x="0" y="1044773"/>
                  </a:cubicBezTo>
                  <a:lnTo>
                    <a:pt x="0" y="11608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6870" tIns="102580" rIns="136870" bIns="102580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latin typeface="NikoshBAN" pitchFamily="2" charset="0"/>
                  <a:cs typeface="NikoshBAN" pitchFamily="2" charset="0"/>
                </a:rPr>
                <a:t>Terminus</a:t>
              </a:r>
              <a:endParaRPr lang="en-US" sz="5400" kern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Up Arrow 15"/>
            <p:cNvSpPr/>
            <p:nvPr/>
          </p:nvSpPr>
          <p:spPr>
            <a:xfrm>
              <a:off x="1891970" y="1189638"/>
              <a:ext cx="242316" cy="24460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062973" y="1666817"/>
            <a:ext cx="1925581" cy="508784"/>
            <a:chOff x="3062973" y="1666817"/>
            <a:chExt cx="1925581" cy="508784"/>
          </a:xfrm>
        </p:grpSpPr>
        <p:sp>
          <p:nvSpPr>
            <p:cNvPr id="11" name="Freeform 10"/>
            <p:cNvSpPr/>
            <p:nvPr/>
          </p:nvSpPr>
          <p:spPr>
            <a:xfrm>
              <a:off x="3436161" y="1666817"/>
              <a:ext cx="1552393" cy="508784"/>
            </a:xfrm>
            <a:custGeom>
              <a:avLst/>
              <a:gdLst>
                <a:gd name="connsiteX0" fmla="*/ 0 w 1857374"/>
                <a:gd name="connsiteY0" fmla="*/ 116086 h 1160859"/>
                <a:gd name="connsiteX1" fmla="*/ 116086 w 1857374"/>
                <a:gd name="connsiteY1" fmla="*/ 0 h 1160859"/>
                <a:gd name="connsiteX2" fmla="*/ 1741288 w 1857374"/>
                <a:gd name="connsiteY2" fmla="*/ 0 h 1160859"/>
                <a:gd name="connsiteX3" fmla="*/ 1857374 w 1857374"/>
                <a:gd name="connsiteY3" fmla="*/ 116086 h 1160859"/>
                <a:gd name="connsiteX4" fmla="*/ 1857374 w 1857374"/>
                <a:gd name="connsiteY4" fmla="*/ 1044773 h 1160859"/>
                <a:gd name="connsiteX5" fmla="*/ 1741288 w 1857374"/>
                <a:gd name="connsiteY5" fmla="*/ 1160859 h 1160859"/>
                <a:gd name="connsiteX6" fmla="*/ 116086 w 1857374"/>
                <a:gd name="connsiteY6" fmla="*/ 1160859 h 1160859"/>
                <a:gd name="connsiteX7" fmla="*/ 0 w 1857374"/>
                <a:gd name="connsiteY7" fmla="*/ 1044773 h 1160859"/>
                <a:gd name="connsiteX8" fmla="*/ 0 w 1857374"/>
                <a:gd name="connsiteY8" fmla="*/ 116086 h 1160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7374" h="1160859">
                  <a:moveTo>
                    <a:pt x="0" y="116086"/>
                  </a:moveTo>
                  <a:cubicBezTo>
                    <a:pt x="0" y="51973"/>
                    <a:pt x="51973" y="0"/>
                    <a:pt x="116086" y="0"/>
                  </a:cubicBezTo>
                  <a:lnTo>
                    <a:pt x="1741288" y="0"/>
                  </a:lnTo>
                  <a:cubicBezTo>
                    <a:pt x="1805401" y="0"/>
                    <a:pt x="1857374" y="51973"/>
                    <a:pt x="1857374" y="116086"/>
                  </a:cubicBezTo>
                  <a:lnTo>
                    <a:pt x="1857374" y="1044773"/>
                  </a:lnTo>
                  <a:cubicBezTo>
                    <a:pt x="1857374" y="1108886"/>
                    <a:pt x="1805401" y="1160859"/>
                    <a:pt x="1741288" y="1160859"/>
                  </a:cubicBezTo>
                  <a:lnTo>
                    <a:pt x="116086" y="1160859"/>
                  </a:lnTo>
                  <a:cubicBezTo>
                    <a:pt x="51973" y="1160859"/>
                    <a:pt x="0" y="1108886"/>
                    <a:pt x="0" y="1044773"/>
                  </a:cubicBezTo>
                  <a:lnTo>
                    <a:pt x="0" y="11608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6870" tIns="102580" rIns="136870" bIns="102580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NikoshBAN" pitchFamily="2" charset="0"/>
                  <a:cs typeface="NikoshBAN" pitchFamily="2" charset="0"/>
                </a:rPr>
                <a:t>ল্যাটিন</a:t>
              </a:r>
              <a:r>
                <a:rPr lang="en-US" sz="2800" kern="1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>
                  <a:latin typeface="NikoshBAN" pitchFamily="2" charset="0"/>
                  <a:cs typeface="NikoshBAN" pitchFamily="2" charset="0"/>
                </a:rPr>
                <a:t>শব্দ</a:t>
              </a:r>
              <a:endParaRPr lang="en-US" sz="2800" kern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Left Arrow 16"/>
            <p:cNvSpPr/>
            <p:nvPr/>
          </p:nvSpPr>
          <p:spPr>
            <a:xfrm>
              <a:off x="3062973" y="1800051"/>
              <a:ext cx="279680" cy="242316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132123" y="2634951"/>
            <a:ext cx="2723012" cy="453555"/>
            <a:chOff x="3132123" y="2634951"/>
            <a:chExt cx="2723012" cy="453555"/>
          </a:xfrm>
        </p:grpSpPr>
        <p:sp>
          <p:nvSpPr>
            <p:cNvPr id="13" name="Freeform 12"/>
            <p:cNvSpPr/>
            <p:nvPr/>
          </p:nvSpPr>
          <p:spPr>
            <a:xfrm>
              <a:off x="3499659" y="2634951"/>
              <a:ext cx="2355476" cy="453555"/>
            </a:xfrm>
            <a:custGeom>
              <a:avLst/>
              <a:gdLst>
                <a:gd name="connsiteX0" fmla="*/ 0 w 1857374"/>
                <a:gd name="connsiteY0" fmla="*/ 116086 h 1160859"/>
                <a:gd name="connsiteX1" fmla="*/ 116086 w 1857374"/>
                <a:gd name="connsiteY1" fmla="*/ 0 h 1160859"/>
                <a:gd name="connsiteX2" fmla="*/ 1741288 w 1857374"/>
                <a:gd name="connsiteY2" fmla="*/ 0 h 1160859"/>
                <a:gd name="connsiteX3" fmla="*/ 1857374 w 1857374"/>
                <a:gd name="connsiteY3" fmla="*/ 116086 h 1160859"/>
                <a:gd name="connsiteX4" fmla="*/ 1857374 w 1857374"/>
                <a:gd name="connsiteY4" fmla="*/ 1044773 h 1160859"/>
                <a:gd name="connsiteX5" fmla="*/ 1741288 w 1857374"/>
                <a:gd name="connsiteY5" fmla="*/ 1160859 h 1160859"/>
                <a:gd name="connsiteX6" fmla="*/ 116086 w 1857374"/>
                <a:gd name="connsiteY6" fmla="*/ 1160859 h 1160859"/>
                <a:gd name="connsiteX7" fmla="*/ 0 w 1857374"/>
                <a:gd name="connsiteY7" fmla="*/ 1044773 h 1160859"/>
                <a:gd name="connsiteX8" fmla="*/ 0 w 1857374"/>
                <a:gd name="connsiteY8" fmla="*/ 116086 h 1160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7374" h="1160859">
                  <a:moveTo>
                    <a:pt x="0" y="116086"/>
                  </a:moveTo>
                  <a:cubicBezTo>
                    <a:pt x="0" y="51973"/>
                    <a:pt x="51973" y="0"/>
                    <a:pt x="116086" y="0"/>
                  </a:cubicBezTo>
                  <a:lnTo>
                    <a:pt x="1741288" y="0"/>
                  </a:lnTo>
                  <a:cubicBezTo>
                    <a:pt x="1805401" y="0"/>
                    <a:pt x="1857374" y="51973"/>
                    <a:pt x="1857374" y="116086"/>
                  </a:cubicBezTo>
                  <a:lnTo>
                    <a:pt x="1857374" y="1044773"/>
                  </a:lnTo>
                  <a:cubicBezTo>
                    <a:pt x="1857374" y="1108886"/>
                    <a:pt x="1805401" y="1160859"/>
                    <a:pt x="1741288" y="1160859"/>
                  </a:cubicBezTo>
                  <a:lnTo>
                    <a:pt x="116086" y="1160859"/>
                  </a:lnTo>
                  <a:cubicBezTo>
                    <a:pt x="51973" y="1160859"/>
                    <a:pt x="0" y="1108886"/>
                    <a:pt x="0" y="1044773"/>
                  </a:cubicBezTo>
                  <a:lnTo>
                    <a:pt x="0" y="11608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6870" tIns="102580" rIns="136870" bIns="102580" numCol="1" spcCol="1270" anchor="ctr" anchorCtr="0">
              <a:noAutofit/>
            </a:bodyPr>
            <a:lstStyle/>
            <a:p>
              <a:pPr lvl="0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যুক্তিবাক্যের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প্রান্ত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শব্দ</a:t>
              </a:r>
              <a:endParaRPr lang="en-US" sz="2400" kern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Left-Right Arrow 17"/>
            <p:cNvSpPr/>
            <p:nvPr/>
          </p:nvSpPr>
          <p:spPr>
            <a:xfrm>
              <a:off x="3132123" y="2790029"/>
              <a:ext cx="304038" cy="143401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402338" y="3411542"/>
            <a:ext cx="2852536" cy="914400"/>
            <a:chOff x="3776968" y="5084758"/>
            <a:chExt cx="2852536" cy="914400"/>
          </a:xfrm>
        </p:grpSpPr>
        <p:sp>
          <p:nvSpPr>
            <p:cNvPr id="20" name="Oval 19"/>
            <p:cNvSpPr/>
            <p:nvPr/>
          </p:nvSpPr>
          <p:spPr>
            <a:xfrm>
              <a:off x="5672456" y="5084758"/>
              <a:ext cx="957048" cy="914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সুন্দর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sp>
          <p:nvSpPr>
            <p:cNvPr id="22" name="Cross 21"/>
            <p:cNvSpPr/>
            <p:nvPr/>
          </p:nvSpPr>
          <p:spPr>
            <a:xfrm>
              <a:off x="4734016" y="5181600"/>
              <a:ext cx="914400" cy="685800"/>
            </a:xfrm>
            <a:prstGeom prst="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হয়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3776968" y="5084758"/>
              <a:ext cx="957048" cy="914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ফুলটি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324600" y="3607132"/>
            <a:ext cx="1540002" cy="523220"/>
            <a:chOff x="6324600" y="3607132"/>
            <a:chExt cx="1540002" cy="523220"/>
          </a:xfrm>
        </p:grpSpPr>
        <p:sp>
          <p:nvSpPr>
            <p:cNvPr id="2" name="Left Arrow 1"/>
            <p:cNvSpPr/>
            <p:nvPr/>
          </p:nvSpPr>
          <p:spPr>
            <a:xfrm>
              <a:off x="6324600" y="3816094"/>
              <a:ext cx="244602" cy="140211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569202" y="3607132"/>
              <a:ext cx="1295400" cy="523220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যুক্তিবাক্য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894821" y="3148531"/>
            <a:ext cx="1841296" cy="3026739"/>
            <a:chOff x="3894821" y="3148531"/>
            <a:chExt cx="1841296" cy="3026739"/>
          </a:xfrm>
        </p:grpSpPr>
        <p:sp>
          <p:nvSpPr>
            <p:cNvPr id="41" name="Block Arc 40"/>
            <p:cNvSpPr/>
            <p:nvPr/>
          </p:nvSpPr>
          <p:spPr>
            <a:xfrm rot="10980955">
              <a:off x="3894821" y="3851928"/>
              <a:ext cx="1841296" cy="1015341"/>
            </a:xfrm>
            <a:prstGeom prst="blockArc">
              <a:avLst>
                <a:gd name="adj1" fmla="val 10223732"/>
                <a:gd name="adj2" fmla="val 0"/>
                <a:gd name="adj3" fmla="val 25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4036412" y="3148531"/>
              <a:ext cx="1468636" cy="3026739"/>
              <a:chOff x="4036412" y="3148531"/>
              <a:chExt cx="1468636" cy="3026739"/>
            </a:xfrm>
          </p:grpSpPr>
          <p:sp>
            <p:nvSpPr>
              <p:cNvPr id="38" name="Down Arrow 37"/>
              <p:cNvSpPr/>
              <p:nvPr/>
            </p:nvSpPr>
            <p:spPr>
              <a:xfrm>
                <a:off x="5436403" y="3148531"/>
                <a:ext cx="68645" cy="204685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wn Arrow 38"/>
              <p:cNvSpPr/>
              <p:nvPr/>
            </p:nvSpPr>
            <p:spPr>
              <a:xfrm>
                <a:off x="4036412" y="3148532"/>
                <a:ext cx="99811" cy="204684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Up Arrow 4"/>
              <p:cNvSpPr/>
              <p:nvPr/>
            </p:nvSpPr>
            <p:spPr>
              <a:xfrm>
                <a:off x="4824114" y="4915005"/>
                <a:ext cx="183589" cy="244602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396485" y="5159607"/>
                <a:ext cx="1009248" cy="1015663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0" dirty="0" err="1">
                    <a:latin typeface="NikoshBAN" pitchFamily="2" charset="0"/>
                    <a:cs typeface="NikoshBAN" pitchFamily="2" charset="0"/>
                  </a:rPr>
                  <a:t>পদ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5474667" y="4303990"/>
            <a:ext cx="1634097" cy="1277652"/>
            <a:chOff x="5474667" y="4303990"/>
            <a:chExt cx="1634097" cy="1277652"/>
          </a:xfrm>
        </p:grpSpPr>
        <p:sp>
          <p:nvSpPr>
            <p:cNvPr id="12" name="Up Arrow 11"/>
            <p:cNvSpPr/>
            <p:nvPr/>
          </p:nvSpPr>
          <p:spPr>
            <a:xfrm rot="19548671">
              <a:off x="6037106" y="4303990"/>
              <a:ext cx="234812" cy="25971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29640" y="4724774"/>
              <a:ext cx="1079124" cy="646331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বিধেয়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Left Arrow 20"/>
            <p:cNvSpPr/>
            <p:nvPr/>
          </p:nvSpPr>
          <p:spPr>
            <a:xfrm rot="19781003">
              <a:off x="5474667" y="5266140"/>
              <a:ext cx="601262" cy="315502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895600" y="4300612"/>
            <a:ext cx="1630540" cy="1253759"/>
            <a:chOff x="2895600" y="4300612"/>
            <a:chExt cx="1630540" cy="1253759"/>
          </a:xfrm>
        </p:grpSpPr>
        <p:sp>
          <p:nvSpPr>
            <p:cNvPr id="25" name="Up Arrow 24"/>
            <p:cNvSpPr/>
            <p:nvPr/>
          </p:nvSpPr>
          <p:spPr>
            <a:xfrm rot="1532297">
              <a:off x="3473657" y="4300612"/>
              <a:ext cx="206712" cy="37771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95600" y="4704429"/>
              <a:ext cx="1190717" cy="646331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উদ্দেশ্য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Left Arrow 28"/>
            <p:cNvSpPr/>
            <p:nvPr/>
          </p:nvSpPr>
          <p:spPr>
            <a:xfrm rot="13175805">
              <a:off x="3924878" y="5238869"/>
              <a:ext cx="601262" cy="315502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93310" y="394269"/>
            <a:ext cx="4336290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গত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অর্থে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48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829" y="161364"/>
            <a:ext cx="8941244" cy="66966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বাড়ি নির্মানে যেমন ইট,বালি ,সিমেন্ট ইত্যাদি উপাদান ব্যবহার করা হয়েছে,তেমনি ভাবে একটি যুক্তি ও যে বিভিন্ন উপাদানের সমন্বয়ে গঠিত হয় তা নিন্মে দেখানো হলঃ-</a:t>
            </a:r>
          </a:p>
          <a:p>
            <a:pPr algn="just"/>
            <a:endParaRPr lang="bn-IN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1129" y="2522097"/>
            <a:ext cx="4290967" cy="634431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যুক্তির উপাদান সমূহ হলঃ-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132" y="3480099"/>
            <a:ext cx="1044273" cy="768096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অনুমান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345823" y="3480099"/>
            <a:ext cx="768096" cy="87172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43748" y="3480099"/>
            <a:ext cx="1330452" cy="768096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550964" y="3438323"/>
            <a:ext cx="768096" cy="87172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36759" y="3465127"/>
            <a:ext cx="1490216" cy="768096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656087" y="4272383"/>
            <a:ext cx="1051560" cy="568558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4436759" y="4726917"/>
            <a:ext cx="1545336" cy="724169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159148" y="4719594"/>
            <a:ext cx="1206770" cy="681676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দ্দেশ্য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71774" y="4693382"/>
            <a:ext cx="1206652" cy="681676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Down Arrow Callout 16"/>
          <p:cNvSpPr/>
          <p:nvPr/>
        </p:nvSpPr>
        <p:spPr>
          <a:xfrm>
            <a:off x="4099622" y="5451086"/>
            <a:ext cx="2405277" cy="520491"/>
          </a:xfrm>
          <a:prstGeom prst="down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702438" y="6057384"/>
            <a:ext cx="1199648" cy="611498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30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4644" y="198893"/>
            <a:ext cx="5230368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যুক্তির উপাদান সমূহের বর্ণনাঃ</a:t>
            </a:r>
            <a:r>
              <a:rPr lang="bn-IN" sz="2800" dirty="0"/>
              <a:t>-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6660" y="1064405"/>
            <a:ext cx="8581259" cy="10728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যুক্তির মূল উপাদান হল যুক্তিবাক্য,একটি যুক্তিবাক্যের থাকে দুটি অংশ 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১)উদ্দেশ্য পদ এবং ২) বিধেয় পদ।এক কথায় একটি যুক্তির উপাদান হল –যুক্তিবাক্য ও পদ</a:t>
            </a:r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1278" y="2393214"/>
            <a:ext cx="4118551" cy="398069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 পদঃ-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যুক্তিবাক্যে যার সম্পর্কে কোন কিছু বলা হয় তাকে উদ্দেশ্য পদ বলে। </a:t>
            </a:r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বিধেয় পদঃ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- আর উদ্দেশ্য সম্পর্কে যা কিছু বলা হয় তাকে  বিধেয় বলে। যেমনঃ-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09829" y="2393215"/>
            <a:ext cx="3052378" cy="3977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রহিম হয় একজন খেলোয়াড়</a:t>
            </a:r>
            <a:r>
              <a:rPr lang="bn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</a:t>
            </a:r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রহিম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হল উদ্দেশ্য পদ এবং </a:t>
            </a:r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খেলোয়াড়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হল বিধেয় পদ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62206" y="2393215"/>
            <a:ext cx="1496057" cy="3977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996" y="2393215"/>
            <a:ext cx="1502479" cy="397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8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1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/>
        </p:nvGraphicFramePr>
        <p:xfrm>
          <a:off x="3048000" y="2362200"/>
          <a:ext cx="3124200" cy="162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0" y="4572000"/>
          <a:ext cx="91440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" name="Diagram 1"/>
          <p:cNvGraphicFramePr/>
          <p:nvPr/>
        </p:nvGraphicFramePr>
        <p:xfrm>
          <a:off x="0" y="0"/>
          <a:ext cx="91440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6324600" y="2362200"/>
          <a:ext cx="28194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0" y="2362200"/>
          <a:ext cx="28956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166598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4" grpId="0">
        <p:bldAsOne/>
      </p:bldGraphic>
      <p:bldGraphic spid="2" grpId="0">
        <p:bldAsOne/>
      </p:bldGraphic>
      <p:bldGraphic spid="5" grpId="0">
        <p:bldAsOne/>
      </p:bldGraphic>
      <p:bldGraphic spid="6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" y="2133600"/>
            <a:ext cx="9144000" cy="33528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যুক্তিবিদ্যায়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সংকীর্ণ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19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2133600"/>
            <a:ext cx="8920655" cy="335280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হবার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যোগ্যতা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যুক্তিবাখ্যের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হবার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যোগ্যতা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542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3505200" y="1447800"/>
            <a:ext cx="5257800" cy="304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457200" y="4876800"/>
            <a:ext cx="8534400" cy="1524000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E-mail: abusayedjsmsc1@ gmail.com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86200" y="1803824"/>
            <a:ext cx="4495800" cy="2310976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 আবু সাঈদ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প্রভাষক-দর্শন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kern="1100" baseline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kern="1100" baseline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যশোর শিক্ষা বোর্ড সরকারি মডেল স্কুল এন্ড কলেজ</a:t>
            </a:r>
            <a:endParaRPr lang="en-US" sz="3200" kern="1100" baseline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2302004" y="-399391"/>
            <a:ext cx="3420999" cy="1822215"/>
          </a:xfrm>
          <a:prstGeom prst="irregularSeal1">
            <a:avLst/>
          </a:prstGeom>
          <a:solidFill>
            <a:srgbClr val="5B9BD5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sysClr val="window" lastClr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123" y="-180551"/>
            <a:ext cx="367665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3" y="0"/>
            <a:ext cx="1295400" cy="1357520"/>
          </a:xfrm>
          <a:prstGeom prst="rect">
            <a:avLst/>
          </a:prstGeom>
        </p:spPr>
      </p:pic>
      <p:pic>
        <p:nvPicPr>
          <p:cNvPr id="2" name="Picture 2" descr="E:\ \Picture\A008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11949"/>
            <a:ext cx="2677193" cy="32270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1113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2133600"/>
            <a:ext cx="8996855" cy="33528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সংকীর্ণ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সংকীর্ণ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1941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486798" y="1188867"/>
            <a:ext cx="2866316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48488" y="1353680"/>
            <a:ext cx="1734875" cy="5847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29070" y="2746889"/>
            <a:ext cx="1282299" cy="5847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63945" y="2774424"/>
            <a:ext cx="1282299" cy="5847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04499" y="1938455"/>
            <a:ext cx="452576" cy="7744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618239" y="2103267"/>
            <a:ext cx="132001" cy="6734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5" idx="3"/>
          </p:cNvCxnSpPr>
          <p:nvPr/>
        </p:nvCxnSpPr>
        <p:spPr>
          <a:xfrm>
            <a:off x="2031540" y="2349238"/>
            <a:ext cx="42350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4750240" y="2430968"/>
            <a:ext cx="773151" cy="9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3" idx="1"/>
          </p:cNvCxnSpPr>
          <p:nvPr/>
        </p:nvCxnSpPr>
        <p:spPr>
          <a:xfrm>
            <a:off x="2883363" y="807868"/>
            <a:ext cx="1023197" cy="5149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2204499" y="807868"/>
            <a:ext cx="678864" cy="5149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2958793" y="3359199"/>
            <a:ext cx="528006" cy="5728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486798" y="3359199"/>
            <a:ext cx="678864" cy="5728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5575821" y="3656339"/>
            <a:ext cx="3415779" cy="3048572"/>
            <a:chOff x="5575821" y="4344089"/>
            <a:chExt cx="2605001" cy="2360821"/>
          </a:xfrm>
        </p:grpSpPr>
        <p:sp>
          <p:nvSpPr>
            <p:cNvPr id="41" name="Freeform 40"/>
            <p:cNvSpPr/>
            <p:nvPr/>
          </p:nvSpPr>
          <p:spPr>
            <a:xfrm>
              <a:off x="6601508" y="4344089"/>
              <a:ext cx="713007" cy="713007"/>
            </a:xfrm>
            <a:custGeom>
              <a:avLst/>
              <a:gdLst>
                <a:gd name="connsiteX0" fmla="*/ 0 w 713007"/>
                <a:gd name="connsiteY0" fmla="*/ 356504 h 713007"/>
                <a:gd name="connsiteX1" fmla="*/ 356504 w 713007"/>
                <a:gd name="connsiteY1" fmla="*/ 0 h 713007"/>
                <a:gd name="connsiteX2" fmla="*/ 713008 w 713007"/>
                <a:gd name="connsiteY2" fmla="*/ 356504 h 713007"/>
                <a:gd name="connsiteX3" fmla="*/ 356504 w 713007"/>
                <a:gd name="connsiteY3" fmla="*/ 713008 h 713007"/>
                <a:gd name="connsiteX4" fmla="*/ 0 w 713007"/>
                <a:gd name="connsiteY4" fmla="*/ 356504 h 713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3007" h="713007">
                  <a:moveTo>
                    <a:pt x="0" y="356504"/>
                  </a:moveTo>
                  <a:cubicBezTo>
                    <a:pt x="0" y="159612"/>
                    <a:pt x="159612" y="0"/>
                    <a:pt x="356504" y="0"/>
                  </a:cubicBezTo>
                  <a:cubicBezTo>
                    <a:pt x="553396" y="0"/>
                    <a:pt x="713008" y="159612"/>
                    <a:pt x="713008" y="356504"/>
                  </a:cubicBezTo>
                  <a:cubicBezTo>
                    <a:pt x="713008" y="553396"/>
                    <a:pt x="553396" y="713008"/>
                    <a:pt x="356504" y="713008"/>
                  </a:cubicBezTo>
                  <a:cubicBezTo>
                    <a:pt x="159612" y="713008"/>
                    <a:pt x="0" y="553396"/>
                    <a:pt x="0" y="356504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737" tIns="124737" rIns="124737" bIns="124737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ফুল</a:t>
              </a:r>
              <a:r>
                <a:rPr lang="en-US" sz="2400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16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 rot="2160000">
              <a:off x="7292004" y="4891822"/>
              <a:ext cx="189637" cy="240640"/>
            </a:xfrm>
            <a:custGeom>
              <a:avLst/>
              <a:gdLst>
                <a:gd name="connsiteX0" fmla="*/ 0 w 189637"/>
                <a:gd name="connsiteY0" fmla="*/ 48128 h 240640"/>
                <a:gd name="connsiteX1" fmla="*/ 94819 w 189637"/>
                <a:gd name="connsiteY1" fmla="*/ 48128 h 240640"/>
                <a:gd name="connsiteX2" fmla="*/ 94819 w 189637"/>
                <a:gd name="connsiteY2" fmla="*/ 0 h 240640"/>
                <a:gd name="connsiteX3" fmla="*/ 189637 w 189637"/>
                <a:gd name="connsiteY3" fmla="*/ 120320 h 240640"/>
                <a:gd name="connsiteX4" fmla="*/ 94819 w 189637"/>
                <a:gd name="connsiteY4" fmla="*/ 240640 h 240640"/>
                <a:gd name="connsiteX5" fmla="*/ 94819 w 189637"/>
                <a:gd name="connsiteY5" fmla="*/ 192512 h 240640"/>
                <a:gd name="connsiteX6" fmla="*/ 0 w 189637"/>
                <a:gd name="connsiteY6" fmla="*/ 192512 h 240640"/>
                <a:gd name="connsiteX7" fmla="*/ 0 w 189637"/>
                <a:gd name="connsiteY7" fmla="*/ 48128 h 24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37" h="240640">
                  <a:moveTo>
                    <a:pt x="0" y="48128"/>
                  </a:moveTo>
                  <a:lnTo>
                    <a:pt x="94819" y="48128"/>
                  </a:lnTo>
                  <a:lnTo>
                    <a:pt x="94819" y="0"/>
                  </a:lnTo>
                  <a:lnTo>
                    <a:pt x="189637" y="120320"/>
                  </a:lnTo>
                  <a:lnTo>
                    <a:pt x="94819" y="240640"/>
                  </a:lnTo>
                  <a:lnTo>
                    <a:pt x="94819" y="192512"/>
                  </a:lnTo>
                  <a:lnTo>
                    <a:pt x="0" y="192512"/>
                  </a:lnTo>
                  <a:lnTo>
                    <a:pt x="0" y="48128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48127" rIns="56890" bIns="48128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7467815" y="4973498"/>
              <a:ext cx="713007" cy="713007"/>
            </a:xfrm>
            <a:custGeom>
              <a:avLst/>
              <a:gdLst>
                <a:gd name="connsiteX0" fmla="*/ 0 w 713007"/>
                <a:gd name="connsiteY0" fmla="*/ 356504 h 713007"/>
                <a:gd name="connsiteX1" fmla="*/ 356504 w 713007"/>
                <a:gd name="connsiteY1" fmla="*/ 0 h 713007"/>
                <a:gd name="connsiteX2" fmla="*/ 713008 w 713007"/>
                <a:gd name="connsiteY2" fmla="*/ 356504 h 713007"/>
                <a:gd name="connsiteX3" fmla="*/ 356504 w 713007"/>
                <a:gd name="connsiteY3" fmla="*/ 713008 h 713007"/>
                <a:gd name="connsiteX4" fmla="*/ 0 w 713007"/>
                <a:gd name="connsiteY4" fmla="*/ 356504 h 713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3007" h="713007">
                  <a:moveTo>
                    <a:pt x="0" y="356504"/>
                  </a:moveTo>
                  <a:cubicBezTo>
                    <a:pt x="0" y="159612"/>
                    <a:pt x="159612" y="0"/>
                    <a:pt x="356504" y="0"/>
                  </a:cubicBezTo>
                  <a:cubicBezTo>
                    <a:pt x="553396" y="0"/>
                    <a:pt x="713008" y="159612"/>
                    <a:pt x="713008" y="356504"/>
                  </a:cubicBezTo>
                  <a:cubicBezTo>
                    <a:pt x="713008" y="553396"/>
                    <a:pt x="553396" y="713008"/>
                    <a:pt x="356504" y="713008"/>
                  </a:cubicBezTo>
                  <a:cubicBezTo>
                    <a:pt x="159612" y="713008"/>
                    <a:pt x="0" y="553396"/>
                    <a:pt x="0" y="35650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737" tIns="124737" rIns="124737" bIns="124737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মানুষ</a:t>
              </a:r>
              <a:endParaRPr lang="en-US" sz="16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 rot="17280000">
              <a:off x="7565708" y="5713780"/>
              <a:ext cx="189637" cy="240641"/>
            </a:xfrm>
            <a:custGeom>
              <a:avLst/>
              <a:gdLst>
                <a:gd name="connsiteX0" fmla="*/ 0 w 189637"/>
                <a:gd name="connsiteY0" fmla="*/ 48128 h 240640"/>
                <a:gd name="connsiteX1" fmla="*/ 94819 w 189637"/>
                <a:gd name="connsiteY1" fmla="*/ 48128 h 240640"/>
                <a:gd name="connsiteX2" fmla="*/ 94819 w 189637"/>
                <a:gd name="connsiteY2" fmla="*/ 0 h 240640"/>
                <a:gd name="connsiteX3" fmla="*/ 189637 w 189637"/>
                <a:gd name="connsiteY3" fmla="*/ 120320 h 240640"/>
                <a:gd name="connsiteX4" fmla="*/ 94819 w 189637"/>
                <a:gd name="connsiteY4" fmla="*/ 240640 h 240640"/>
                <a:gd name="connsiteX5" fmla="*/ 94819 w 189637"/>
                <a:gd name="connsiteY5" fmla="*/ 192512 h 240640"/>
                <a:gd name="connsiteX6" fmla="*/ 0 w 189637"/>
                <a:gd name="connsiteY6" fmla="*/ 192512 h 240640"/>
                <a:gd name="connsiteX7" fmla="*/ 0 w 189637"/>
                <a:gd name="connsiteY7" fmla="*/ 48128 h 24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37" h="240640">
                  <a:moveTo>
                    <a:pt x="189637" y="192512"/>
                  </a:moveTo>
                  <a:lnTo>
                    <a:pt x="94818" y="192512"/>
                  </a:lnTo>
                  <a:lnTo>
                    <a:pt x="94818" y="240640"/>
                  </a:lnTo>
                  <a:lnTo>
                    <a:pt x="0" y="120320"/>
                  </a:lnTo>
                  <a:lnTo>
                    <a:pt x="94818" y="0"/>
                  </a:lnTo>
                  <a:lnTo>
                    <a:pt x="94818" y="48128"/>
                  </a:lnTo>
                  <a:lnTo>
                    <a:pt x="189637" y="48128"/>
                  </a:lnTo>
                  <a:lnTo>
                    <a:pt x="189637" y="192512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890" tIns="48128" rIns="0" bIns="48128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7136915" y="5991903"/>
              <a:ext cx="713007" cy="713007"/>
            </a:xfrm>
            <a:custGeom>
              <a:avLst/>
              <a:gdLst>
                <a:gd name="connsiteX0" fmla="*/ 0 w 713007"/>
                <a:gd name="connsiteY0" fmla="*/ 356504 h 713007"/>
                <a:gd name="connsiteX1" fmla="*/ 356504 w 713007"/>
                <a:gd name="connsiteY1" fmla="*/ 0 h 713007"/>
                <a:gd name="connsiteX2" fmla="*/ 713008 w 713007"/>
                <a:gd name="connsiteY2" fmla="*/ 356504 h 713007"/>
                <a:gd name="connsiteX3" fmla="*/ 356504 w 713007"/>
                <a:gd name="connsiteY3" fmla="*/ 713008 h 713007"/>
                <a:gd name="connsiteX4" fmla="*/ 0 w 713007"/>
                <a:gd name="connsiteY4" fmla="*/ 356504 h 713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3007" h="713007">
                  <a:moveTo>
                    <a:pt x="0" y="356504"/>
                  </a:moveTo>
                  <a:cubicBezTo>
                    <a:pt x="0" y="159612"/>
                    <a:pt x="159612" y="0"/>
                    <a:pt x="356504" y="0"/>
                  </a:cubicBezTo>
                  <a:cubicBezTo>
                    <a:pt x="553396" y="0"/>
                    <a:pt x="713008" y="159612"/>
                    <a:pt x="713008" y="356504"/>
                  </a:cubicBezTo>
                  <a:cubicBezTo>
                    <a:pt x="713008" y="553396"/>
                    <a:pt x="553396" y="713008"/>
                    <a:pt x="356504" y="713008"/>
                  </a:cubicBezTo>
                  <a:cubicBezTo>
                    <a:pt x="159612" y="713008"/>
                    <a:pt x="0" y="553396"/>
                    <a:pt x="0" y="35650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737" tIns="124737" rIns="124737" bIns="124737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সুন্দর</a:t>
              </a:r>
              <a:endParaRPr lang="en-US" sz="16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 rot="21600000">
              <a:off x="6868560" y="6228085"/>
              <a:ext cx="189637" cy="240641"/>
            </a:xfrm>
            <a:custGeom>
              <a:avLst/>
              <a:gdLst>
                <a:gd name="connsiteX0" fmla="*/ 0 w 189637"/>
                <a:gd name="connsiteY0" fmla="*/ 48128 h 240640"/>
                <a:gd name="connsiteX1" fmla="*/ 94819 w 189637"/>
                <a:gd name="connsiteY1" fmla="*/ 48128 h 240640"/>
                <a:gd name="connsiteX2" fmla="*/ 94819 w 189637"/>
                <a:gd name="connsiteY2" fmla="*/ 0 h 240640"/>
                <a:gd name="connsiteX3" fmla="*/ 189637 w 189637"/>
                <a:gd name="connsiteY3" fmla="*/ 120320 h 240640"/>
                <a:gd name="connsiteX4" fmla="*/ 94819 w 189637"/>
                <a:gd name="connsiteY4" fmla="*/ 240640 h 240640"/>
                <a:gd name="connsiteX5" fmla="*/ 94819 w 189637"/>
                <a:gd name="connsiteY5" fmla="*/ 192512 h 240640"/>
                <a:gd name="connsiteX6" fmla="*/ 0 w 189637"/>
                <a:gd name="connsiteY6" fmla="*/ 192512 h 240640"/>
                <a:gd name="connsiteX7" fmla="*/ 0 w 189637"/>
                <a:gd name="connsiteY7" fmla="*/ 48128 h 24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37" h="240640">
                  <a:moveTo>
                    <a:pt x="189637" y="192512"/>
                  </a:moveTo>
                  <a:lnTo>
                    <a:pt x="94818" y="192512"/>
                  </a:lnTo>
                  <a:lnTo>
                    <a:pt x="94818" y="240640"/>
                  </a:lnTo>
                  <a:lnTo>
                    <a:pt x="0" y="120320"/>
                  </a:lnTo>
                  <a:lnTo>
                    <a:pt x="94818" y="0"/>
                  </a:lnTo>
                  <a:lnTo>
                    <a:pt x="94818" y="48128"/>
                  </a:lnTo>
                  <a:lnTo>
                    <a:pt x="189637" y="48128"/>
                  </a:lnTo>
                  <a:lnTo>
                    <a:pt x="189637" y="192512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891" tIns="48129" rIns="0" bIns="48128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6066101" y="5991903"/>
              <a:ext cx="713007" cy="713007"/>
            </a:xfrm>
            <a:custGeom>
              <a:avLst/>
              <a:gdLst>
                <a:gd name="connsiteX0" fmla="*/ 0 w 713007"/>
                <a:gd name="connsiteY0" fmla="*/ 356504 h 713007"/>
                <a:gd name="connsiteX1" fmla="*/ 356504 w 713007"/>
                <a:gd name="connsiteY1" fmla="*/ 0 h 713007"/>
                <a:gd name="connsiteX2" fmla="*/ 713008 w 713007"/>
                <a:gd name="connsiteY2" fmla="*/ 356504 h 713007"/>
                <a:gd name="connsiteX3" fmla="*/ 356504 w 713007"/>
                <a:gd name="connsiteY3" fmla="*/ 713008 h 713007"/>
                <a:gd name="connsiteX4" fmla="*/ 0 w 713007"/>
                <a:gd name="connsiteY4" fmla="*/ 356504 h 713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3007" h="713007">
                  <a:moveTo>
                    <a:pt x="0" y="356504"/>
                  </a:moveTo>
                  <a:cubicBezTo>
                    <a:pt x="0" y="159612"/>
                    <a:pt x="159612" y="0"/>
                    <a:pt x="356504" y="0"/>
                  </a:cubicBezTo>
                  <a:cubicBezTo>
                    <a:pt x="553396" y="0"/>
                    <a:pt x="713008" y="159612"/>
                    <a:pt x="713008" y="356504"/>
                  </a:cubicBezTo>
                  <a:cubicBezTo>
                    <a:pt x="713008" y="553396"/>
                    <a:pt x="553396" y="713008"/>
                    <a:pt x="356504" y="713008"/>
                  </a:cubicBezTo>
                  <a:cubicBezTo>
                    <a:pt x="159612" y="713008"/>
                    <a:pt x="0" y="553396"/>
                    <a:pt x="0" y="35650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737" tIns="124737" rIns="124737" bIns="124737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solidFill>
                    <a:schemeClr val="tx1"/>
                  </a:solidFill>
                </a:rPr>
                <a:t> </a:t>
              </a:r>
              <a:r>
                <a:rPr lang="en-US" kern="1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কলম</a:t>
              </a:r>
              <a:endParaRPr lang="en-US" sz="16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 rot="25920000">
              <a:off x="6163994" y="5723987"/>
              <a:ext cx="189638" cy="240641"/>
            </a:xfrm>
            <a:custGeom>
              <a:avLst/>
              <a:gdLst>
                <a:gd name="connsiteX0" fmla="*/ 0 w 189637"/>
                <a:gd name="connsiteY0" fmla="*/ 48128 h 240640"/>
                <a:gd name="connsiteX1" fmla="*/ 94819 w 189637"/>
                <a:gd name="connsiteY1" fmla="*/ 48128 h 240640"/>
                <a:gd name="connsiteX2" fmla="*/ 94819 w 189637"/>
                <a:gd name="connsiteY2" fmla="*/ 0 h 240640"/>
                <a:gd name="connsiteX3" fmla="*/ 189637 w 189637"/>
                <a:gd name="connsiteY3" fmla="*/ 120320 h 240640"/>
                <a:gd name="connsiteX4" fmla="*/ 94819 w 189637"/>
                <a:gd name="connsiteY4" fmla="*/ 240640 h 240640"/>
                <a:gd name="connsiteX5" fmla="*/ 94819 w 189637"/>
                <a:gd name="connsiteY5" fmla="*/ 192512 h 240640"/>
                <a:gd name="connsiteX6" fmla="*/ 0 w 189637"/>
                <a:gd name="connsiteY6" fmla="*/ 192512 h 240640"/>
                <a:gd name="connsiteX7" fmla="*/ 0 w 189637"/>
                <a:gd name="connsiteY7" fmla="*/ 48128 h 24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37" h="240640">
                  <a:moveTo>
                    <a:pt x="189637" y="192512"/>
                  </a:moveTo>
                  <a:lnTo>
                    <a:pt x="94818" y="192512"/>
                  </a:lnTo>
                  <a:lnTo>
                    <a:pt x="94818" y="240640"/>
                  </a:lnTo>
                  <a:lnTo>
                    <a:pt x="0" y="120320"/>
                  </a:lnTo>
                  <a:lnTo>
                    <a:pt x="94818" y="0"/>
                  </a:lnTo>
                  <a:lnTo>
                    <a:pt x="94818" y="48128"/>
                  </a:lnTo>
                  <a:lnTo>
                    <a:pt x="189637" y="48128"/>
                  </a:lnTo>
                  <a:lnTo>
                    <a:pt x="189637" y="192512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892" tIns="48128" rIns="-1" bIns="48128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5575821" y="4973498"/>
              <a:ext cx="944694" cy="713007"/>
            </a:xfrm>
            <a:custGeom>
              <a:avLst/>
              <a:gdLst>
                <a:gd name="connsiteX0" fmla="*/ 0 w 713007"/>
                <a:gd name="connsiteY0" fmla="*/ 356504 h 713007"/>
                <a:gd name="connsiteX1" fmla="*/ 356504 w 713007"/>
                <a:gd name="connsiteY1" fmla="*/ 0 h 713007"/>
                <a:gd name="connsiteX2" fmla="*/ 713008 w 713007"/>
                <a:gd name="connsiteY2" fmla="*/ 356504 h 713007"/>
                <a:gd name="connsiteX3" fmla="*/ 356504 w 713007"/>
                <a:gd name="connsiteY3" fmla="*/ 713008 h 713007"/>
                <a:gd name="connsiteX4" fmla="*/ 0 w 713007"/>
                <a:gd name="connsiteY4" fmla="*/ 356504 h 713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3007" h="713007">
                  <a:moveTo>
                    <a:pt x="0" y="356504"/>
                  </a:moveTo>
                  <a:cubicBezTo>
                    <a:pt x="0" y="159612"/>
                    <a:pt x="159612" y="0"/>
                    <a:pt x="356504" y="0"/>
                  </a:cubicBezTo>
                  <a:cubicBezTo>
                    <a:pt x="553396" y="0"/>
                    <a:pt x="713008" y="159612"/>
                    <a:pt x="713008" y="356504"/>
                  </a:cubicBezTo>
                  <a:cubicBezTo>
                    <a:pt x="713008" y="553396"/>
                    <a:pt x="553396" y="713008"/>
                    <a:pt x="356504" y="713008"/>
                  </a:cubicBezTo>
                  <a:cubicBezTo>
                    <a:pt x="159612" y="713008"/>
                    <a:pt x="0" y="553396"/>
                    <a:pt x="0" y="35650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737" tIns="124737" rIns="124737" bIns="124737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মরনশীল</a:t>
              </a:r>
              <a:endParaRPr lang="en-US" sz="16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 rot="19440000">
              <a:off x="6425697" y="4898132"/>
              <a:ext cx="189637" cy="240640"/>
            </a:xfrm>
            <a:custGeom>
              <a:avLst/>
              <a:gdLst>
                <a:gd name="connsiteX0" fmla="*/ 0 w 189637"/>
                <a:gd name="connsiteY0" fmla="*/ 48128 h 240640"/>
                <a:gd name="connsiteX1" fmla="*/ 94819 w 189637"/>
                <a:gd name="connsiteY1" fmla="*/ 48128 h 240640"/>
                <a:gd name="connsiteX2" fmla="*/ 94819 w 189637"/>
                <a:gd name="connsiteY2" fmla="*/ 0 h 240640"/>
                <a:gd name="connsiteX3" fmla="*/ 189637 w 189637"/>
                <a:gd name="connsiteY3" fmla="*/ 120320 h 240640"/>
                <a:gd name="connsiteX4" fmla="*/ 94819 w 189637"/>
                <a:gd name="connsiteY4" fmla="*/ 240640 h 240640"/>
                <a:gd name="connsiteX5" fmla="*/ 94819 w 189637"/>
                <a:gd name="connsiteY5" fmla="*/ 192512 h 240640"/>
                <a:gd name="connsiteX6" fmla="*/ 0 w 189637"/>
                <a:gd name="connsiteY6" fmla="*/ 192512 h 240640"/>
                <a:gd name="connsiteX7" fmla="*/ 0 w 189637"/>
                <a:gd name="connsiteY7" fmla="*/ 48128 h 24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37" h="240640">
                  <a:moveTo>
                    <a:pt x="0" y="48128"/>
                  </a:moveTo>
                  <a:lnTo>
                    <a:pt x="94819" y="48128"/>
                  </a:lnTo>
                  <a:lnTo>
                    <a:pt x="94819" y="0"/>
                  </a:lnTo>
                  <a:lnTo>
                    <a:pt x="189637" y="120320"/>
                  </a:lnTo>
                  <a:lnTo>
                    <a:pt x="94819" y="240640"/>
                  </a:lnTo>
                  <a:lnTo>
                    <a:pt x="94819" y="192512"/>
                  </a:lnTo>
                  <a:lnTo>
                    <a:pt x="0" y="192512"/>
                  </a:lnTo>
                  <a:lnTo>
                    <a:pt x="0" y="48128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48128" rIns="56890" bIns="48127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sp>
        <p:nvSpPr>
          <p:cNvPr id="51" name="Oval 50"/>
          <p:cNvSpPr/>
          <p:nvPr/>
        </p:nvSpPr>
        <p:spPr>
          <a:xfrm>
            <a:off x="6881764" y="4932626"/>
            <a:ext cx="914400" cy="9144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26477" y="330495"/>
            <a:ext cx="1837984" cy="4222356"/>
            <a:chOff x="426477" y="330495"/>
            <a:chExt cx="1837984" cy="4222356"/>
          </a:xfrm>
        </p:grpSpPr>
        <p:grpSp>
          <p:nvGrpSpPr>
            <p:cNvPr id="71" name="Group 70"/>
            <p:cNvGrpSpPr/>
            <p:nvPr/>
          </p:nvGrpSpPr>
          <p:grpSpPr>
            <a:xfrm>
              <a:off x="533400" y="330495"/>
              <a:ext cx="1731061" cy="4222356"/>
              <a:chOff x="533400" y="304800"/>
              <a:chExt cx="1731061" cy="4222356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533400" y="304800"/>
                <a:ext cx="1066800" cy="42223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>
                <a:off x="533400" y="322997"/>
                <a:ext cx="3429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>
                <a:off x="1664386" y="4461748"/>
                <a:ext cx="600075" cy="31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TextBox 62"/>
            <p:cNvSpPr txBox="1"/>
            <p:nvPr/>
          </p:nvSpPr>
          <p:spPr>
            <a:xfrm rot="4574357">
              <a:off x="-700096" y="2573957"/>
              <a:ext cx="2961031" cy="70788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সংকির্ণ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অর্থে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পদ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84960" y="4116698"/>
            <a:ext cx="2335782" cy="2675373"/>
            <a:chOff x="4584960" y="4116698"/>
            <a:chExt cx="2335782" cy="2675373"/>
          </a:xfrm>
        </p:grpSpPr>
        <p:grpSp>
          <p:nvGrpSpPr>
            <p:cNvPr id="70" name="Group 69"/>
            <p:cNvGrpSpPr/>
            <p:nvPr/>
          </p:nvGrpSpPr>
          <p:grpSpPr>
            <a:xfrm>
              <a:off x="4943475" y="4116698"/>
              <a:ext cx="1977267" cy="2588213"/>
              <a:chOff x="4943475" y="4116698"/>
              <a:chExt cx="1977267" cy="2588213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>
                <a:off x="4943475" y="4328379"/>
                <a:ext cx="975246" cy="23765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 flipV="1">
                <a:off x="4943475" y="4116698"/>
                <a:ext cx="632346" cy="20353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>
                <a:off x="5918721" y="6704911"/>
                <a:ext cx="100202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/>
            <p:cNvSpPr txBox="1"/>
            <p:nvPr/>
          </p:nvSpPr>
          <p:spPr>
            <a:xfrm rot="4035071">
              <a:off x="3716966" y="5277745"/>
              <a:ext cx="2382320" cy="6463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ব্যপক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অর্থে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পদ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74" name="Straight Arrow Connector 73"/>
          <p:cNvCxnSpPr/>
          <p:nvPr/>
        </p:nvCxnSpPr>
        <p:spPr>
          <a:xfrm>
            <a:off x="876300" y="2546980"/>
            <a:ext cx="1905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5054271" y="5486934"/>
            <a:ext cx="216558" cy="751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3462544" y="1188867"/>
            <a:ext cx="2866316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124234" y="1353680"/>
            <a:ext cx="1734875" cy="5847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86202" y="1977717"/>
            <a:ext cx="7403647" cy="1566746"/>
            <a:chOff x="1186202" y="1977717"/>
            <a:chExt cx="7403647" cy="1566746"/>
          </a:xfrm>
        </p:grpSpPr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3301" y="1977717"/>
              <a:ext cx="1756548" cy="1566746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1186202" y="2712868"/>
              <a:ext cx="66377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ফুলটি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সুন্দর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   -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যুক্তিবাক্য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2104816" y="2746889"/>
              <a:ext cx="1282299" cy="58477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3880251" y="2761090"/>
              <a:ext cx="1282299" cy="58477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45740" y="1962032"/>
            <a:ext cx="4849441" cy="838244"/>
            <a:chOff x="1321486" y="1938455"/>
            <a:chExt cx="4849441" cy="838244"/>
          </a:xfrm>
        </p:grpSpPr>
        <p:sp>
          <p:nvSpPr>
            <p:cNvPr id="25" name="TextBox 24"/>
            <p:cNvSpPr txBox="1"/>
            <p:nvPr/>
          </p:nvSpPr>
          <p:spPr>
            <a:xfrm>
              <a:off x="1321486" y="2002495"/>
              <a:ext cx="685800" cy="64633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পদ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2180245" y="1938455"/>
              <a:ext cx="452576" cy="77441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H="1">
              <a:off x="4593985" y="2103267"/>
              <a:ext cx="132001" cy="67343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1983032" y="2325661"/>
              <a:ext cx="42350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 flipV="1">
              <a:off x="4725986" y="2430968"/>
              <a:ext cx="773151" cy="901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5473884" y="2036737"/>
              <a:ext cx="697043" cy="64633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পদ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78402" y="284648"/>
            <a:ext cx="2200276" cy="1038130"/>
            <a:chOff x="1778402" y="284648"/>
            <a:chExt cx="2200276" cy="1038130"/>
          </a:xfrm>
        </p:grpSpPr>
        <p:sp>
          <p:nvSpPr>
            <p:cNvPr id="37" name="TextBox 36"/>
            <p:cNvSpPr txBox="1"/>
            <p:nvPr/>
          </p:nvSpPr>
          <p:spPr>
            <a:xfrm>
              <a:off x="1778402" y="284648"/>
              <a:ext cx="2200276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একের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অধিক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শব্দ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75" name="Straight Arrow Connector 74"/>
            <p:cNvCxnSpPr>
              <a:endCxn id="55" idx="1"/>
            </p:cNvCxnSpPr>
            <p:nvPr/>
          </p:nvCxnSpPr>
          <p:spPr>
            <a:xfrm>
              <a:off x="2859109" y="807868"/>
              <a:ext cx="1023197" cy="51491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H="1">
              <a:off x="2180245" y="807868"/>
              <a:ext cx="678864" cy="51491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2790825" y="3359199"/>
            <a:ext cx="1409700" cy="1106794"/>
            <a:chOff x="2790825" y="3359199"/>
            <a:chExt cx="1409700" cy="1106794"/>
          </a:xfrm>
        </p:grpSpPr>
        <p:sp>
          <p:nvSpPr>
            <p:cNvPr id="38" name="TextBox 37"/>
            <p:cNvSpPr txBox="1"/>
            <p:nvPr/>
          </p:nvSpPr>
          <p:spPr>
            <a:xfrm>
              <a:off x="2790825" y="3942773"/>
              <a:ext cx="1409700" cy="52322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শব্দ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flipH="1" flipV="1">
              <a:off x="2934539" y="3359199"/>
              <a:ext cx="528006" cy="57286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3462544" y="3359199"/>
              <a:ext cx="678864" cy="57286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92477" y="105024"/>
            <a:ext cx="9051523" cy="1833431"/>
            <a:chOff x="92477" y="105024"/>
            <a:chExt cx="9051523" cy="1833431"/>
          </a:xfrm>
        </p:grpSpPr>
        <p:sp>
          <p:nvSpPr>
            <p:cNvPr id="2" name="TextBox 1"/>
            <p:cNvSpPr txBox="1"/>
            <p:nvPr/>
          </p:nvSpPr>
          <p:spPr>
            <a:xfrm>
              <a:off x="92477" y="1353680"/>
              <a:ext cx="90515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শেখ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হাসিনা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হন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বাংলাদেশের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প্রধানমন্ত্রী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  -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যুক্তিবাক্য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3313" y="105024"/>
              <a:ext cx="1274366" cy="1248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463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1430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3048000"/>
            <a:ext cx="617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?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724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09800"/>
            <a:ext cx="8305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*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সমষ্টি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যুক্তিবাক্যের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বিধেয়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96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6633" y="439837"/>
            <a:ext cx="4991582" cy="11343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আমরা একটি দৃশ্য দেখি, সেখানে দর্শকবৃন্দ কি বোঝাতে চাইছেন---।</a:t>
            </a:r>
            <a:endPara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1576" y="1770927"/>
            <a:ext cx="6643637" cy="41321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576" y="1809345"/>
            <a:ext cx="6643637" cy="40937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Wave 4"/>
          <p:cNvSpPr/>
          <p:nvPr/>
        </p:nvSpPr>
        <p:spPr>
          <a:xfrm>
            <a:off x="1351576" y="6099861"/>
            <a:ext cx="6860663" cy="532434"/>
          </a:xfrm>
          <a:prstGeom prst="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চিত্রে দর্শকবৃন্দ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শব্দ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তাদের চিন্তা,আবেগ,অনুভূতি প্রকাশ করছে।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31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7336" y="130555"/>
            <a:ext cx="6787658" cy="7300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আমরা একটি দৃশ্য দেখি, সেখানে দর্শকবৃন্দ কি বোঝাতে চাইছেনঃ--</a:t>
            </a:r>
            <a:endPara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Wave 6"/>
          <p:cNvSpPr/>
          <p:nvPr/>
        </p:nvSpPr>
        <p:spPr>
          <a:xfrm>
            <a:off x="3879586" y="907677"/>
            <a:ext cx="3892923" cy="1612028"/>
          </a:xfrm>
          <a:prstGeom prst="wave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চিত্রে দর্শকবৃন্দ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শব্দ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তাদের চিন্তা,আবেগ,অনুভূতি প্রকাশ করছে।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Notched Right Arrow 8"/>
          <p:cNvSpPr/>
          <p:nvPr/>
        </p:nvSpPr>
        <p:spPr>
          <a:xfrm>
            <a:off x="557112" y="2566771"/>
            <a:ext cx="7228867" cy="1230917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5244" y="3797686"/>
            <a:ext cx="8650224" cy="275551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তার অন্তরের মাঝে যে সমস্ত আবেগ, অনুভূতি,চিন্তাকে লালন করে,তাকে কন্ঠনালীর সাহায্যে মূখগহব্বর দিয়ে,জিহবা ও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ঠোটের সাহায্যে শাব্দিক আকারে বা লিখনির মাধ্যমে যা প্রকাশ করে,তাকেই শব্দ বলে।</a:t>
            </a:r>
            <a:endParaRPr lang="bn-IN" sz="40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হল কয়েকটি বর্ণ বা বর্ণের সমষ্টি যা একটি  অর্থ প্রকাশ করে।শব্দ যুক্তিবাক্য গঠনে সহায়তা করে থাকে।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1564" y="1055329"/>
            <a:ext cx="2831702" cy="16121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83" y="1073010"/>
            <a:ext cx="2894735" cy="16120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161464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3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1" grpId="0" animBg="1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457200"/>
            <a:ext cx="3222009" cy="76944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ক+ল+ম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কলম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3390900" y="1226641"/>
            <a:ext cx="914400" cy="1287959"/>
            <a:chOff x="3390900" y="1226641"/>
            <a:chExt cx="914400" cy="1287959"/>
          </a:xfrm>
        </p:grpSpPr>
        <p:sp>
          <p:nvSpPr>
            <p:cNvPr id="14" name="Oval 13"/>
            <p:cNvSpPr/>
            <p:nvPr/>
          </p:nvSpPr>
          <p:spPr>
            <a:xfrm>
              <a:off x="3390900" y="1600200"/>
              <a:ext cx="914400" cy="9144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শব্দ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3848100" y="1226641"/>
              <a:ext cx="0" cy="373559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1371600" y="2007358"/>
            <a:ext cx="5181600" cy="1726442"/>
            <a:chOff x="1371600" y="2007358"/>
            <a:chExt cx="5181600" cy="1726442"/>
          </a:xfrm>
        </p:grpSpPr>
        <p:sp>
          <p:nvSpPr>
            <p:cNvPr id="25" name="Oval 24"/>
            <p:cNvSpPr/>
            <p:nvPr/>
          </p:nvSpPr>
          <p:spPr>
            <a:xfrm>
              <a:off x="1371600" y="2007358"/>
              <a:ext cx="1349138" cy="9144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পদযোগ্য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028950" y="2971800"/>
              <a:ext cx="1619250" cy="762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সহপদযোগ্য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876800" y="2007358"/>
              <a:ext cx="1676400" cy="9144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পদনিরপেক্ষ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6" name="Straight Arrow Connector 15"/>
            <p:cNvCxnSpPr>
              <a:stCxn id="14" idx="2"/>
            </p:cNvCxnSpPr>
            <p:nvPr/>
          </p:nvCxnSpPr>
          <p:spPr>
            <a:xfrm flipH="1">
              <a:off x="2667000" y="2057400"/>
              <a:ext cx="7239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4" idx="4"/>
            </p:cNvCxnSpPr>
            <p:nvPr/>
          </p:nvCxnSpPr>
          <p:spPr>
            <a:xfrm flipH="1">
              <a:off x="3833884" y="2514600"/>
              <a:ext cx="14216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4267200" y="2171700"/>
              <a:ext cx="6096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851195" y="1035570"/>
            <a:ext cx="1053805" cy="3741122"/>
            <a:chOff x="851195" y="1035570"/>
            <a:chExt cx="1053805" cy="3741122"/>
          </a:xfrm>
        </p:grpSpPr>
        <p:sp>
          <p:nvSpPr>
            <p:cNvPr id="28" name="TextBox 27"/>
            <p:cNvSpPr txBox="1"/>
            <p:nvPr/>
          </p:nvSpPr>
          <p:spPr>
            <a:xfrm rot="4134050">
              <a:off x="-757756" y="2644521"/>
              <a:ext cx="3741122" cy="52322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রহিম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করিম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মানুষ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গরু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ইত্যিদি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H="1">
              <a:off x="1600200" y="2971799"/>
              <a:ext cx="304800" cy="38100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748409" y="2486586"/>
            <a:ext cx="851791" cy="4169390"/>
            <a:chOff x="748409" y="2486586"/>
            <a:chExt cx="851791" cy="4169390"/>
          </a:xfrm>
        </p:grpSpPr>
        <p:sp>
          <p:nvSpPr>
            <p:cNvPr id="29" name="TextBox 28"/>
            <p:cNvSpPr txBox="1"/>
            <p:nvPr/>
          </p:nvSpPr>
          <p:spPr>
            <a:xfrm rot="4175680">
              <a:off x="-1074676" y="4309671"/>
              <a:ext cx="4169390" cy="523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নিজেই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যুক্তিবাক্যে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ব্যবহৃত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হতে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পারে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H="1">
              <a:off x="1524000" y="4658731"/>
              <a:ext cx="76200" cy="4361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2381249" y="3733800"/>
            <a:ext cx="3048000" cy="924931"/>
            <a:chOff x="2381249" y="3733800"/>
            <a:chExt cx="3048000" cy="924931"/>
          </a:xfrm>
        </p:grpSpPr>
        <p:sp>
          <p:nvSpPr>
            <p:cNvPr id="30" name="TextBox 29"/>
            <p:cNvSpPr txBox="1"/>
            <p:nvPr/>
          </p:nvSpPr>
          <p:spPr>
            <a:xfrm>
              <a:off x="2381249" y="4135511"/>
              <a:ext cx="3048000" cy="52322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টি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টা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খানা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খানি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ইত্যাদি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2" name="Straight Arrow Connector 41"/>
            <p:cNvCxnSpPr>
              <a:stCxn id="26" idx="4"/>
            </p:cNvCxnSpPr>
            <p:nvPr/>
          </p:nvCxnSpPr>
          <p:spPr>
            <a:xfrm flipH="1">
              <a:off x="3833884" y="3733800"/>
              <a:ext cx="4691" cy="40171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2064366" y="4658731"/>
            <a:ext cx="4243332" cy="903869"/>
            <a:chOff x="2064366" y="4658731"/>
            <a:chExt cx="4243332" cy="903869"/>
          </a:xfrm>
        </p:grpSpPr>
        <p:sp>
          <p:nvSpPr>
            <p:cNvPr id="31" name="TextBox 30"/>
            <p:cNvSpPr txBox="1"/>
            <p:nvPr/>
          </p:nvSpPr>
          <p:spPr>
            <a:xfrm>
              <a:off x="2064366" y="5162490"/>
              <a:ext cx="4243332" cy="400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পদযোগ্য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শব্দের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সাথে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যুক্তিবাক্যে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ব্যবহৃত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হতে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পারে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4" name="Straight Arrow Connector 43"/>
            <p:cNvCxnSpPr>
              <a:stCxn id="30" idx="2"/>
            </p:cNvCxnSpPr>
            <p:nvPr/>
          </p:nvCxnSpPr>
          <p:spPr>
            <a:xfrm>
              <a:off x="3905249" y="4658731"/>
              <a:ext cx="0" cy="4361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6307697" y="1409700"/>
            <a:ext cx="866433" cy="3124200"/>
            <a:chOff x="6307697" y="1409700"/>
            <a:chExt cx="866433" cy="3124200"/>
          </a:xfrm>
        </p:grpSpPr>
        <p:sp>
          <p:nvSpPr>
            <p:cNvPr id="33" name="TextBox 32"/>
            <p:cNvSpPr txBox="1"/>
            <p:nvPr/>
          </p:nvSpPr>
          <p:spPr>
            <a:xfrm rot="18502107">
              <a:off x="5381198" y="2740967"/>
              <a:ext cx="3124200" cy="46166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হায়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!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হায়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!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মরি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!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মরি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!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ইত্যাদি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1" name="Straight Arrow Connector 50"/>
            <p:cNvCxnSpPr>
              <a:stCxn id="27" idx="5"/>
            </p:cNvCxnSpPr>
            <p:nvPr/>
          </p:nvCxnSpPr>
          <p:spPr>
            <a:xfrm>
              <a:off x="6307697" y="2787847"/>
              <a:ext cx="397903" cy="1839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7124279" y="2122378"/>
            <a:ext cx="656762" cy="3429000"/>
            <a:chOff x="7124279" y="2122378"/>
            <a:chExt cx="656762" cy="3429000"/>
          </a:xfrm>
        </p:grpSpPr>
        <p:sp>
          <p:nvSpPr>
            <p:cNvPr id="34" name="TextBox 33"/>
            <p:cNvSpPr txBox="1"/>
            <p:nvPr/>
          </p:nvSpPr>
          <p:spPr>
            <a:xfrm rot="18470793">
              <a:off x="5835709" y="3606045"/>
              <a:ext cx="3429000" cy="46166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যুক্তিবাক্যে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ব্যবহৃত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হতে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পারে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না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3" name="Straight Arrow Connector 52"/>
            <p:cNvCxnSpPr>
              <a:stCxn id="33" idx="2"/>
            </p:cNvCxnSpPr>
            <p:nvPr/>
          </p:nvCxnSpPr>
          <p:spPr>
            <a:xfrm>
              <a:off x="7124279" y="3115081"/>
              <a:ext cx="343321" cy="3901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4572000" y="549532"/>
            <a:ext cx="2895600" cy="584775"/>
            <a:chOff x="4572000" y="549532"/>
            <a:chExt cx="2895600" cy="584775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4572000" y="810383"/>
              <a:ext cx="609600" cy="0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5257800" y="549532"/>
              <a:ext cx="2209800" cy="58477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অর্থবোধক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ধ্বনি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782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?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5257800"/>
          </a:xfr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শব্দঃ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বর্ণসমষ্টি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।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ক+ল+ম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=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কলম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শ্রেণিবিভাগঃ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                         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শব্দ</a:t>
            </a:r>
            <a:endParaRPr lang="bn-IN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dirty="0">
                <a:latin typeface="NikoshBAN" pitchFamily="2" charset="0"/>
                <a:cs typeface="NikoshBAN" pitchFamily="2" charset="0"/>
              </a:rPr>
              <a:t>  ১।পদ যোগ্য  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২।সহপদ যোগ্য 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৩।পদ নিরপেক্ষ</a:t>
            </a:r>
          </a:p>
          <a:p>
            <a:pPr>
              <a:buNone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মানুষ,রহিম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        -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টি,টা,খানা,খানি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      -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হায়!হায়!,মরি!মরি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!</a:t>
            </a:r>
            <a:endParaRPr lang="bn-IN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bn-IN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Up-Down Arrow 3"/>
          <p:cNvSpPr/>
          <p:nvPr/>
        </p:nvSpPr>
        <p:spPr>
          <a:xfrm>
            <a:off x="4343400" y="3733800"/>
            <a:ext cx="304800" cy="6096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4343400"/>
          <a:ext cx="9144000" cy="36576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7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Up-Down Arrow 6"/>
          <p:cNvSpPr/>
          <p:nvPr/>
        </p:nvSpPr>
        <p:spPr>
          <a:xfrm>
            <a:off x="4267200" y="4724400"/>
            <a:ext cx="408432" cy="7620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-Down Arrow 7"/>
          <p:cNvSpPr/>
          <p:nvPr/>
        </p:nvSpPr>
        <p:spPr>
          <a:xfrm>
            <a:off x="6934200" y="4724400"/>
            <a:ext cx="484632" cy="7620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-Down Arrow 8"/>
          <p:cNvSpPr/>
          <p:nvPr/>
        </p:nvSpPr>
        <p:spPr>
          <a:xfrm>
            <a:off x="1524000" y="4724400"/>
            <a:ext cx="484632" cy="8382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পদযোগ্য শব্দ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2133600"/>
            <a:ext cx="8844455" cy="33528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যে শব্দ বা শব্দ সমষ্টি  অন্য পদের সাহায্য ছাড়াই সরাসরি কোন যুক্তিবাক্যের উদ্দেশ্য বা বিধেয় হিসেবে ব্যবহৃত হয় বা হতে পারে তাকে পদযোগ্য শব্দ বলে। </a:t>
            </a:r>
          </a:p>
          <a:p>
            <a:pPr algn="just">
              <a:buNone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যেমন, মানুষ, গরু, বই, খাতা, চেয়ার, টেবিল, কলম, পাখি, বাজার ইত্যাদি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 পদযোগ্য শব্দ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62200"/>
            <a:ext cx="8925910" cy="281940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যে শব্দ বা শব্দ সমষ্টি  অন্য পদের সাহায্য ছাড়া সরাসরি কোন যুক্তিবাক্যের উদ্দেশ্য বা বিধেয় হিসেবে ব্যবহৃত হতে পারে না তাকে সহ গদযোগ্য শব্দ বলে।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যেমন,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টি,টা,খানা,খানি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, ও, এবং, যদি---তাহলে, যেমন---তেমন ইত্যাদি</a:t>
            </a:r>
          </a:p>
          <a:p>
            <a:pPr>
              <a:buNone/>
            </a:pPr>
            <a:r>
              <a:rPr lang="en-US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87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d_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28600"/>
            <a:ext cx="3886200" cy="2819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 descr="thSKJQ5MB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505200"/>
            <a:ext cx="3886200" cy="2819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11" descr="content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152400"/>
            <a:ext cx="4346778" cy="2743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12" descr="content 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505200"/>
            <a:ext cx="4457700" cy="28289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TextBox 13"/>
          <p:cNvSpPr txBox="1"/>
          <p:nvPr/>
        </p:nvSpPr>
        <p:spPr>
          <a:xfrm>
            <a:off x="457200" y="304800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>
                <a:latin typeface="NikoshBAN" pitchFamily="2" charset="0"/>
                <a:cs typeface="NikoshBAN" pitchFamily="2" charset="0"/>
              </a:rPr>
              <a:t>ফুল হয় সুন্দর।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9600" y="3048000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>
                <a:latin typeface="NikoshBAN" pitchFamily="2" charset="0"/>
                <a:cs typeface="NikoshBAN" pitchFamily="2" charset="0"/>
              </a:rPr>
              <a:t>গরু হয় চতুষ্পদ</a:t>
            </a:r>
            <a:r>
              <a:rPr lang="bn-IN" sz="2000" dirty="0"/>
              <a:t>।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" y="64008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>
                <a:latin typeface="NikoshBAN" pitchFamily="2" charset="0"/>
                <a:cs typeface="NikoshBAN" pitchFamily="2" charset="0"/>
              </a:rPr>
              <a:t>মুরগি ডিম পাড়ে</a:t>
            </a:r>
            <a:r>
              <a:rPr lang="bn-IN" dirty="0"/>
              <a:t>।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648200" y="64008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>
                <a:latin typeface="NikoshBAN" pitchFamily="2" charset="0"/>
                <a:cs typeface="NikoshBAN" pitchFamily="2" charset="0"/>
              </a:rPr>
              <a:t>পাখি আকাশে উড়ছে।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08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 অযোগ্য/নিরপেক্ষ শব্দ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8991600" cy="289560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bn-BD" sz="3500" dirty="0">
                <a:latin typeface="NikoshBAN" pitchFamily="2" charset="0"/>
                <a:cs typeface="NikoshBAN" pitchFamily="2" charset="0"/>
              </a:rPr>
              <a:t>যে শব্দ বা শব্দ সমষ্টি  কখনো কোন যুক্তিবাক্যের উদ্দেশ্য বা বিধেয় হিসেবে ব্যবহৃত হতে পারে না তাকে গদ অযোগ্য শব্দ বলে।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35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500" dirty="0">
                <a:latin typeface="NikoshBAN" pitchFamily="2" charset="0"/>
                <a:cs typeface="NikoshBAN" pitchFamily="2" charset="0"/>
              </a:rPr>
              <a:t>যেমন,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হায়!হায়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!,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মরি!মরি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!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 উঃ, আঃ, ছিঃ; ছিঃ ইত্যাদি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87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I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পদ ও শব্দের পার্থক্যঃ 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bn-IN" dirty="0"/>
              <a:t> 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561781"/>
              </p:ext>
            </p:extLst>
          </p:nvPr>
        </p:nvGraphicFramePr>
        <p:xfrm>
          <a:off x="0" y="1295400"/>
          <a:ext cx="9220200" cy="541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7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2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049">
                <a:tc>
                  <a:txBody>
                    <a:bodyPr/>
                    <a:lstStyle/>
                    <a:p>
                      <a:r>
                        <a:rPr lang="bn-IN" dirty="0"/>
                        <a:t>                          পদ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                          শব্দ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8151"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 ১।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পদ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এক বা একাধিক শব্দ দ্বারা গঠিত ।</a:t>
                      </a:r>
                      <a:endParaRPr lang="en-US" sz="2400" baseline="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IN" sz="2400" baseline="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২।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সকল পদই শব্দ ।</a:t>
                      </a:r>
                      <a:endParaRPr lang="en-US" sz="2400" baseline="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৩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একটি যুক্তিবাক্যে মাত্র দুটি পদ থাকে ।</a:t>
                      </a:r>
                      <a:endParaRPr lang="en-US" sz="2400" baseline="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৪।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একটি পদ একটি মাত্র অর্থ প্রকাশ করে । </a:t>
                      </a:r>
                      <a:endParaRPr lang="en-US" sz="2400" baseline="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IN" sz="2400" baseline="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৫।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পদ দ্বারা কেবল চিন্তা প্রকাশিত হয়। 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১। </a:t>
                      </a:r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একটি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শব্দ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এক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বা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একাধিক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অক্ষর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দ্বারা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গঠিত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</a:p>
                    <a:p>
                      <a:endParaRPr lang="en-US" sz="2400" baseline="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২।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সকল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শব্দ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পদ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নয়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</a:p>
                    <a:p>
                      <a:endParaRPr lang="en-US" sz="2400" baseline="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৩।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একটি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বাক্যে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শব্দের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দুই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এর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অধিক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হতে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পারে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</a:p>
                    <a:p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৪।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একটি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শব্দের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একাধিক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অর্থ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থাকতে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পারে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</a:p>
                    <a:p>
                      <a:endParaRPr lang="en-US" sz="2400" baseline="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baseline="0">
                          <a:latin typeface="NikoshBAN" pitchFamily="2" charset="0"/>
                          <a:cs typeface="NikoshBAN" pitchFamily="2" charset="0"/>
                        </a:rPr>
                        <a:t>৫। শব্দ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দ্বারা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মনের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চিন্তা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,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অনুভূতি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ইচ্ছা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ইত্যাদি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প্রকাশিত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হয়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IN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495800"/>
          </a:xfr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/>
          <a:lstStyle/>
          <a:p>
            <a:endParaRPr lang="bn-IN" dirty="0"/>
          </a:p>
          <a:p>
            <a:pPr>
              <a:buNone/>
            </a:pPr>
            <a:endParaRPr lang="bn-IN" dirty="0"/>
          </a:p>
          <a:p>
            <a:pPr>
              <a:buNone/>
            </a:pPr>
            <a:endParaRPr lang="bn-IN" dirty="0"/>
          </a:p>
          <a:p>
            <a:pPr>
              <a:buNone/>
            </a:pP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উৎপত্তিগত অর্থে পদ কি? খাতায় লিখ।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23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chemeClr val="accent3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IN" sz="8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endParaRPr lang="bn-IN" dirty="0"/>
          </a:p>
          <a:p>
            <a:pPr>
              <a:buNone/>
            </a:pPr>
            <a:endParaRPr lang="bn-IN" dirty="0"/>
          </a:p>
          <a:p>
            <a:pPr>
              <a:buNone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</a:p>
          <a:p>
            <a:pPr>
              <a:buNone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 –ক(বিজোড় রোল)    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bn-IN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দল –খ(জোড় রোল)</a:t>
            </a:r>
          </a:p>
          <a:p>
            <a:pPr>
              <a:buNone/>
            </a:pPr>
            <a:r>
              <a:rPr lang="bn-IN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     </a:t>
            </a:r>
          </a:p>
          <a:p>
            <a:pPr>
              <a:buNone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                </a:t>
            </a:r>
            <a:r>
              <a:rPr lang="bn-IN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পদ                  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IN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শব্দ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otched Right Arrow 3"/>
          <p:cNvSpPr/>
          <p:nvPr/>
        </p:nvSpPr>
        <p:spPr>
          <a:xfrm>
            <a:off x="0" y="0"/>
            <a:ext cx="3124200" cy="1905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810000" y="152400"/>
            <a:ext cx="5181600" cy="5105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38200" y="5257800"/>
            <a:ext cx="81534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/>
              <a:t>পদযোগ্য</a:t>
            </a:r>
            <a:r>
              <a:rPr lang="en-US" sz="5400" dirty="0"/>
              <a:t> </a:t>
            </a:r>
            <a:r>
              <a:rPr lang="en-US" sz="5400" dirty="0" err="1"/>
              <a:t>শব্দ</a:t>
            </a:r>
            <a:r>
              <a:rPr lang="en-US" sz="5400" dirty="0"/>
              <a:t> </a:t>
            </a:r>
            <a:r>
              <a:rPr lang="en-US" sz="5400" dirty="0" err="1"/>
              <a:t>কী</a:t>
            </a:r>
            <a:r>
              <a:rPr lang="en-US" sz="5400"/>
              <a:t>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0867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8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build="allAtOnce" animBg="1"/>
      <p:bldP spid="5" grpId="0" animBg="1"/>
      <p:bldP spid="5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292927" y="44624"/>
            <a:ext cx="5029200" cy="17526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6470" y="1829306"/>
            <a:ext cx="8452047" cy="47089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প্রতিশব্দ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৩. Term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৩. Term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৪. Terminus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৫. Terminus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৬.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৭.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৮.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চেয়ার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৯.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মরণশীল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১০.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দ্বিপদ-এখানে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দ্বিপদ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বসেছে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১১.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যুক্তিবিদ্যায়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১২.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সংকীর্ণ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১৩.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১৪.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পদগুলো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90255" y="3722132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28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" decel="100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build="allAtOnce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: ৩(ঘ)</a:t>
            </a:r>
          </a:p>
          <a:p>
            <a:pPr>
              <a:buNone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ব্যক্ত্যর্থ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জাত্যর্থ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JU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447800"/>
            <a:ext cx="55626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 descr="Animated Thank You.gif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56780" y="3247029"/>
            <a:ext cx="3058520" cy="2895600"/>
          </a:xfrm>
          <a:prstGeom prst="rect">
            <a:avLst/>
          </a:prstGeom>
        </p:spPr>
      </p:pic>
      <p:pic>
        <p:nvPicPr>
          <p:cNvPr id="5" name="Content Placeholder 3" descr="thank you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959" y="538630"/>
            <a:ext cx="26003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0500"/>
            <a:ext cx="3238500" cy="3238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29923" y="3126637"/>
            <a:ext cx="2960034" cy="32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02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chemeClr val="bg2">
              <a:lumMod val="75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bn-IN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 বিষয়</a:t>
            </a:r>
            <a:endParaRPr 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766" y="1497724"/>
            <a:ext cx="9144000" cy="5334000"/>
          </a:xfrm>
          <a:blipFill>
            <a:blip r:embed="rId2"/>
            <a:tile tx="0" ty="0" sx="100000" sy="100000" flip="none" algn="tl"/>
          </a:blip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bn-IN" sz="9600" dirty="0"/>
              <a:t> </a:t>
            </a:r>
            <a:r>
              <a:rPr lang="bn-IN" sz="9600" dirty="0">
                <a:latin typeface="NikoshBAN" pitchFamily="2" charset="0"/>
                <a:cs typeface="NikoshBAN" pitchFamily="2" charset="0"/>
              </a:rPr>
              <a:t>যুক্তির উপাদান        (পদ ও শব্দ)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bn-IN" dirty="0"/>
          </a:p>
          <a:p>
            <a:pPr marL="0" indent="0">
              <a:buNone/>
            </a:pPr>
            <a:endParaRPr lang="bn-IN" dirty="0"/>
          </a:p>
          <a:p>
            <a:pPr marL="0" indent="0">
              <a:buNone/>
            </a:pPr>
            <a:r>
              <a:rPr lang="en-US" sz="48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       </a:t>
            </a:r>
          </a:p>
          <a:p>
            <a:pPr marL="0" indent="0">
              <a:buNone/>
            </a:pPr>
            <a:r>
              <a:rPr lang="en-US" sz="4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।পদ ও শব্দ কি তা জানতে পারবে।</a:t>
            </a:r>
          </a:p>
          <a:p>
            <a:pPr marL="0" indent="0">
              <a:buNone/>
            </a:pPr>
            <a:r>
              <a:rPr lang="en-US" sz="48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। পদওশব্দের পার্থক্য করতে পারবে।</a:t>
            </a:r>
          </a:p>
          <a:p>
            <a:pPr marL="0" indent="0">
              <a:buNone/>
            </a:pPr>
            <a:r>
              <a:rPr lang="en-US" sz="48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।শব্দের শ্রেণী বিভাগ করতে পারবে 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 l="10500" t="80000" r="46001" b="4443"/>
          <a:stretch>
            <a:fillRect/>
          </a:stretch>
        </p:blipFill>
        <p:spPr bwMode="auto">
          <a:xfrm>
            <a:off x="1610360" y="76200"/>
            <a:ext cx="3581399" cy="75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3374" y="2362200"/>
            <a:ext cx="405892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Rectangle 5"/>
          <p:cNvSpPr/>
          <p:nvPr/>
        </p:nvSpPr>
        <p:spPr>
          <a:xfrm>
            <a:off x="951563" y="1219200"/>
            <a:ext cx="69493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bn-IN" sz="3200" b="1" dirty="0">
                <a:ln w="900" cmpd="sng">
                  <a:solidFill>
                    <a:srgbClr val="93A29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 কি বিচারকদের মধ্যে শ্রেষ্টতম বিচারক নন</a:t>
            </a:r>
            <a:r>
              <a:rPr lang="en-US" sz="3200" b="1" dirty="0">
                <a:ln w="900" cmpd="sng">
                  <a:solidFill>
                    <a:srgbClr val="93A29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5528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753" y="5492996"/>
            <a:ext cx="5128331" cy="109379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ভিডিও এবং  চিত্রগুলো কি নির্দেশ করছে বলে তুমি মনে কর?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3"/>
          <p:cNvGrpSpPr/>
          <p:nvPr/>
        </p:nvGrpSpPr>
        <p:grpSpPr>
          <a:xfrm>
            <a:off x="2673705" y="507785"/>
            <a:ext cx="1709383" cy="2051164"/>
            <a:chOff x="3684895" y="1508575"/>
            <a:chExt cx="2279177" cy="205116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4895" y="1508575"/>
              <a:ext cx="2279177" cy="1455663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2" name="Rectangle 11"/>
            <p:cNvSpPr/>
            <p:nvPr/>
          </p:nvSpPr>
          <p:spPr>
            <a:xfrm>
              <a:off x="3888349" y="3136659"/>
              <a:ext cx="1933930" cy="42308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বাড়ি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24"/>
          <p:cNvGrpSpPr/>
          <p:nvPr/>
        </p:nvGrpSpPr>
        <p:grpSpPr>
          <a:xfrm>
            <a:off x="4885014" y="409073"/>
            <a:ext cx="1712261" cy="2149876"/>
            <a:chOff x="6369665" y="1432134"/>
            <a:chExt cx="2283015" cy="21498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9665" y="1432134"/>
              <a:ext cx="2283015" cy="1532104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3" name="Rectangle 12"/>
            <p:cNvSpPr/>
            <p:nvPr/>
          </p:nvSpPr>
          <p:spPr>
            <a:xfrm>
              <a:off x="6544208" y="3158930"/>
              <a:ext cx="1933930" cy="42308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ফুল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25"/>
          <p:cNvGrpSpPr/>
          <p:nvPr/>
        </p:nvGrpSpPr>
        <p:grpSpPr>
          <a:xfrm>
            <a:off x="6901042" y="434243"/>
            <a:ext cx="1846766" cy="2128774"/>
            <a:chOff x="9103057" y="1432135"/>
            <a:chExt cx="2462354" cy="212877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3057" y="1432135"/>
              <a:ext cx="2462354" cy="1532104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4" name="Rectangle 13"/>
            <p:cNvSpPr/>
            <p:nvPr/>
          </p:nvSpPr>
          <p:spPr>
            <a:xfrm>
              <a:off x="9367269" y="3137829"/>
              <a:ext cx="1933930" cy="42308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মসজিদ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26"/>
          <p:cNvGrpSpPr/>
          <p:nvPr/>
        </p:nvGrpSpPr>
        <p:grpSpPr>
          <a:xfrm>
            <a:off x="6936473" y="3040226"/>
            <a:ext cx="1917511" cy="2262044"/>
            <a:chOff x="9248632" y="3770194"/>
            <a:chExt cx="2556681" cy="226204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8632" y="3770194"/>
              <a:ext cx="2556681" cy="1624012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5" name="Rectangle 14"/>
            <p:cNvSpPr/>
            <p:nvPr/>
          </p:nvSpPr>
          <p:spPr>
            <a:xfrm>
              <a:off x="9607350" y="5609158"/>
              <a:ext cx="1933930" cy="42308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ছাত্রী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4" name="Group 27"/>
          <p:cNvGrpSpPr/>
          <p:nvPr/>
        </p:nvGrpSpPr>
        <p:grpSpPr>
          <a:xfrm>
            <a:off x="4786687" y="3116570"/>
            <a:ext cx="1908917" cy="2185701"/>
            <a:chOff x="6382248" y="3770194"/>
            <a:chExt cx="2545223" cy="218570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2248" y="3770194"/>
              <a:ext cx="2545223" cy="1624012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6" name="Rectangle 15"/>
            <p:cNvSpPr/>
            <p:nvPr/>
          </p:nvSpPr>
          <p:spPr>
            <a:xfrm>
              <a:off x="6743734" y="5532815"/>
              <a:ext cx="1933930" cy="42308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বাঘ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5" name="Group 28"/>
          <p:cNvGrpSpPr/>
          <p:nvPr/>
        </p:nvGrpSpPr>
        <p:grpSpPr>
          <a:xfrm>
            <a:off x="2444229" y="3111426"/>
            <a:ext cx="2028825" cy="2190845"/>
            <a:chOff x="3258972" y="3619700"/>
            <a:chExt cx="2705100" cy="219084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8972" y="3619700"/>
              <a:ext cx="2705100" cy="1624012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7" name="Rectangle 16"/>
            <p:cNvSpPr/>
            <p:nvPr/>
          </p:nvSpPr>
          <p:spPr>
            <a:xfrm>
              <a:off x="3644557" y="5387465"/>
              <a:ext cx="1933930" cy="42308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বাঊল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6" name="Group 29"/>
          <p:cNvGrpSpPr/>
          <p:nvPr/>
        </p:nvGrpSpPr>
        <p:grpSpPr>
          <a:xfrm>
            <a:off x="330239" y="3124139"/>
            <a:ext cx="1871663" cy="2190845"/>
            <a:chOff x="345246" y="3770194"/>
            <a:chExt cx="2495550" cy="219084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46" y="3770194"/>
              <a:ext cx="2495550" cy="1624012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8" name="Rectangle 17"/>
            <p:cNvSpPr/>
            <p:nvPr/>
          </p:nvSpPr>
          <p:spPr>
            <a:xfrm>
              <a:off x="626056" y="5537959"/>
              <a:ext cx="1933930" cy="42308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নৌকা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6695604" y="5662288"/>
            <a:ext cx="1521460" cy="89456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7" name="Group 18"/>
          <p:cNvGrpSpPr/>
          <p:nvPr/>
        </p:nvGrpSpPr>
        <p:grpSpPr>
          <a:xfrm>
            <a:off x="323048" y="434244"/>
            <a:ext cx="1878854" cy="2138533"/>
            <a:chOff x="599620" y="1551230"/>
            <a:chExt cx="2505139" cy="213853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620" y="1551230"/>
              <a:ext cx="2505139" cy="1532104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23" name="Rectangle 22"/>
            <p:cNvSpPr/>
            <p:nvPr/>
          </p:nvSpPr>
          <p:spPr>
            <a:xfrm>
              <a:off x="769174" y="3266683"/>
              <a:ext cx="1933930" cy="42308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পাখি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1" name="Frame 3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1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24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376370" y="435696"/>
            <a:ext cx="4257409" cy="1465385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উৎপত্তি গত অর্থ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3767" y="2217952"/>
            <a:ext cx="3772603" cy="97056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পদ (ইংরেজীপ্রতিশব্দ)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3767" y="3438365"/>
            <a:ext cx="4084240" cy="119978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Terminus (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ল্যাটিন শব্দ) থেকে।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831308" y="3555055"/>
            <a:ext cx="1585844" cy="10830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70934" y="3496711"/>
            <a:ext cx="1668439" cy="119978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Term</a:t>
            </a:r>
          </a:p>
        </p:txBody>
      </p:sp>
      <p:sp>
        <p:nvSpPr>
          <p:cNvPr id="7" name="Rectangle 6"/>
          <p:cNvSpPr/>
          <p:nvPr/>
        </p:nvSpPr>
        <p:spPr>
          <a:xfrm>
            <a:off x="603767" y="5188827"/>
            <a:ext cx="2795236" cy="103508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Terminus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(অর্থ)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81887" y="95534"/>
            <a:ext cx="8946107" cy="6762466"/>
          </a:xfrm>
          <a:prstGeom prst="frame">
            <a:avLst>
              <a:gd name="adj1" fmla="val 483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70934" y="2213612"/>
            <a:ext cx="1668439" cy="97056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Term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61020" y="5188827"/>
            <a:ext cx="2919981" cy="103508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প্রান্ত বা সীমা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475284" y="2164427"/>
            <a:ext cx="1853945" cy="1083092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499339" y="5209031"/>
            <a:ext cx="1837734" cy="1083092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5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chemeClr val="bg1">
              <a:lumMod val="75000"/>
            </a:schemeClr>
          </a:solidFill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sz="72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উৎপত্তিগত</a:t>
            </a:r>
            <a:r>
              <a:rPr lang="en-US" sz="7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অর্থে</a:t>
            </a:r>
            <a:r>
              <a:rPr lang="en-US" sz="7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পদঃ</a:t>
            </a:r>
            <a:r>
              <a:rPr lang="en-US" sz="7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blipFill>
            <a:blip r:embed="rId2"/>
            <a:tile tx="0" ty="0" sx="100000" sy="100000" flip="none" algn="tl"/>
          </a:blipFill>
          <a:ln w="76200">
            <a:solidFill>
              <a:schemeClr val="accent1"/>
            </a:solidFill>
            <a:prstDash val="solid"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*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প্রতিশব্দ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Term.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ল্যাটিন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 Terminus 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এসেছে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সীমা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উৎপত্তিগত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অর্থে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যুক্তিবাক্যের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প্রান্তদ্বয়ই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পদ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।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-</a:t>
            </a:r>
          </a:p>
          <a:p>
            <a:pPr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                                           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প্রান্তশব্দ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যুক্তিবাক্য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-      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সাকিল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চতুর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পদঃ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    ১।উদ্দেশ্য+২।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বিধেয়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4" name="Down Arrow 3"/>
          <p:cNvSpPr/>
          <p:nvPr/>
        </p:nvSpPr>
        <p:spPr>
          <a:xfrm flipH="1">
            <a:off x="3886200" y="3810000"/>
            <a:ext cx="228600" cy="521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581400" y="4876800"/>
            <a:ext cx="408432" cy="10546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flipH="1">
            <a:off x="5105400" y="3886200"/>
            <a:ext cx="152400" cy="457200"/>
          </a:xfrm>
          <a:prstGeom prst="downArrow">
            <a:avLst>
              <a:gd name="adj1" fmla="val 50000"/>
              <a:gd name="adj2" fmla="val 642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181600" y="4953000"/>
            <a:ext cx="408432" cy="10546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1462</Words>
  <Application>Microsoft Office PowerPoint</Application>
  <PresentationFormat>On-screen Show (4:3)</PresentationFormat>
  <Paragraphs>250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NikoshBAN</vt:lpstr>
      <vt:lpstr>SolaimanLipi</vt:lpstr>
      <vt:lpstr>Times New Roman</vt:lpstr>
      <vt:lpstr>Wingdings</vt:lpstr>
      <vt:lpstr>Office Theme</vt:lpstr>
      <vt:lpstr>স্বাগতম </vt:lpstr>
      <vt:lpstr>PowerPoint Presentation</vt:lpstr>
      <vt:lpstr>PowerPoint Presentation</vt:lpstr>
      <vt:lpstr>আজকের বিষয়</vt:lpstr>
      <vt:lpstr>শিখন ফল </vt:lpstr>
      <vt:lpstr>PowerPoint Presentation</vt:lpstr>
      <vt:lpstr>PowerPoint Presentation</vt:lpstr>
      <vt:lpstr>PowerPoint Presentation</vt:lpstr>
      <vt:lpstr>উৎপত্তিগত অর্থে পদঃ-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পদ</vt:lpstr>
      <vt:lpstr>পদ</vt:lpstr>
      <vt:lpstr>পদ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শব্দ কি ? শব্দ কত প্রকার কি কি ?</vt:lpstr>
      <vt:lpstr>পদযোগ্য শব্দ</vt:lpstr>
      <vt:lpstr>সহ পদযোগ্য শব্দ</vt:lpstr>
      <vt:lpstr>পদ অযোগ্য/নিরপেক্ষ শব্দ</vt:lpstr>
      <vt:lpstr>পদ ও শব্দের পার্থক্যঃ </vt:lpstr>
      <vt:lpstr>একক কাজ</vt:lpstr>
      <vt:lpstr>দলীয় কাজ</vt:lpstr>
      <vt:lpstr>PowerPoint Presentation</vt:lpstr>
      <vt:lpstr>PowerPoint Presentation</vt:lpstr>
      <vt:lpstr>বাড়ির কাজ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a_t</dc:creator>
  <cp:lastModifiedBy>User</cp:lastModifiedBy>
  <cp:revision>192</cp:revision>
  <dcterms:created xsi:type="dcterms:W3CDTF">2006-08-16T00:00:00Z</dcterms:created>
  <dcterms:modified xsi:type="dcterms:W3CDTF">2020-02-19T06:56:01Z</dcterms:modified>
</cp:coreProperties>
</file>