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92" r:id="rId2"/>
    <p:sldId id="290" r:id="rId3"/>
    <p:sldId id="291" r:id="rId4"/>
    <p:sldId id="257" r:id="rId5"/>
    <p:sldId id="259" r:id="rId6"/>
    <p:sldId id="260" r:id="rId7"/>
    <p:sldId id="289" r:id="rId8"/>
    <p:sldId id="277" r:id="rId9"/>
    <p:sldId id="286" r:id="rId10"/>
    <p:sldId id="285" r:id="rId11"/>
    <p:sldId id="284" r:id="rId12"/>
    <p:sldId id="275" r:id="rId13"/>
    <p:sldId id="276" r:id="rId14"/>
    <p:sldId id="278" r:id="rId15"/>
    <p:sldId id="287" r:id="rId16"/>
    <p:sldId id="280" r:id="rId17"/>
    <p:sldId id="279" r:id="rId18"/>
    <p:sldId id="288" r:id="rId19"/>
    <p:sldId id="274" r:id="rId20"/>
    <p:sldId id="267" r:id="rId21"/>
    <p:sldId id="271" r:id="rId22"/>
    <p:sldId id="293" r:id="rId23"/>
    <p:sldId id="29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38" autoAdjust="0"/>
  </p:normalViewPr>
  <p:slideViewPr>
    <p:cSldViewPr>
      <p:cViewPr varScale="1">
        <p:scale>
          <a:sx n="63" d="100"/>
          <a:sy n="63" d="100"/>
        </p:scale>
        <p:origin x="7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A24AA-D0BF-4C44-9F0C-3C3FC9164875}" type="datetimeFigureOut">
              <a:rPr lang="en-US" smtClean="0"/>
              <a:pPr/>
              <a:t>15-Feb-20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9733C-1B23-4A39-A11C-E42150F51956}" type="slidenum">
              <a:rPr lang="en-US" smtClean="0"/>
              <a:pPr/>
              <a:t>‹#›</a:t>
            </a:fld>
            <a:endParaRPr lang="en-US"/>
          </a:p>
        </p:txBody>
      </p:sp>
    </p:spTree>
    <p:extLst>
      <p:ext uri="{BB962C8B-B14F-4D97-AF65-F5344CB8AC3E}">
        <p14:creationId xmlns:p14="http://schemas.microsoft.com/office/powerpoint/2010/main" val="427005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4</a:t>
            </a:fld>
            <a:endParaRPr lang="en-US"/>
          </a:p>
        </p:txBody>
      </p:sp>
    </p:spTree>
    <p:extLst>
      <p:ext uri="{BB962C8B-B14F-4D97-AF65-F5344CB8AC3E}">
        <p14:creationId xmlns:p14="http://schemas.microsoft.com/office/powerpoint/2010/main" val="13099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10</a:t>
            </a:fld>
            <a:endParaRPr lang="en-US"/>
          </a:p>
        </p:txBody>
      </p:sp>
    </p:spTree>
    <p:extLst>
      <p:ext uri="{BB962C8B-B14F-4D97-AF65-F5344CB8AC3E}">
        <p14:creationId xmlns:p14="http://schemas.microsoft.com/office/powerpoint/2010/main" val="1295100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9733C-1B23-4A39-A11C-E42150F51956}" type="slidenum">
              <a:rPr lang="en-US" smtClean="0"/>
              <a:pPr/>
              <a:t>16</a:t>
            </a:fld>
            <a:endParaRPr lang="en-US"/>
          </a:p>
        </p:txBody>
      </p:sp>
    </p:spTree>
    <p:extLst>
      <p:ext uri="{BB962C8B-B14F-4D97-AF65-F5344CB8AC3E}">
        <p14:creationId xmlns:p14="http://schemas.microsoft.com/office/powerpoint/2010/main" val="337746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349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279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100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637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206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71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369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874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216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87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9104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15-Feb-20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70152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29.jp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28.jpeg"/><Relationship Id="rId5" Type="http://schemas.openxmlformats.org/officeDocument/2006/relationships/image" Target="../media/image27.jpg"/><Relationship Id="rId4" Type="http://schemas.openxmlformats.org/officeDocument/2006/relationships/image" Target="../media/image26.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1.jpg"/><Relationship Id="rId5" Type="http://schemas.openxmlformats.org/officeDocument/2006/relationships/image" Target="../media/image30.jpe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34.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5.jp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6.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microsoft.com/office/2007/relationships/hdphoto" Target="../media/hdphoto1.wdp"/><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6.gif"/></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2895600" y="304800"/>
            <a:ext cx="3657600" cy="1015663"/>
          </a:xfrm>
          <a:prstGeom prst="rect">
            <a:avLst/>
          </a:prstGeom>
          <a:noFill/>
        </p:spPr>
        <p:txBody>
          <a:bodyPr wrap="square" rtlCol="0">
            <a:spAutoFit/>
          </a:bodyPr>
          <a:lstStyle/>
          <a:p>
            <a:pPr algn="ctr"/>
            <a:r>
              <a:rPr lang="en-US" sz="6000" b="1" dirty="0" smtClean="0"/>
              <a:t>Welcome</a:t>
            </a:r>
            <a:endParaRPr lang="en-US" sz="60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2300" y="1981200"/>
            <a:ext cx="3124200" cy="3268698"/>
          </a:xfrm>
          <a:prstGeom prst="ellipse">
            <a:avLst/>
          </a:prstGeom>
          <a:solidFill>
            <a:schemeClr val="tx1"/>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9880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grpSp>
        <p:nvGrpSpPr>
          <p:cNvPr id="3" name="Group 2"/>
          <p:cNvGrpSpPr/>
          <p:nvPr/>
        </p:nvGrpSpPr>
        <p:grpSpPr>
          <a:xfrm>
            <a:off x="1970637" y="3032649"/>
            <a:ext cx="4649301" cy="2510135"/>
            <a:chOff x="931393" y="3052464"/>
            <a:chExt cx="6841007" cy="2510135"/>
          </a:xfrm>
          <a:scene3d>
            <a:camera prst="orthographicFront">
              <a:rot lat="0" lon="0" rev="0"/>
            </a:camera>
            <a:lightRig rig="balanced" dir="t">
              <a:rot lat="0" lon="0" rev="8700000"/>
            </a:lightRig>
          </a:scene3d>
        </p:grpSpPr>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1393" y="3052465"/>
              <a:ext cx="3657601" cy="2510134"/>
            </a:xfrm>
            <a:prstGeom prst="rect">
              <a:avLst/>
            </a:prstGeom>
            <a:ln>
              <a:noFill/>
            </a:ln>
            <a:effectLst>
              <a:outerShdw blurRad="44450" dist="27940" dir="5400000" algn="ctr">
                <a:srgbClr val="000000">
                  <a:alpha val="32000"/>
                </a:srgbClr>
              </a:outerShdw>
            </a:effectLst>
            <a:sp3d>
              <a:bevelT w="190500" h="38100"/>
            </a:sp3d>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400" y="3052464"/>
              <a:ext cx="3048000" cy="2510135"/>
            </a:xfrm>
            <a:prstGeom prst="rect">
              <a:avLst/>
            </a:prstGeom>
            <a:ln>
              <a:noFill/>
            </a:ln>
            <a:effectLst>
              <a:outerShdw blurRad="44450" dist="27940" dir="5400000" algn="ctr">
                <a:srgbClr val="000000">
                  <a:alpha val="32000"/>
                </a:srgbClr>
              </a:outerShdw>
            </a:effectLst>
            <a:sp3d>
              <a:bevelT w="190500" h="38100"/>
            </a:sp3d>
          </p:spPr>
        </p:pic>
      </p:grpSp>
      <p:sp>
        <p:nvSpPr>
          <p:cNvPr id="8" name="Rectangle 7"/>
          <p:cNvSpPr/>
          <p:nvPr/>
        </p:nvSpPr>
        <p:spPr>
          <a:xfrm>
            <a:off x="2279999" y="1714183"/>
            <a:ext cx="5628207" cy="461665"/>
          </a:xfrm>
          <a:prstGeom prst="rect">
            <a:avLst/>
          </a:prstGeom>
          <a:noFill/>
          <a:ln w="3175">
            <a:noFill/>
          </a:ln>
        </p:spPr>
        <p:txBody>
          <a:bodyPr wrap="none">
            <a:spAutoFit/>
          </a:bodyPr>
          <a:lstStyle/>
          <a:p>
            <a:r>
              <a:rPr lang="en-US" sz="2400" b="1" dirty="0" smtClean="0"/>
              <a:t> Pearl </a:t>
            </a:r>
            <a:r>
              <a:rPr lang="en-US" sz="2400" b="1" dirty="0"/>
              <a:t>is a hard </a:t>
            </a:r>
            <a:r>
              <a:rPr lang="en-US" sz="2400" b="1" dirty="0" smtClean="0"/>
              <a:t>object that grows in a shell.</a:t>
            </a:r>
            <a:endParaRPr lang="en-US" sz="2400" b="1" dirty="0"/>
          </a:p>
        </p:txBody>
      </p:sp>
      <p:sp>
        <p:nvSpPr>
          <p:cNvPr id="10" name="TextBox 9"/>
          <p:cNvSpPr txBox="1"/>
          <p:nvPr/>
        </p:nvSpPr>
        <p:spPr>
          <a:xfrm>
            <a:off x="1235793" y="5877936"/>
            <a:ext cx="6672413" cy="461665"/>
          </a:xfrm>
          <a:prstGeom prst="rect">
            <a:avLst/>
          </a:prstGeom>
          <a:noFill/>
          <a:ln w="3175">
            <a:noFill/>
          </a:ln>
        </p:spPr>
        <p:txBody>
          <a:bodyPr wrap="square" rtlCol="0">
            <a:spAutoFit/>
          </a:bodyPr>
          <a:lstStyle/>
          <a:p>
            <a:pPr algn="ctr"/>
            <a:r>
              <a:rPr lang="en-US" sz="2400" b="1" dirty="0" smtClean="0"/>
              <a:t>Princes Diana used to wear crown made of pearl.</a:t>
            </a:r>
            <a:endParaRPr lang="en-US" sz="2400" b="1" dirty="0"/>
          </a:p>
        </p:txBody>
      </p:sp>
      <p:sp>
        <p:nvSpPr>
          <p:cNvPr id="13" name="Rectangle 12"/>
          <p:cNvSpPr/>
          <p:nvPr/>
        </p:nvSpPr>
        <p:spPr>
          <a:xfrm>
            <a:off x="498101" y="226010"/>
            <a:ext cx="1412929"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Key word</a:t>
            </a:r>
          </a:p>
        </p:txBody>
      </p:sp>
      <p:sp>
        <p:nvSpPr>
          <p:cNvPr id="16" name="Rectangle 15"/>
          <p:cNvSpPr/>
          <p:nvPr/>
        </p:nvSpPr>
        <p:spPr>
          <a:xfrm>
            <a:off x="250991" y="1642448"/>
            <a:ext cx="1600432"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2060"/>
                </a:solidFill>
              </a:rPr>
              <a:t>Meaning</a:t>
            </a:r>
            <a:r>
              <a:rPr lang="en-US" sz="2800" b="1" dirty="0">
                <a:solidFill>
                  <a:schemeClr val="tx1"/>
                </a:solidFill>
              </a:rPr>
              <a:t> </a:t>
            </a:r>
          </a:p>
        </p:txBody>
      </p:sp>
      <p:sp>
        <p:nvSpPr>
          <p:cNvPr id="17" name="Rectangle 16"/>
          <p:cNvSpPr/>
          <p:nvPr/>
        </p:nvSpPr>
        <p:spPr>
          <a:xfrm>
            <a:off x="3951171" y="176206"/>
            <a:ext cx="161143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rgbClr val="002060"/>
                </a:solidFill>
              </a:rPr>
              <a:t>pearl</a:t>
            </a:r>
          </a:p>
        </p:txBody>
      </p:sp>
    </p:spTree>
    <p:extLst>
      <p:ext uri="{BB962C8B-B14F-4D97-AF65-F5344CB8AC3E}">
        <p14:creationId xmlns:p14="http://schemas.microsoft.com/office/powerpoint/2010/main" val="312067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80">
                                          <p:stCondLst>
                                            <p:cond delay="0"/>
                                          </p:stCondLst>
                                        </p:cTn>
                                        <p:tgtEl>
                                          <p:spTgt spid="17"/>
                                        </p:tgtEl>
                                      </p:cBhvr>
                                    </p:animEffect>
                                    <p:anim calcmode="lin" valueType="num">
                                      <p:cBhvr>
                                        <p:cTn id="1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9" dur="26">
                                          <p:stCondLst>
                                            <p:cond delay="650"/>
                                          </p:stCondLst>
                                        </p:cTn>
                                        <p:tgtEl>
                                          <p:spTgt spid="17"/>
                                        </p:tgtEl>
                                      </p:cBhvr>
                                      <p:to x="100000" y="60000"/>
                                    </p:animScale>
                                    <p:animScale>
                                      <p:cBhvr>
                                        <p:cTn id="20" dur="166" decel="50000">
                                          <p:stCondLst>
                                            <p:cond delay="676"/>
                                          </p:stCondLst>
                                        </p:cTn>
                                        <p:tgtEl>
                                          <p:spTgt spid="17"/>
                                        </p:tgtEl>
                                      </p:cBhvr>
                                      <p:to x="100000" y="100000"/>
                                    </p:animScale>
                                    <p:animScale>
                                      <p:cBhvr>
                                        <p:cTn id="21" dur="26">
                                          <p:stCondLst>
                                            <p:cond delay="1312"/>
                                          </p:stCondLst>
                                        </p:cTn>
                                        <p:tgtEl>
                                          <p:spTgt spid="17"/>
                                        </p:tgtEl>
                                      </p:cBhvr>
                                      <p:to x="100000" y="80000"/>
                                    </p:animScale>
                                    <p:animScale>
                                      <p:cBhvr>
                                        <p:cTn id="22" dur="166" decel="50000">
                                          <p:stCondLst>
                                            <p:cond delay="1338"/>
                                          </p:stCondLst>
                                        </p:cTn>
                                        <p:tgtEl>
                                          <p:spTgt spid="17"/>
                                        </p:tgtEl>
                                      </p:cBhvr>
                                      <p:to x="100000" y="100000"/>
                                    </p:animScale>
                                    <p:animScale>
                                      <p:cBhvr>
                                        <p:cTn id="23" dur="26">
                                          <p:stCondLst>
                                            <p:cond delay="1642"/>
                                          </p:stCondLst>
                                        </p:cTn>
                                        <p:tgtEl>
                                          <p:spTgt spid="17"/>
                                        </p:tgtEl>
                                      </p:cBhvr>
                                      <p:to x="100000" y="90000"/>
                                    </p:animScale>
                                    <p:animScale>
                                      <p:cBhvr>
                                        <p:cTn id="24" dur="166" decel="50000">
                                          <p:stCondLst>
                                            <p:cond delay="1668"/>
                                          </p:stCondLst>
                                        </p:cTn>
                                        <p:tgtEl>
                                          <p:spTgt spid="17"/>
                                        </p:tgtEl>
                                      </p:cBhvr>
                                      <p:to x="100000" y="100000"/>
                                    </p:animScale>
                                    <p:animScale>
                                      <p:cBhvr>
                                        <p:cTn id="25" dur="26">
                                          <p:stCondLst>
                                            <p:cond delay="1808"/>
                                          </p:stCondLst>
                                        </p:cTn>
                                        <p:tgtEl>
                                          <p:spTgt spid="17"/>
                                        </p:tgtEl>
                                      </p:cBhvr>
                                      <p:to x="100000" y="95000"/>
                                    </p:animScale>
                                    <p:animScale>
                                      <p:cBhvr>
                                        <p:cTn id="26" dur="166" decel="50000">
                                          <p:stCondLst>
                                            <p:cond delay="1834"/>
                                          </p:stCondLst>
                                        </p:cTn>
                                        <p:tgtEl>
                                          <p:spTgt spid="17"/>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1000"/>
                                        <p:tgtEl>
                                          <p:spTgt spid="3"/>
                                        </p:tgtEl>
                                      </p:cBhvr>
                                    </p:animEffect>
                                    <p:anim calcmode="lin" valueType="num">
                                      <p:cBhvr>
                                        <p:cTn id="45" dur="1000" fill="hold"/>
                                        <p:tgtEl>
                                          <p:spTgt spid="3"/>
                                        </p:tgtEl>
                                        <p:attrNameLst>
                                          <p:attrName>ppt_x</p:attrName>
                                        </p:attrNameLst>
                                      </p:cBhvr>
                                      <p:tavLst>
                                        <p:tav tm="0">
                                          <p:val>
                                            <p:strVal val="#ppt_x"/>
                                          </p:val>
                                        </p:tav>
                                        <p:tav tm="100000">
                                          <p:val>
                                            <p:strVal val="#ppt_x"/>
                                          </p:val>
                                        </p:tav>
                                      </p:tavLst>
                                    </p:anim>
                                    <p:anim calcmode="lin" valueType="num">
                                      <p:cBhvr>
                                        <p:cTn id="4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032" y="2937390"/>
            <a:ext cx="2559424" cy="2377440"/>
          </a:xfrm>
          <a:prstGeom prst="rect">
            <a:avLst/>
          </a:prstGeom>
          <a:ln w="3175">
            <a:solidFill>
              <a:schemeClr val="tx1"/>
            </a:solidFill>
          </a:ln>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24618" y="2945799"/>
            <a:ext cx="2511054" cy="2377440"/>
          </a:xfrm>
          <a:prstGeom prst="rect">
            <a:avLst/>
          </a:prstGeom>
          <a:ln w="3175">
            <a:solidFill>
              <a:schemeClr val="tx1"/>
            </a:solidFill>
          </a:ln>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35672" y="2937390"/>
            <a:ext cx="2805953" cy="2350244"/>
          </a:xfrm>
          <a:prstGeom prst="rect">
            <a:avLst/>
          </a:prstGeom>
          <a:ln w="3175">
            <a:solidFill>
              <a:schemeClr val="tx1"/>
            </a:solidFill>
          </a:ln>
        </p:spPr>
      </p:pic>
      <p:sp>
        <p:nvSpPr>
          <p:cNvPr id="6" name="TextBox 5"/>
          <p:cNvSpPr txBox="1"/>
          <p:nvPr/>
        </p:nvSpPr>
        <p:spPr>
          <a:xfrm>
            <a:off x="1763910" y="1679086"/>
            <a:ext cx="6301977" cy="523220"/>
          </a:xfrm>
          <a:prstGeom prst="rect">
            <a:avLst/>
          </a:prstGeom>
          <a:noFill/>
          <a:ln w="3175">
            <a:noFill/>
          </a:ln>
          <a:effectLst/>
        </p:spPr>
        <p:txBody>
          <a:bodyPr wrap="square" rtlCol="0">
            <a:spAutoFit/>
          </a:bodyPr>
          <a:lstStyle/>
          <a:p>
            <a:pPr algn="ctr"/>
            <a:r>
              <a:rPr lang="en-US" sz="2800" b="1" dirty="0"/>
              <a:t>A spice is a </a:t>
            </a:r>
            <a:r>
              <a:rPr lang="en-US" sz="2800" b="1" dirty="0" smtClean="0"/>
              <a:t>dried</a:t>
            </a:r>
            <a:r>
              <a:rPr lang="bn-BD" sz="2800" b="1" dirty="0" smtClean="0"/>
              <a:t> seed, friut, root, bark. </a:t>
            </a:r>
            <a:r>
              <a:rPr lang="en-US" sz="2800" b="1" dirty="0" smtClean="0"/>
              <a:t> </a:t>
            </a:r>
            <a:endParaRPr lang="en-US" sz="2800" b="1" dirty="0"/>
          </a:p>
        </p:txBody>
      </p:sp>
      <p:sp>
        <p:nvSpPr>
          <p:cNvPr id="10" name="TextBox 9"/>
          <p:cNvSpPr txBox="1"/>
          <p:nvPr/>
        </p:nvSpPr>
        <p:spPr>
          <a:xfrm>
            <a:off x="2514600" y="5791885"/>
            <a:ext cx="4370517" cy="461665"/>
          </a:xfrm>
          <a:prstGeom prst="rect">
            <a:avLst/>
          </a:prstGeom>
          <a:noFill/>
          <a:ln w="3175">
            <a:noFill/>
          </a:ln>
        </p:spPr>
        <p:txBody>
          <a:bodyPr wrap="square" rtlCol="0">
            <a:spAutoFit/>
          </a:bodyPr>
          <a:lstStyle/>
          <a:p>
            <a:pPr algn="ctr"/>
            <a:r>
              <a:rPr lang="en-US" sz="2400" b="1" dirty="0" smtClean="0"/>
              <a:t>Spices make our carry delicious.</a:t>
            </a:r>
            <a:endParaRPr lang="en-US" sz="2400" b="1" dirty="0"/>
          </a:p>
        </p:txBody>
      </p:sp>
      <p:sp>
        <p:nvSpPr>
          <p:cNvPr id="13" name="Rectangle 12"/>
          <p:cNvSpPr/>
          <p:nvPr/>
        </p:nvSpPr>
        <p:spPr>
          <a:xfrm>
            <a:off x="498101" y="226010"/>
            <a:ext cx="1412929"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Key word</a:t>
            </a:r>
          </a:p>
        </p:txBody>
      </p:sp>
      <p:sp>
        <p:nvSpPr>
          <p:cNvPr id="15" name="Rectangle 14"/>
          <p:cNvSpPr/>
          <p:nvPr/>
        </p:nvSpPr>
        <p:spPr>
          <a:xfrm>
            <a:off x="250991" y="1642448"/>
            <a:ext cx="1600432"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2060"/>
                </a:solidFill>
              </a:rPr>
              <a:t>Meaning</a:t>
            </a:r>
            <a:r>
              <a:rPr lang="en-US" sz="2800" b="1" dirty="0">
                <a:solidFill>
                  <a:schemeClr val="tx1"/>
                </a:solidFill>
              </a:rPr>
              <a:t> </a:t>
            </a:r>
          </a:p>
        </p:txBody>
      </p:sp>
      <p:sp>
        <p:nvSpPr>
          <p:cNvPr id="17" name="Rectangle 16"/>
          <p:cNvSpPr/>
          <p:nvPr/>
        </p:nvSpPr>
        <p:spPr>
          <a:xfrm>
            <a:off x="3352800" y="146102"/>
            <a:ext cx="1981200" cy="69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800" b="1" dirty="0" smtClean="0">
                <a:solidFill>
                  <a:srgbClr val="002060"/>
                </a:solidFill>
              </a:rPr>
              <a:t>Spices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301153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heel(1)">
                                      <p:cBhvr>
                                        <p:cTn id="13" dur="2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arn(inVertical)">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500" fill="hold"/>
                                        <p:tgtEl>
                                          <p:spTgt spid="10"/>
                                        </p:tgtEl>
                                        <p:attrNameLst>
                                          <p:attrName>ppt_x</p:attrName>
                                        </p:attrNameLst>
                                      </p:cBhvr>
                                      <p:tavLst>
                                        <p:tav tm="0">
                                          <p:val>
                                            <p:strVal val="#ppt_x"/>
                                          </p:val>
                                        </p:tav>
                                        <p:tav tm="100000">
                                          <p:val>
                                            <p:strVal val="#ppt_x"/>
                                          </p:val>
                                        </p:tav>
                                      </p:tavLst>
                                    </p:anim>
                                    <p:anim calcmode="lin" valueType="num">
                                      <p:cBhvr additive="base">
                                        <p:cTn id="5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3" grpId="0"/>
      <p:bldP spid="15"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981201" y="142639"/>
            <a:ext cx="5638800" cy="584775"/>
          </a:xfrm>
          <a:prstGeom prst="rect">
            <a:avLst/>
          </a:prstGeom>
          <a:noFill/>
          <a:ln w="3175">
            <a:noFill/>
          </a:ln>
        </p:spPr>
        <p:txBody>
          <a:bodyPr wrap="square" rtlCol="0">
            <a:spAutoFit/>
          </a:bodyPr>
          <a:lstStyle/>
          <a:p>
            <a:pPr algn="ctr"/>
            <a:r>
              <a:rPr lang="en-US" sz="3200" b="1" dirty="0" smtClean="0"/>
              <a:t>The nicknames of Sri Lanka.</a:t>
            </a:r>
            <a:endParaRPr lang="en-US" sz="32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698" y="1561314"/>
            <a:ext cx="2705101" cy="3956917"/>
          </a:xfrm>
          <a:prstGeom prst="rect">
            <a:avLst/>
          </a:prstGeom>
        </p:spPr>
      </p:pic>
      <p:sp>
        <p:nvSpPr>
          <p:cNvPr id="7" name="Rectangle 6"/>
          <p:cNvSpPr/>
          <p:nvPr/>
        </p:nvSpPr>
        <p:spPr>
          <a:xfrm>
            <a:off x="5908002" y="5279552"/>
            <a:ext cx="3107295" cy="918442"/>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err="1" smtClean="0">
                <a:ln/>
                <a:solidFill>
                  <a:schemeClr val="tx1"/>
                </a:solidFill>
              </a:rPr>
              <a:t>Serendip</a:t>
            </a:r>
            <a:endParaRPr lang="en-US" sz="3600" b="1" dirty="0">
              <a:ln/>
              <a:solidFill>
                <a:schemeClr val="tx1"/>
              </a:solidFill>
            </a:endParaRPr>
          </a:p>
        </p:txBody>
      </p:sp>
      <p:sp>
        <p:nvSpPr>
          <p:cNvPr id="8" name="Rectangle 7"/>
          <p:cNvSpPr/>
          <p:nvPr/>
        </p:nvSpPr>
        <p:spPr>
          <a:xfrm>
            <a:off x="5923242" y="2160192"/>
            <a:ext cx="3077646" cy="1778096"/>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tx1">
                    <a:lumMod val="95000"/>
                    <a:lumOff val="5000"/>
                  </a:schemeClr>
                </a:solidFill>
              </a:rPr>
              <a:t>Pearl of </a:t>
            </a:r>
            <a:r>
              <a:rPr lang="en-US" sz="3200" b="1" dirty="0" smtClean="0">
                <a:ln/>
                <a:solidFill>
                  <a:schemeClr val="tx1">
                    <a:lumMod val="95000"/>
                    <a:lumOff val="5000"/>
                  </a:schemeClr>
                </a:solidFill>
              </a:rPr>
              <a:t>the</a:t>
            </a:r>
            <a:r>
              <a:rPr lang="en-US" sz="3600" b="1" dirty="0" smtClean="0">
                <a:ln/>
                <a:solidFill>
                  <a:schemeClr val="tx1">
                    <a:lumMod val="95000"/>
                    <a:lumOff val="5000"/>
                  </a:schemeClr>
                </a:solidFill>
              </a:rPr>
              <a:t> Indian Ocean</a:t>
            </a:r>
            <a:endParaRPr lang="en-US" sz="3600" b="1" dirty="0">
              <a:ln/>
              <a:solidFill>
                <a:schemeClr val="tx1">
                  <a:lumMod val="95000"/>
                  <a:lumOff val="5000"/>
                </a:schemeClr>
              </a:solidFill>
            </a:endParaRPr>
          </a:p>
        </p:txBody>
      </p:sp>
      <p:sp>
        <p:nvSpPr>
          <p:cNvPr id="9" name="Rectangle 8"/>
          <p:cNvSpPr/>
          <p:nvPr/>
        </p:nvSpPr>
        <p:spPr>
          <a:xfrm>
            <a:off x="5952891" y="992990"/>
            <a:ext cx="3047997" cy="1136648"/>
          </a:xfrm>
          <a:prstGeom prst="rect">
            <a:avLst/>
          </a:prstGeom>
          <a:noFill/>
          <a:ln>
            <a:noFill/>
          </a:ln>
          <a:effectLst>
            <a:outerShdw blurRad="50800" dist="50800" dir="5400000" sx="97000" sy="97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tx1">
                    <a:lumMod val="95000"/>
                    <a:lumOff val="5000"/>
                  </a:schemeClr>
                </a:solidFill>
              </a:rPr>
              <a:t>Teardrop of India</a:t>
            </a:r>
            <a:endParaRPr lang="en-US" sz="3200" b="1" dirty="0">
              <a:ln/>
              <a:solidFill>
                <a:schemeClr val="tx1">
                  <a:lumMod val="95000"/>
                  <a:lumOff val="5000"/>
                </a:schemeClr>
              </a:solidFill>
            </a:endParaRPr>
          </a:p>
        </p:txBody>
      </p:sp>
      <p:sp>
        <p:nvSpPr>
          <p:cNvPr id="11" name="Rectangle 10"/>
          <p:cNvSpPr/>
          <p:nvPr/>
        </p:nvSpPr>
        <p:spPr>
          <a:xfrm>
            <a:off x="5923242" y="3985253"/>
            <a:ext cx="3077646" cy="1247334"/>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tx1">
                    <a:lumMod val="95000"/>
                    <a:lumOff val="5000"/>
                  </a:schemeClr>
                </a:solidFill>
              </a:rPr>
              <a:t>Ceylon </a:t>
            </a:r>
            <a:endParaRPr lang="en-US" sz="3200" b="1" dirty="0">
              <a:ln/>
              <a:solidFill>
                <a:schemeClr val="tx1">
                  <a:lumMod val="95000"/>
                  <a:lumOff val="5000"/>
                </a:schemeClr>
              </a:solidFill>
            </a:endParaRPr>
          </a:p>
        </p:txBody>
      </p:sp>
      <p:sp>
        <p:nvSpPr>
          <p:cNvPr id="5" name="Right Arrow 4"/>
          <p:cNvSpPr/>
          <p:nvPr/>
        </p:nvSpPr>
        <p:spPr>
          <a:xfrm rot="19831533">
            <a:off x="2711706" y="2169527"/>
            <a:ext cx="3461233" cy="47269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864107" y="2987984"/>
            <a:ext cx="3201140" cy="47269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26871">
            <a:off x="2787907" y="3693208"/>
            <a:ext cx="3461233" cy="47269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2116175">
            <a:off x="2509682" y="4249497"/>
            <a:ext cx="3890917" cy="47269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649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1000"/>
                                        <p:tgtEl>
                                          <p:spTgt spid="7"/>
                                        </p:tgtEl>
                                      </p:cBhvr>
                                    </p:animEffect>
                                    <p:anim calcmode="lin" valueType="num">
                                      <p:cBhvr>
                                        <p:cTn id="57" dur="1000" fill="hold"/>
                                        <p:tgtEl>
                                          <p:spTgt spid="7"/>
                                        </p:tgtEl>
                                        <p:attrNameLst>
                                          <p:attrName>ppt_x</p:attrName>
                                        </p:attrNameLst>
                                      </p:cBhvr>
                                      <p:tavLst>
                                        <p:tav tm="0">
                                          <p:val>
                                            <p:strVal val="#ppt_x"/>
                                          </p:val>
                                        </p:tav>
                                        <p:tav tm="100000">
                                          <p:val>
                                            <p:strVal val="#ppt_x"/>
                                          </p:val>
                                        </p:tav>
                                      </p:tavLst>
                                    </p:anim>
                                    <p:anim calcmode="lin" valueType="num">
                                      <p:cBhvr>
                                        <p:cTn id="5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arn(inVertical)">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1" grpId="0"/>
      <p:bldP spid="5"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7120" y="1333499"/>
            <a:ext cx="3339441" cy="4952998"/>
          </a:xfrm>
          <a:prstGeom prst="rect">
            <a:avLst/>
          </a:prstGeom>
        </p:spPr>
      </p:pic>
      <p:sp>
        <p:nvSpPr>
          <p:cNvPr id="4" name="TextBox 3"/>
          <p:cNvSpPr txBox="1"/>
          <p:nvPr/>
        </p:nvSpPr>
        <p:spPr>
          <a:xfrm>
            <a:off x="2590800" y="253421"/>
            <a:ext cx="4245610" cy="584775"/>
          </a:xfrm>
          <a:prstGeom prst="rect">
            <a:avLst/>
          </a:prstGeom>
          <a:noFill/>
          <a:ln w="3175">
            <a:noFill/>
          </a:ln>
        </p:spPr>
        <p:txBody>
          <a:bodyPr wrap="square" rtlCol="0">
            <a:spAutoFit/>
          </a:bodyPr>
          <a:lstStyle/>
          <a:p>
            <a:pPr algn="ctr"/>
            <a:r>
              <a:rPr lang="en-US" sz="3200" b="1" dirty="0"/>
              <a:t>L</a:t>
            </a:r>
            <a:r>
              <a:rPr lang="en-US" sz="3200" b="1" dirty="0" smtClean="0"/>
              <a:t>and area of Sri Lanka.</a:t>
            </a:r>
            <a:endParaRPr lang="en-US" sz="3200" b="1" dirty="0"/>
          </a:p>
        </p:txBody>
      </p:sp>
      <p:sp>
        <p:nvSpPr>
          <p:cNvPr id="7" name="TextBox 6"/>
          <p:cNvSpPr txBox="1"/>
          <p:nvPr/>
        </p:nvSpPr>
        <p:spPr>
          <a:xfrm>
            <a:off x="366960" y="2671547"/>
            <a:ext cx="5070640" cy="1200329"/>
          </a:xfrm>
          <a:prstGeom prst="rect">
            <a:avLst/>
          </a:prstGeom>
          <a:noFill/>
        </p:spPr>
        <p:txBody>
          <a:bodyPr wrap="square" rtlCol="0">
            <a:spAutoFit/>
          </a:bodyPr>
          <a:lstStyle/>
          <a:p>
            <a:r>
              <a:rPr lang="en-US" sz="2400" b="1" dirty="0" smtClean="0">
                <a:solidFill>
                  <a:srgbClr val="002060"/>
                </a:solidFill>
              </a:rPr>
              <a:t>Sri Lanka measures about 415 </a:t>
            </a:r>
            <a:r>
              <a:rPr lang="en-US" sz="2400" b="1" dirty="0" err="1" smtClean="0">
                <a:solidFill>
                  <a:srgbClr val="002060"/>
                </a:solidFill>
              </a:rPr>
              <a:t>kilomete</a:t>
            </a:r>
            <a:r>
              <a:rPr lang="bn-BD" sz="2400" b="1" dirty="0" smtClean="0">
                <a:solidFill>
                  <a:srgbClr val="002060"/>
                </a:solidFill>
              </a:rPr>
              <a:t>r</a:t>
            </a:r>
            <a:r>
              <a:rPr lang="en-US" sz="2400" b="1" dirty="0" smtClean="0">
                <a:solidFill>
                  <a:srgbClr val="002060"/>
                </a:solidFill>
              </a:rPr>
              <a:t>s from north to south and 220 kilo meters from east to west.</a:t>
            </a:r>
            <a:endParaRPr lang="en-US" sz="2400" b="1" dirty="0">
              <a:solidFill>
                <a:srgbClr val="002060"/>
              </a:solidFill>
            </a:endParaRPr>
          </a:p>
        </p:txBody>
      </p:sp>
      <p:sp>
        <p:nvSpPr>
          <p:cNvPr id="8" name="TextBox 7"/>
          <p:cNvSpPr txBox="1"/>
          <p:nvPr/>
        </p:nvSpPr>
        <p:spPr>
          <a:xfrm>
            <a:off x="408400" y="4549216"/>
            <a:ext cx="5029200" cy="830997"/>
          </a:xfrm>
          <a:prstGeom prst="rect">
            <a:avLst/>
          </a:prstGeom>
          <a:noFill/>
        </p:spPr>
        <p:txBody>
          <a:bodyPr wrap="square" rtlCol="0">
            <a:spAutoFit/>
          </a:bodyPr>
          <a:lstStyle/>
          <a:p>
            <a:r>
              <a:rPr lang="en-US" sz="2400" b="1" dirty="0" smtClean="0">
                <a:solidFill>
                  <a:srgbClr val="002060"/>
                </a:solidFill>
              </a:rPr>
              <a:t>It has more than 1340 kilo meters of coastline. </a:t>
            </a:r>
            <a:endParaRPr lang="en-US" sz="2400" b="1" dirty="0">
              <a:solidFill>
                <a:srgbClr val="002060"/>
              </a:solidFill>
            </a:endParaRPr>
          </a:p>
        </p:txBody>
      </p:sp>
      <p:sp>
        <p:nvSpPr>
          <p:cNvPr id="10" name="TextBox 9"/>
          <p:cNvSpPr txBox="1"/>
          <p:nvPr/>
        </p:nvSpPr>
        <p:spPr>
          <a:xfrm>
            <a:off x="387680" y="1270333"/>
            <a:ext cx="5029200" cy="830997"/>
          </a:xfrm>
          <a:prstGeom prst="rect">
            <a:avLst/>
          </a:prstGeom>
          <a:noFill/>
        </p:spPr>
        <p:txBody>
          <a:bodyPr wrap="square" rtlCol="0">
            <a:spAutoFit/>
          </a:bodyPr>
          <a:lstStyle/>
          <a:p>
            <a:r>
              <a:rPr lang="en-US" sz="2400" b="1" dirty="0" smtClean="0">
                <a:solidFill>
                  <a:srgbClr val="002060"/>
                </a:solidFill>
              </a:rPr>
              <a:t>Sri Lanka located in the Indian ocean just off south-eastern coast of India. </a:t>
            </a:r>
            <a:endParaRPr lang="en-US" sz="2400" b="1" dirty="0">
              <a:solidFill>
                <a:srgbClr val="002060"/>
              </a:solidFill>
            </a:endParaRPr>
          </a:p>
        </p:txBody>
      </p:sp>
    </p:spTree>
    <p:extLst>
      <p:ext uri="{BB962C8B-B14F-4D97-AF65-F5344CB8AC3E}">
        <p14:creationId xmlns:p14="http://schemas.microsoft.com/office/powerpoint/2010/main" val="265275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1143000" y="1458257"/>
            <a:ext cx="7239000" cy="1384995"/>
          </a:xfrm>
          <a:prstGeom prst="rect">
            <a:avLst/>
          </a:prstGeom>
          <a:noFill/>
        </p:spPr>
        <p:txBody>
          <a:bodyPr wrap="square" rtlCol="0">
            <a:spAutoFit/>
          </a:bodyPr>
          <a:lstStyle/>
          <a:p>
            <a:r>
              <a:rPr lang="en-US" sz="2800" b="1" dirty="0" smtClean="0"/>
              <a:t>There are about 20 million people in Sri Lanka. It is multi religious, multi racial and multi lingual country. </a:t>
            </a:r>
            <a:endParaRPr lang="en-US" sz="2800" b="1" dirty="0"/>
          </a:p>
        </p:txBody>
      </p:sp>
      <p:sp>
        <p:nvSpPr>
          <p:cNvPr id="3" name="TextBox 2"/>
          <p:cNvSpPr txBox="1"/>
          <p:nvPr/>
        </p:nvSpPr>
        <p:spPr>
          <a:xfrm>
            <a:off x="3009900" y="237708"/>
            <a:ext cx="4343400" cy="584775"/>
          </a:xfrm>
          <a:prstGeom prst="rect">
            <a:avLst/>
          </a:prstGeom>
          <a:noFill/>
        </p:spPr>
        <p:txBody>
          <a:bodyPr wrap="square" rtlCol="0">
            <a:spAutoFit/>
          </a:bodyPr>
          <a:lstStyle/>
          <a:p>
            <a:r>
              <a:rPr lang="en-US" sz="3200" b="1" dirty="0" smtClean="0">
                <a:solidFill>
                  <a:srgbClr val="002060"/>
                </a:solidFill>
              </a:rPr>
              <a:t>Population of Sri Lanka.</a:t>
            </a:r>
            <a:endParaRPr lang="en-US" sz="3200" b="1" dirty="0">
              <a:solidFill>
                <a:srgbClr val="002060"/>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7760" y="3444558"/>
            <a:ext cx="3200400" cy="212248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7740" y="3446781"/>
            <a:ext cx="3181350" cy="2120265"/>
          </a:xfrm>
          <a:prstGeom prst="rect">
            <a:avLst/>
          </a:prstGeom>
        </p:spPr>
      </p:pic>
    </p:spTree>
    <p:extLst>
      <p:ext uri="{BB962C8B-B14F-4D97-AF65-F5344CB8AC3E}">
        <p14:creationId xmlns:p14="http://schemas.microsoft.com/office/powerpoint/2010/main" val="367507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319796" y="181991"/>
            <a:ext cx="4495800" cy="523220"/>
          </a:xfrm>
          <a:prstGeom prst="rect">
            <a:avLst/>
          </a:prstGeom>
          <a:noFill/>
          <a:ln w="3175">
            <a:noFill/>
          </a:ln>
        </p:spPr>
        <p:txBody>
          <a:bodyPr wrap="square" rtlCol="0">
            <a:spAutoFit/>
          </a:bodyPr>
          <a:lstStyle/>
          <a:p>
            <a:r>
              <a:rPr lang="en-US" sz="2800" b="1" dirty="0" smtClean="0">
                <a:solidFill>
                  <a:srgbClr val="002060"/>
                </a:solidFill>
              </a:rPr>
              <a:t>Ethnic groups in Sri Lanka</a:t>
            </a:r>
            <a:endParaRPr lang="en-US" sz="2800" b="1" dirty="0">
              <a:solidFill>
                <a:srgbClr val="002060"/>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7400" y="5114516"/>
            <a:ext cx="1323837" cy="1302652"/>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9800" y="1319553"/>
            <a:ext cx="1533992" cy="1333389"/>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77400" y="2868604"/>
            <a:ext cx="1476392" cy="1122956"/>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77400" y="3991560"/>
            <a:ext cx="1476392" cy="1123178"/>
          </a:xfrm>
          <a:prstGeom prst="rect">
            <a:avLst/>
          </a:prstGeom>
        </p:spPr>
      </p:pic>
      <p:sp>
        <p:nvSpPr>
          <p:cNvPr id="13" name="TextBox 12"/>
          <p:cNvSpPr txBox="1"/>
          <p:nvPr/>
        </p:nvSpPr>
        <p:spPr>
          <a:xfrm>
            <a:off x="543206" y="996097"/>
            <a:ext cx="4607858" cy="5262979"/>
          </a:xfrm>
          <a:prstGeom prst="rect">
            <a:avLst/>
          </a:prstGeom>
          <a:noFill/>
        </p:spPr>
        <p:txBody>
          <a:bodyPr wrap="square" rtlCol="0">
            <a:spAutoFit/>
          </a:bodyPr>
          <a:lstStyle/>
          <a:p>
            <a:pPr algn="ctr"/>
            <a:r>
              <a:rPr lang="en-US" sz="2400" b="1" dirty="0" smtClean="0"/>
              <a:t>There are four major ethnic groups</a:t>
            </a:r>
            <a:endParaRPr lang="bn-BD" sz="2400" b="1" dirty="0" smtClean="0"/>
          </a:p>
          <a:p>
            <a:pPr algn="ctr"/>
            <a:endParaRPr lang="bn-BD" sz="2400" b="1" dirty="0" smtClean="0"/>
          </a:p>
          <a:p>
            <a:pPr algn="ctr"/>
            <a:endParaRPr lang="en-US" sz="2400" b="1" dirty="0" smtClean="0"/>
          </a:p>
          <a:p>
            <a:pPr marL="457200" indent="-457200" algn="ctr">
              <a:buAutoNum type="arabicPeriod"/>
            </a:pPr>
            <a:r>
              <a:rPr lang="en-US" sz="2400" b="1" dirty="0" smtClean="0"/>
              <a:t>Sinhalese</a:t>
            </a:r>
            <a:endParaRPr lang="bn-BD" sz="2400" b="1" dirty="0" smtClean="0"/>
          </a:p>
          <a:p>
            <a:pPr algn="ctr"/>
            <a:endParaRPr lang="bn-BD" sz="2400" b="1" dirty="0" smtClean="0"/>
          </a:p>
          <a:p>
            <a:pPr algn="ctr"/>
            <a:endParaRPr lang="en-US" sz="2400" b="1" dirty="0" smtClean="0"/>
          </a:p>
          <a:p>
            <a:pPr algn="ctr"/>
            <a:r>
              <a:rPr lang="en-US" sz="2400" b="1" dirty="0" smtClean="0"/>
              <a:t>2. Sri Lankan Tamils</a:t>
            </a:r>
            <a:endParaRPr lang="bn-BD" sz="2400" b="1" dirty="0" smtClean="0"/>
          </a:p>
          <a:p>
            <a:pPr algn="ctr"/>
            <a:endParaRPr lang="bn-BD" sz="2400" b="1" dirty="0" smtClean="0"/>
          </a:p>
          <a:p>
            <a:pPr algn="ctr"/>
            <a:endParaRPr lang="en-US" sz="2400" b="1" dirty="0" smtClean="0"/>
          </a:p>
          <a:p>
            <a:pPr algn="ctr"/>
            <a:r>
              <a:rPr lang="en-US" sz="2400" b="1" dirty="0" smtClean="0"/>
              <a:t>3. Indian Tamils</a:t>
            </a:r>
            <a:endParaRPr lang="bn-BD" sz="2400" b="1" dirty="0" smtClean="0"/>
          </a:p>
          <a:p>
            <a:pPr algn="ctr"/>
            <a:endParaRPr lang="bn-BD" sz="2400" b="1" dirty="0" smtClean="0"/>
          </a:p>
          <a:p>
            <a:pPr algn="ctr"/>
            <a:endParaRPr lang="en-US" sz="2400" b="1" dirty="0" smtClean="0"/>
          </a:p>
          <a:p>
            <a:pPr algn="ctr"/>
            <a:r>
              <a:rPr lang="bn-BD" sz="2400" b="1" dirty="0" smtClean="0"/>
              <a:t>      </a:t>
            </a:r>
            <a:r>
              <a:rPr lang="en-US" sz="2400" b="1" dirty="0" smtClean="0"/>
              <a:t>4. Sri Lankan Moors or </a:t>
            </a:r>
            <a:r>
              <a:rPr lang="en-US" sz="2400" b="1" dirty="0" err="1" smtClean="0"/>
              <a:t>muslims</a:t>
            </a:r>
            <a:endParaRPr lang="en-US" sz="2400" b="1" dirty="0"/>
          </a:p>
        </p:txBody>
      </p:sp>
      <p:sp>
        <p:nvSpPr>
          <p:cNvPr id="6" name="Right Arrow 5"/>
          <p:cNvSpPr/>
          <p:nvPr/>
        </p:nvSpPr>
        <p:spPr>
          <a:xfrm>
            <a:off x="3810000" y="2286000"/>
            <a:ext cx="2209800" cy="1524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3898080" y="3430082"/>
            <a:ext cx="2209800" cy="1524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870960" y="4544056"/>
            <a:ext cx="2209800" cy="1524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3867600" y="5770508"/>
            <a:ext cx="2209800" cy="1524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209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arn(inVertic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arn(inVertical)">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1000"/>
                                        <p:tgtEl>
                                          <p:spTgt spid="3"/>
                                        </p:tgtEl>
                                      </p:cBhvr>
                                    </p:animEffect>
                                    <p:anim calcmode="lin" valueType="num">
                                      <p:cBhvr>
                                        <p:cTn id="57" dur="1000" fill="hold"/>
                                        <p:tgtEl>
                                          <p:spTgt spid="3"/>
                                        </p:tgtEl>
                                        <p:attrNameLst>
                                          <p:attrName>ppt_x</p:attrName>
                                        </p:attrNameLst>
                                      </p:cBhvr>
                                      <p:tavLst>
                                        <p:tav tm="0">
                                          <p:val>
                                            <p:strVal val="#ppt_x"/>
                                          </p:val>
                                        </p:tav>
                                        <p:tav tm="100000">
                                          <p:val>
                                            <p:strVal val="#ppt_x"/>
                                          </p:val>
                                        </p:tav>
                                      </p:tavLst>
                                    </p:anim>
                                    <p:anim calcmode="lin" valueType="num">
                                      <p:cBhvr>
                                        <p:cTn id="5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arn(inVertic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6"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extLst>
              <a:ext uri="{BEBA8EAE-BF5A-486C-A8C5-ECC9F3942E4B}">
                <a14:imgProps xmlns:a14="http://schemas.microsoft.com/office/drawing/2010/main">
                  <a14:imgLayer r:embed="rId4">
                    <a14:imgEffect>
                      <a14:artisticPencilSketch/>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914400" y="364657"/>
            <a:ext cx="7315200" cy="523220"/>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800" b="1" dirty="0" smtClean="0"/>
              <a:t>Look at the picture and guess who are they?</a:t>
            </a:r>
            <a:endParaRPr lang="en-US" sz="2800" b="1"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9200" y="1905000"/>
            <a:ext cx="3276600" cy="3256235"/>
          </a:xfrm>
          <a:prstGeom prst="rect">
            <a:avLst/>
          </a:prstGeom>
          <a:ln w="88900" cap="sq" cmpd="thickThin">
            <a:noFill/>
            <a:prstDash val="solid"/>
            <a:miter lim="800000"/>
          </a:ln>
          <a:effectLst>
            <a:innerShdw blurRad="76200">
              <a:srgbClr val="000000"/>
            </a:innerShdw>
          </a:effectLst>
        </p:spPr>
      </p:pic>
      <p:sp>
        <p:nvSpPr>
          <p:cNvPr id="5" name="TextBox 4"/>
          <p:cNvSpPr txBox="1"/>
          <p:nvPr/>
        </p:nvSpPr>
        <p:spPr>
          <a:xfrm>
            <a:off x="1219200" y="5486400"/>
            <a:ext cx="7162800" cy="830997"/>
          </a:xfrm>
          <a:prstGeom prst="rect">
            <a:avLst/>
          </a:prstGeom>
          <a:noFill/>
          <a:ln>
            <a:noFill/>
          </a:ln>
          <a:effectLst>
            <a:outerShdw blurRad="50800" dist="50800" dir="5400000" algn="ctr" rotWithShape="0">
              <a:schemeClr val="tx1">
                <a:lumMod val="50000"/>
                <a:lumOff val="50000"/>
              </a:scheme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dirty="0" smtClean="0"/>
              <a:t>They are a fifth ethnic group named </a:t>
            </a:r>
            <a:r>
              <a:rPr lang="en-US" sz="2400" b="1" dirty="0" err="1" smtClean="0"/>
              <a:t>Veddhas</a:t>
            </a:r>
            <a:r>
              <a:rPr lang="en-US" sz="2400" b="1" dirty="0" smtClean="0"/>
              <a:t>, original inhabitants of Sri Lanka.</a:t>
            </a:r>
            <a:endParaRPr lang="en-US" sz="2400" b="1" dirty="0"/>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3000" y="1935480"/>
            <a:ext cx="3276600" cy="3225755"/>
          </a:xfrm>
          <a:prstGeom prst="rect">
            <a:avLst/>
          </a:prstGeom>
          <a:ln w="88900" cap="sq" cmpd="thickThin">
            <a:noFill/>
            <a:prstDash val="solid"/>
            <a:miter lim="800000"/>
          </a:ln>
          <a:effectLst>
            <a:innerShdw blurRad="76200">
              <a:srgbClr val="000000"/>
            </a:innerShdw>
          </a:effectLst>
        </p:spPr>
      </p:pic>
    </p:spTree>
    <p:extLst>
      <p:ext uri="{BB962C8B-B14F-4D97-AF65-F5344CB8AC3E}">
        <p14:creationId xmlns:p14="http://schemas.microsoft.com/office/powerpoint/2010/main" val="140830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0426" y="5261129"/>
            <a:ext cx="1732502" cy="1552858"/>
          </a:xfrm>
          <a:prstGeom prst="rect">
            <a:avLst/>
          </a:prstGeom>
          <a:ln w="3175">
            <a:solidFill>
              <a:schemeClr val="tx1"/>
            </a:solidFill>
          </a:ln>
        </p:spPr>
      </p:pic>
      <p:sp>
        <p:nvSpPr>
          <p:cNvPr id="12" name="TextBox 11"/>
          <p:cNvSpPr txBox="1"/>
          <p:nvPr/>
        </p:nvSpPr>
        <p:spPr>
          <a:xfrm>
            <a:off x="2667000" y="166208"/>
            <a:ext cx="4625789" cy="584775"/>
          </a:xfrm>
          <a:prstGeom prst="rect">
            <a:avLst/>
          </a:prstGeom>
          <a:noFill/>
        </p:spPr>
        <p:txBody>
          <a:bodyPr wrap="square" rtlCol="0">
            <a:spAutoFit/>
          </a:bodyPr>
          <a:lstStyle/>
          <a:p>
            <a:r>
              <a:rPr lang="en-US" sz="3200" b="1" dirty="0" smtClean="0">
                <a:solidFill>
                  <a:srgbClr val="002060"/>
                </a:solidFill>
              </a:rPr>
              <a:t>Economy of Sri Lanka</a:t>
            </a:r>
            <a:endParaRPr lang="en-US" sz="3200" b="1" dirty="0">
              <a:solidFill>
                <a:srgbClr val="002060"/>
              </a:solidFill>
            </a:endParaRPr>
          </a:p>
        </p:txBody>
      </p:sp>
      <p:sp>
        <p:nvSpPr>
          <p:cNvPr id="13" name="Rectangle 12"/>
          <p:cNvSpPr/>
          <p:nvPr/>
        </p:nvSpPr>
        <p:spPr>
          <a:xfrm>
            <a:off x="172330" y="1486592"/>
            <a:ext cx="6434657" cy="47737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1"/>
                </a:solidFill>
              </a:rPr>
              <a:t>Sri </a:t>
            </a:r>
            <a:r>
              <a:rPr lang="bn-BD" sz="3200" b="1" dirty="0" err="1">
                <a:solidFill>
                  <a:schemeClr val="tx1"/>
                </a:solidFill>
              </a:rPr>
              <a:t>L</a:t>
            </a:r>
            <a:r>
              <a:rPr lang="en-US" sz="3200" b="1" dirty="0" err="1" smtClean="0">
                <a:solidFill>
                  <a:schemeClr val="tx1"/>
                </a:solidFill>
              </a:rPr>
              <a:t>anka</a:t>
            </a:r>
            <a:r>
              <a:rPr lang="en-US" sz="3200" b="1" dirty="0" smtClean="0">
                <a:solidFill>
                  <a:schemeClr val="tx1"/>
                </a:solidFill>
              </a:rPr>
              <a:t> Exporting crops such as</a:t>
            </a:r>
            <a:r>
              <a:rPr lang="bn-BD" sz="3200" b="1" dirty="0" smtClean="0">
                <a:solidFill>
                  <a:schemeClr val="tx1"/>
                </a:solidFill>
              </a:rPr>
              <a:t>.....</a:t>
            </a:r>
          </a:p>
          <a:p>
            <a:r>
              <a:rPr lang="bn-BD" sz="3200" b="1" dirty="0" smtClean="0">
                <a:solidFill>
                  <a:schemeClr val="tx1"/>
                </a:solidFill>
              </a:rPr>
              <a:t>            </a:t>
            </a:r>
          </a:p>
          <a:p>
            <a:r>
              <a:rPr lang="bn-BD" sz="3200" b="1" dirty="0" smtClean="0">
                <a:solidFill>
                  <a:schemeClr val="tx1"/>
                </a:solidFill>
              </a:rPr>
              <a:t>       1. </a:t>
            </a:r>
            <a:r>
              <a:rPr lang="en-US" sz="3200" b="1" dirty="0" smtClean="0">
                <a:solidFill>
                  <a:schemeClr val="tx1"/>
                </a:solidFill>
              </a:rPr>
              <a:t>Tea</a:t>
            </a:r>
            <a:endParaRPr lang="bn-BD" sz="3200" b="1" dirty="0" smtClean="0">
              <a:solidFill>
                <a:schemeClr val="tx1"/>
              </a:solidFill>
            </a:endParaRPr>
          </a:p>
          <a:p>
            <a:endParaRPr lang="en-US" sz="3200" b="1" dirty="0" smtClean="0">
              <a:solidFill>
                <a:schemeClr val="tx1"/>
              </a:solidFill>
            </a:endParaRPr>
          </a:p>
          <a:p>
            <a:r>
              <a:rPr lang="bn-BD" sz="3200" b="1" dirty="0" smtClean="0">
                <a:solidFill>
                  <a:schemeClr val="tx1"/>
                </a:solidFill>
              </a:rPr>
              <a:t>       </a:t>
            </a:r>
          </a:p>
          <a:p>
            <a:r>
              <a:rPr lang="bn-BD" sz="3200" b="1" dirty="0">
                <a:solidFill>
                  <a:schemeClr val="tx1"/>
                </a:solidFill>
              </a:rPr>
              <a:t> </a:t>
            </a:r>
            <a:r>
              <a:rPr lang="bn-BD" sz="3200" b="1" dirty="0" smtClean="0">
                <a:solidFill>
                  <a:schemeClr val="tx1"/>
                </a:solidFill>
              </a:rPr>
              <a:t>      </a:t>
            </a:r>
            <a:r>
              <a:rPr lang="en-US" sz="3200" b="1" dirty="0" smtClean="0">
                <a:solidFill>
                  <a:schemeClr val="tx1"/>
                </a:solidFill>
              </a:rPr>
              <a:t>2. Rubber</a:t>
            </a:r>
            <a:endParaRPr lang="bn-BD" sz="3200" b="1" dirty="0" smtClean="0">
              <a:solidFill>
                <a:schemeClr val="tx1"/>
              </a:solidFill>
            </a:endParaRPr>
          </a:p>
          <a:p>
            <a:endParaRPr lang="en-US" sz="3200" b="1" dirty="0" smtClean="0">
              <a:solidFill>
                <a:schemeClr val="tx1"/>
              </a:solidFill>
            </a:endParaRPr>
          </a:p>
          <a:p>
            <a:r>
              <a:rPr lang="bn-BD" sz="3200" b="1" dirty="0" smtClean="0">
                <a:solidFill>
                  <a:schemeClr val="tx1"/>
                </a:solidFill>
              </a:rPr>
              <a:t>      </a:t>
            </a:r>
          </a:p>
          <a:p>
            <a:r>
              <a:rPr lang="bn-BD" sz="3200" b="1" dirty="0">
                <a:solidFill>
                  <a:schemeClr val="tx1"/>
                </a:solidFill>
              </a:rPr>
              <a:t> </a:t>
            </a:r>
            <a:r>
              <a:rPr lang="bn-BD" sz="3200" b="1" dirty="0" smtClean="0">
                <a:solidFill>
                  <a:schemeClr val="tx1"/>
                </a:solidFill>
              </a:rPr>
              <a:t>      </a:t>
            </a:r>
            <a:r>
              <a:rPr lang="en-US" sz="3200" b="1" dirty="0" smtClean="0">
                <a:solidFill>
                  <a:schemeClr val="tx1"/>
                </a:solidFill>
              </a:rPr>
              <a:t>3. Coconuts</a:t>
            </a:r>
            <a:endParaRPr lang="bn-BD" sz="3200" b="1" dirty="0" smtClean="0">
              <a:solidFill>
                <a:schemeClr val="tx1"/>
              </a:solidFill>
            </a:endParaRPr>
          </a:p>
          <a:p>
            <a:endParaRPr lang="en-US" sz="3200" b="1" dirty="0" smtClean="0">
              <a:solidFill>
                <a:schemeClr val="tx1"/>
              </a:solidFill>
            </a:endParaRPr>
          </a:p>
          <a:p>
            <a:r>
              <a:rPr lang="bn-BD" sz="3200" b="1" dirty="0" smtClean="0">
                <a:solidFill>
                  <a:schemeClr val="tx1"/>
                </a:solidFill>
              </a:rPr>
              <a:t>       </a:t>
            </a:r>
          </a:p>
          <a:p>
            <a:r>
              <a:rPr lang="bn-BD" sz="3200" b="1" dirty="0">
                <a:solidFill>
                  <a:schemeClr val="tx1"/>
                </a:solidFill>
              </a:rPr>
              <a:t> </a:t>
            </a:r>
            <a:r>
              <a:rPr lang="bn-BD" sz="3200" b="1" dirty="0" smtClean="0">
                <a:solidFill>
                  <a:schemeClr val="tx1"/>
                </a:solidFill>
              </a:rPr>
              <a:t>      </a:t>
            </a:r>
            <a:r>
              <a:rPr lang="en-US" sz="3200" b="1" dirty="0" smtClean="0">
                <a:solidFill>
                  <a:schemeClr val="tx1"/>
                </a:solidFill>
              </a:rPr>
              <a:t>4. Various Spices</a:t>
            </a:r>
          </a:p>
          <a:p>
            <a:endParaRPr lang="en-US" dirty="0"/>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0426" y="3845212"/>
            <a:ext cx="1732502" cy="1381563"/>
          </a:xfrm>
          <a:prstGeom prst="rect">
            <a:avLst/>
          </a:prstGeom>
          <a:ln w="3175">
            <a:solidFill>
              <a:schemeClr val="tx1"/>
            </a:solidFill>
          </a:ln>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30426" y="2549227"/>
            <a:ext cx="1745067" cy="1295985"/>
          </a:xfrm>
          <a:prstGeom prst="rect">
            <a:avLst/>
          </a:prstGeom>
          <a:ln w="12700">
            <a:solidFill>
              <a:schemeClr val="tx1"/>
            </a:solidFill>
          </a:ln>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17861" y="1106588"/>
            <a:ext cx="1745067" cy="1387475"/>
          </a:xfrm>
          <a:prstGeom prst="rect">
            <a:avLst/>
          </a:prstGeom>
        </p:spPr>
      </p:pic>
    </p:spTree>
    <p:extLst>
      <p:ext uri="{BB962C8B-B14F-4D97-AF65-F5344CB8AC3E}">
        <p14:creationId xmlns:p14="http://schemas.microsoft.com/office/powerpoint/2010/main" val="69749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8700" y="3968939"/>
            <a:ext cx="3765029" cy="2133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extBox 2"/>
          <p:cNvSpPr txBox="1"/>
          <p:nvPr/>
        </p:nvSpPr>
        <p:spPr>
          <a:xfrm>
            <a:off x="2590800" y="199601"/>
            <a:ext cx="3505200" cy="646331"/>
          </a:xfrm>
          <a:prstGeom prst="rect">
            <a:avLst/>
          </a:prstGeom>
          <a:noFill/>
          <a:ln w="3175">
            <a:noFill/>
          </a:ln>
        </p:spPr>
        <p:txBody>
          <a:bodyPr wrap="square" rtlCol="0">
            <a:spAutoFit/>
          </a:bodyPr>
          <a:lstStyle/>
          <a:p>
            <a:pPr algn="ctr"/>
            <a:r>
              <a:rPr lang="en-US" sz="3600" b="1" dirty="0" smtClean="0"/>
              <a:t>Silent Reading.</a:t>
            </a:r>
            <a:endParaRPr lang="en-US" sz="3600" b="1" dirty="0"/>
          </a:p>
        </p:txBody>
      </p:sp>
      <p:sp>
        <p:nvSpPr>
          <p:cNvPr id="4" name="TextBox 3"/>
          <p:cNvSpPr txBox="1"/>
          <p:nvPr/>
        </p:nvSpPr>
        <p:spPr>
          <a:xfrm>
            <a:off x="1219200" y="1122777"/>
            <a:ext cx="7239000" cy="461665"/>
          </a:xfrm>
          <a:prstGeom prst="rect">
            <a:avLst/>
          </a:prstGeom>
          <a:noFill/>
          <a:ln w="3175">
            <a:noFill/>
          </a:ln>
        </p:spPr>
        <p:txBody>
          <a:bodyPr wrap="square" rtlCol="0">
            <a:spAutoFit/>
          </a:bodyPr>
          <a:lstStyle/>
          <a:p>
            <a:pPr algn="ctr"/>
            <a:r>
              <a:rPr lang="en-US" sz="2400" b="1" dirty="0" smtClean="0"/>
              <a:t>Read the passage carefully then answer the questions</a:t>
            </a:r>
            <a:r>
              <a:rPr lang="bn-BD" sz="2400" b="1" dirty="0" smtClean="0"/>
              <a:t>.</a:t>
            </a:r>
            <a:endParaRPr lang="en-US" sz="2400" b="1" dirty="0"/>
          </a:p>
        </p:txBody>
      </p:sp>
      <p:sp>
        <p:nvSpPr>
          <p:cNvPr id="7" name="Rectangle 6"/>
          <p:cNvSpPr/>
          <p:nvPr/>
        </p:nvSpPr>
        <p:spPr>
          <a:xfrm>
            <a:off x="990600" y="1861287"/>
            <a:ext cx="62484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sz="2400" b="1" dirty="0" smtClean="0">
                <a:solidFill>
                  <a:srgbClr val="002060"/>
                </a:solidFill>
              </a:rPr>
              <a:t>Which country is look like a tear drops? </a:t>
            </a:r>
          </a:p>
          <a:p>
            <a:r>
              <a:rPr lang="en-US" sz="2400" b="1" dirty="0" smtClean="0">
                <a:solidFill>
                  <a:srgbClr val="002060"/>
                </a:solidFill>
              </a:rPr>
              <a:t>2.Which country has the highest literacy rate in </a:t>
            </a:r>
            <a:r>
              <a:rPr lang="en-US" sz="2400" b="1" dirty="0">
                <a:solidFill>
                  <a:srgbClr val="002060"/>
                </a:solidFill>
              </a:rPr>
              <a:t>S</a:t>
            </a:r>
            <a:r>
              <a:rPr lang="en-US" sz="2400" b="1" dirty="0" smtClean="0">
                <a:solidFill>
                  <a:srgbClr val="002060"/>
                </a:solidFill>
              </a:rPr>
              <a:t>outh Asia?  </a:t>
            </a:r>
          </a:p>
          <a:p>
            <a:r>
              <a:rPr lang="en-US" sz="2400" b="1" dirty="0" smtClean="0">
                <a:solidFill>
                  <a:srgbClr val="002060"/>
                </a:solidFill>
              </a:rPr>
              <a:t>3. What is the name of the Ethnic groups of Sri-Lanka? </a:t>
            </a:r>
            <a:endParaRPr lang="en-US" sz="2400" b="1" dirty="0">
              <a:solidFill>
                <a:srgbClr val="002060"/>
              </a:solidFill>
            </a:endParaRPr>
          </a:p>
        </p:txBody>
      </p:sp>
    </p:spTree>
    <p:extLst>
      <p:ext uri="{BB962C8B-B14F-4D97-AF65-F5344CB8AC3E}">
        <p14:creationId xmlns:p14="http://schemas.microsoft.com/office/powerpoint/2010/main" val="330304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914400" y="91459"/>
            <a:ext cx="7315200" cy="954107"/>
          </a:xfrm>
          <a:prstGeom prst="rect">
            <a:avLst/>
          </a:prstGeom>
          <a:noFill/>
          <a:ln>
            <a:noFill/>
          </a:ln>
        </p:spPr>
        <p:txBody>
          <a:bodyPr wrap="square" rtlCol="0">
            <a:spAutoFit/>
          </a:bodyPr>
          <a:lstStyle/>
          <a:p>
            <a:pPr algn="ctr"/>
            <a:r>
              <a:rPr lang="en-US" sz="2800" b="1" dirty="0" smtClean="0">
                <a:solidFill>
                  <a:srgbClr val="002060"/>
                </a:solidFill>
              </a:rPr>
              <a:t>Look at the map then write down the location and shaped of Sri Lanka</a:t>
            </a:r>
            <a:endParaRPr lang="en-US" sz="2800" b="1" dirty="0">
              <a:solidFill>
                <a:srgbClr val="002060"/>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800" y="1686701"/>
            <a:ext cx="4724400" cy="3547735"/>
          </a:xfrm>
          <a:prstGeom prst="rect">
            <a:avLst/>
          </a:prstGeom>
        </p:spPr>
      </p:pic>
      <p:sp>
        <p:nvSpPr>
          <p:cNvPr id="9" name="TextBox 8"/>
          <p:cNvSpPr txBox="1"/>
          <p:nvPr/>
        </p:nvSpPr>
        <p:spPr>
          <a:xfrm>
            <a:off x="495300" y="5562600"/>
            <a:ext cx="8153400" cy="830997"/>
          </a:xfrm>
          <a:prstGeom prst="rect">
            <a:avLst/>
          </a:prstGeom>
          <a:noFill/>
          <a:ln w="3175">
            <a:noFill/>
          </a:ln>
        </p:spPr>
        <p:txBody>
          <a:bodyPr wrap="square" rtlCol="0">
            <a:spAutoFit/>
          </a:bodyPr>
          <a:lstStyle/>
          <a:p>
            <a:pPr algn="ctr"/>
            <a:r>
              <a:rPr lang="en-US" sz="2400" b="1" dirty="0" smtClean="0"/>
              <a:t>Sri Lanka is located in the Indian Ocean, shaped like a teardrop.</a:t>
            </a:r>
            <a:endParaRPr lang="en-US" sz="2400" b="1" dirty="0"/>
          </a:p>
        </p:txBody>
      </p:sp>
    </p:spTree>
    <p:extLst>
      <p:ext uri="{BB962C8B-B14F-4D97-AF65-F5344CB8AC3E}">
        <p14:creationId xmlns:p14="http://schemas.microsoft.com/office/powerpoint/2010/main" val="219926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54101" y="2582174"/>
            <a:ext cx="3968598" cy="2246769"/>
          </a:xfrm>
          <a:prstGeom prst="rect">
            <a:avLst/>
          </a:prstGeom>
          <a:noFill/>
        </p:spPr>
        <p:txBody>
          <a:bodyPr wrap="square" rtlCol="0">
            <a:spAutoFit/>
          </a:bodyPr>
          <a:lstStyle/>
          <a:p>
            <a:r>
              <a:rPr lang="en-US" sz="2800" b="1" dirty="0" smtClean="0">
                <a:solidFill>
                  <a:schemeClr val="tx1">
                    <a:lumMod val="95000"/>
                    <a:lumOff val="5000"/>
                  </a:schemeClr>
                </a:solidFill>
              </a:rPr>
              <a:t>Subject: English</a:t>
            </a:r>
            <a:endParaRPr lang="bn-BD" sz="2800" b="1" dirty="0" smtClean="0">
              <a:solidFill>
                <a:schemeClr val="tx1">
                  <a:lumMod val="95000"/>
                  <a:lumOff val="5000"/>
                </a:schemeClr>
              </a:solidFill>
            </a:endParaRPr>
          </a:p>
          <a:p>
            <a:r>
              <a:rPr lang="bn-BD" sz="2800" b="1" dirty="0" smtClean="0">
                <a:solidFill>
                  <a:schemeClr val="tx1">
                    <a:lumMod val="95000"/>
                    <a:lumOff val="5000"/>
                  </a:schemeClr>
                </a:solidFill>
              </a:rPr>
              <a:t>Class- 9-10</a:t>
            </a:r>
            <a:endParaRPr lang="en-US" sz="2800" b="1" dirty="0" smtClean="0">
              <a:solidFill>
                <a:schemeClr val="tx1">
                  <a:lumMod val="95000"/>
                  <a:lumOff val="5000"/>
                </a:schemeClr>
              </a:solidFill>
            </a:endParaRPr>
          </a:p>
          <a:p>
            <a:r>
              <a:rPr lang="en-US" sz="2800" b="1" dirty="0" smtClean="0">
                <a:solidFill>
                  <a:schemeClr val="tx1">
                    <a:lumMod val="95000"/>
                    <a:lumOff val="5000"/>
                  </a:schemeClr>
                </a:solidFill>
              </a:rPr>
              <a:t>U</a:t>
            </a:r>
            <a:r>
              <a:rPr lang="bn-BD" sz="2800" b="1" dirty="0" smtClean="0">
                <a:solidFill>
                  <a:schemeClr val="tx1">
                    <a:lumMod val="95000"/>
                    <a:lumOff val="5000"/>
                  </a:schemeClr>
                </a:solidFill>
              </a:rPr>
              <a:t>-5</a:t>
            </a:r>
            <a:r>
              <a:rPr lang="en-US" sz="2800" b="1" dirty="0" smtClean="0">
                <a:solidFill>
                  <a:schemeClr val="tx1">
                    <a:lumMod val="95000"/>
                    <a:lumOff val="5000"/>
                  </a:schemeClr>
                </a:solidFill>
              </a:rPr>
              <a:t>: </a:t>
            </a:r>
            <a:r>
              <a:rPr lang="en-US" sz="2400" b="1" dirty="0">
                <a:ln w="0"/>
                <a:effectLst>
                  <a:outerShdw blurRad="38100" dist="19050" dir="2700000" algn="tl" rotWithShape="0">
                    <a:schemeClr val="dk1">
                      <a:alpha val="40000"/>
                    </a:schemeClr>
                  </a:outerShdw>
                </a:effectLst>
                <a:latin typeface="Times New Roman" pitchFamily="18" charset="0"/>
                <a:cs typeface="Times New Roman" pitchFamily="18" charset="0"/>
              </a:rPr>
              <a:t>OUR NEIGHBOURS</a:t>
            </a:r>
          </a:p>
          <a:p>
            <a:r>
              <a:rPr lang="en-US" sz="2400" dirty="0">
                <a:latin typeface="Times New Roman" pitchFamily="18" charset="0"/>
                <a:cs typeface="Times New Roman" pitchFamily="18" charset="0"/>
              </a:rPr>
              <a:t> </a:t>
            </a:r>
            <a:r>
              <a:rPr lang="en-US" sz="2800" b="1" dirty="0" smtClean="0">
                <a:solidFill>
                  <a:schemeClr val="tx1">
                    <a:lumMod val="95000"/>
                    <a:lumOff val="5000"/>
                  </a:schemeClr>
                </a:solidFill>
              </a:rPr>
              <a:t>L</a:t>
            </a:r>
            <a:r>
              <a:rPr lang="bn-BD" sz="2800" b="1" dirty="0" smtClean="0">
                <a:solidFill>
                  <a:schemeClr val="tx1">
                    <a:lumMod val="95000"/>
                    <a:lumOff val="5000"/>
                  </a:schemeClr>
                </a:solidFill>
              </a:rPr>
              <a:t>-</a:t>
            </a:r>
            <a:r>
              <a:rPr lang="en-US" sz="2800" b="1" dirty="0" smtClean="0">
                <a:solidFill>
                  <a:schemeClr val="tx1">
                    <a:lumMod val="95000"/>
                    <a:lumOff val="5000"/>
                  </a:schemeClr>
                </a:solidFill>
              </a:rPr>
              <a:t> </a:t>
            </a:r>
            <a:r>
              <a:rPr lang="bn-BD" sz="2800" b="1" dirty="0" smtClean="0">
                <a:solidFill>
                  <a:schemeClr val="tx1">
                    <a:lumMod val="95000"/>
                    <a:lumOff val="5000"/>
                  </a:schemeClr>
                </a:solidFill>
              </a:rPr>
              <a:t>6</a:t>
            </a:r>
            <a:r>
              <a:rPr lang="en-US" sz="2800" b="1" dirty="0" smtClean="0">
                <a:solidFill>
                  <a:schemeClr val="tx1">
                    <a:lumMod val="95000"/>
                    <a:lumOff val="5000"/>
                  </a:schemeClr>
                </a:solidFill>
              </a:rPr>
              <a:t>: </a:t>
            </a:r>
            <a:r>
              <a:rPr lang="en-US" sz="2800" b="1" dirty="0">
                <a:latin typeface="Times New Roman" pitchFamily="18" charset="0"/>
                <a:cs typeface="Times New Roman" pitchFamily="18" charset="0"/>
              </a:rPr>
              <a:t>SRI LANKA </a:t>
            </a:r>
            <a:endParaRPr lang="bn-BD" sz="2800" b="1" dirty="0" smtClean="0">
              <a:solidFill>
                <a:schemeClr val="tx1">
                  <a:lumMod val="95000"/>
                  <a:lumOff val="5000"/>
                </a:schemeClr>
              </a:solidFill>
            </a:endParaRPr>
          </a:p>
          <a:p>
            <a:r>
              <a:rPr lang="bn-BD" sz="2800" b="1" dirty="0" smtClean="0">
                <a:solidFill>
                  <a:schemeClr val="tx1">
                    <a:lumMod val="95000"/>
                    <a:lumOff val="5000"/>
                  </a:schemeClr>
                </a:solidFill>
              </a:rPr>
              <a:t>Time 45 min</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315413"/>
            <a:ext cx="3188004" cy="2780292"/>
          </a:xfrm>
          <a:prstGeom prst="rect">
            <a:avLst/>
          </a:prstGeom>
          <a:noFill/>
          <a:effectLst>
            <a:outerShdw blurRad="50800" dist="50800" dir="5400000" algn="ctr" rotWithShape="0">
              <a:schemeClr val="bg1"/>
            </a:outerShdw>
          </a:effectLst>
        </p:spPr>
      </p:pic>
      <p:sp>
        <p:nvSpPr>
          <p:cNvPr id="8" name="TextBox 7"/>
          <p:cNvSpPr txBox="1"/>
          <p:nvPr/>
        </p:nvSpPr>
        <p:spPr>
          <a:xfrm>
            <a:off x="4870602" y="3429000"/>
            <a:ext cx="2590800" cy="707886"/>
          </a:xfrm>
          <a:prstGeom prst="rect">
            <a:avLst/>
          </a:prstGeom>
          <a:noFill/>
        </p:spPr>
        <p:txBody>
          <a:bodyPr wrap="square" rtlCol="0">
            <a:spAutoFit/>
          </a:bodyPr>
          <a:lstStyle/>
          <a:p>
            <a:pPr algn="ctr"/>
            <a:r>
              <a:rPr lang="bn-BD" sz="2000" dirty="0" smtClean="0"/>
              <a:t>ENGLISH FOR TODAY</a:t>
            </a:r>
          </a:p>
          <a:p>
            <a:pPr algn="ctr"/>
            <a:r>
              <a:rPr lang="bn-BD" sz="2000" dirty="0" smtClean="0"/>
              <a:t>9- 10</a:t>
            </a:r>
            <a:endParaRPr lang="en-US" sz="2000" dirty="0"/>
          </a:p>
        </p:txBody>
      </p:sp>
      <p:sp>
        <p:nvSpPr>
          <p:cNvPr id="6" name="TextBox 5"/>
          <p:cNvSpPr txBox="1"/>
          <p:nvPr/>
        </p:nvSpPr>
        <p:spPr>
          <a:xfrm>
            <a:off x="1866900" y="457200"/>
            <a:ext cx="5410200" cy="646331"/>
          </a:xfrm>
          <a:prstGeom prst="rect">
            <a:avLst/>
          </a:prstGeom>
          <a:noFill/>
        </p:spPr>
        <p:txBody>
          <a:bodyPr wrap="square" rtlCol="0">
            <a:spAutoFit/>
          </a:bodyPr>
          <a:lstStyle/>
          <a:p>
            <a:r>
              <a:rPr lang="en-US" sz="3600" dirty="0" smtClean="0">
                <a:latin typeface="NikoshBAN" pitchFamily="2" charset="0"/>
                <a:cs typeface="NikoshBAN" pitchFamily="2" charset="0"/>
              </a:rPr>
              <a:t>Introduction of lesson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389783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80">
                                          <p:stCondLst>
                                            <p:cond delay="0"/>
                                          </p:stCondLst>
                                        </p:cTn>
                                        <p:tgtEl>
                                          <p:spTgt spid="8"/>
                                        </p:tgtEl>
                                      </p:cBhvr>
                                    </p:animEffect>
                                    <p:anim calcmode="lin" valueType="num">
                                      <p:cBhvr>
                                        <p:cTn id="2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3" dur="26">
                                          <p:stCondLst>
                                            <p:cond delay="650"/>
                                          </p:stCondLst>
                                        </p:cTn>
                                        <p:tgtEl>
                                          <p:spTgt spid="8"/>
                                        </p:tgtEl>
                                      </p:cBhvr>
                                      <p:to x="100000" y="60000"/>
                                    </p:animScale>
                                    <p:animScale>
                                      <p:cBhvr>
                                        <p:cTn id="34" dur="166" decel="50000">
                                          <p:stCondLst>
                                            <p:cond delay="676"/>
                                          </p:stCondLst>
                                        </p:cTn>
                                        <p:tgtEl>
                                          <p:spTgt spid="8"/>
                                        </p:tgtEl>
                                      </p:cBhvr>
                                      <p:to x="100000" y="100000"/>
                                    </p:animScale>
                                    <p:animScale>
                                      <p:cBhvr>
                                        <p:cTn id="35" dur="26">
                                          <p:stCondLst>
                                            <p:cond delay="1312"/>
                                          </p:stCondLst>
                                        </p:cTn>
                                        <p:tgtEl>
                                          <p:spTgt spid="8"/>
                                        </p:tgtEl>
                                      </p:cBhvr>
                                      <p:to x="100000" y="80000"/>
                                    </p:animScale>
                                    <p:animScale>
                                      <p:cBhvr>
                                        <p:cTn id="36" dur="166" decel="50000">
                                          <p:stCondLst>
                                            <p:cond delay="1338"/>
                                          </p:stCondLst>
                                        </p:cTn>
                                        <p:tgtEl>
                                          <p:spTgt spid="8"/>
                                        </p:tgtEl>
                                      </p:cBhvr>
                                      <p:to x="100000" y="100000"/>
                                    </p:animScale>
                                    <p:animScale>
                                      <p:cBhvr>
                                        <p:cTn id="37" dur="26">
                                          <p:stCondLst>
                                            <p:cond delay="1642"/>
                                          </p:stCondLst>
                                        </p:cTn>
                                        <p:tgtEl>
                                          <p:spTgt spid="8"/>
                                        </p:tgtEl>
                                      </p:cBhvr>
                                      <p:to x="100000" y="90000"/>
                                    </p:animScale>
                                    <p:animScale>
                                      <p:cBhvr>
                                        <p:cTn id="38" dur="166" decel="50000">
                                          <p:stCondLst>
                                            <p:cond delay="1668"/>
                                          </p:stCondLst>
                                        </p:cTn>
                                        <p:tgtEl>
                                          <p:spTgt spid="8"/>
                                        </p:tgtEl>
                                      </p:cBhvr>
                                      <p:to x="100000" y="100000"/>
                                    </p:animScale>
                                    <p:animScale>
                                      <p:cBhvr>
                                        <p:cTn id="39" dur="26">
                                          <p:stCondLst>
                                            <p:cond delay="1808"/>
                                          </p:stCondLst>
                                        </p:cTn>
                                        <p:tgtEl>
                                          <p:spTgt spid="8"/>
                                        </p:tgtEl>
                                      </p:cBhvr>
                                      <p:to x="100000" y="95000"/>
                                    </p:animScale>
                                    <p:animScale>
                                      <p:cBhvr>
                                        <p:cTn id="4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981200" y="212345"/>
            <a:ext cx="4953000" cy="584775"/>
          </a:xfrm>
          <a:prstGeom prst="rect">
            <a:avLst/>
          </a:prstGeom>
          <a:noFill/>
          <a:ln w="12700">
            <a:noFill/>
          </a:ln>
          <a:effectLst/>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rPr>
              <a:t>Group works</a:t>
            </a:r>
            <a:endParaRPr lang="en-US" sz="3200" b="1" dirty="0">
              <a:ln/>
            </a:endParaRPr>
          </a:p>
        </p:txBody>
      </p:sp>
      <p:sp>
        <p:nvSpPr>
          <p:cNvPr id="5" name="TextBox 4"/>
          <p:cNvSpPr txBox="1"/>
          <p:nvPr/>
        </p:nvSpPr>
        <p:spPr>
          <a:xfrm>
            <a:off x="609600" y="926679"/>
            <a:ext cx="7696200" cy="4893647"/>
          </a:xfrm>
          <a:prstGeom prst="rect">
            <a:avLst/>
          </a:prstGeom>
          <a:noFill/>
        </p:spPr>
        <p:txBody>
          <a:bodyPr wrap="square" rtlCol="0">
            <a:spAutoFit/>
          </a:bodyPr>
          <a:lstStyle/>
          <a:p>
            <a:r>
              <a:rPr lang="en-US" sz="2400" b="1" dirty="0" smtClean="0">
                <a:solidFill>
                  <a:srgbClr val="002060"/>
                </a:solidFill>
              </a:rPr>
              <a:t>Fill in each gap with a suitable word of your own based on the information from the text.</a:t>
            </a:r>
          </a:p>
          <a:p>
            <a:pPr algn="just"/>
            <a:r>
              <a:rPr lang="en-US" sz="2400" b="1" dirty="0">
                <a:solidFill>
                  <a:srgbClr val="7030A0"/>
                </a:solidFill>
              </a:rPr>
              <a:t>	</a:t>
            </a:r>
            <a:endParaRPr lang="en-US" sz="2400" b="1" dirty="0" smtClean="0">
              <a:solidFill>
                <a:srgbClr val="7030A0"/>
              </a:solidFill>
            </a:endParaRPr>
          </a:p>
          <a:p>
            <a:pPr algn="just"/>
            <a:r>
              <a:rPr lang="en-US" sz="2400" b="1" dirty="0">
                <a:solidFill>
                  <a:srgbClr val="7030A0"/>
                </a:solidFill>
              </a:rPr>
              <a:t>	</a:t>
            </a:r>
            <a:r>
              <a:rPr lang="en-US" sz="2400" b="1" dirty="0" smtClean="0"/>
              <a:t>If you go to visit Sri Lanka, you will be welcomed With a traditional greeting</a:t>
            </a:r>
            <a:r>
              <a:rPr lang="en-US" sz="2400" b="1" dirty="0"/>
              <a:t> </a:t>
            </a:r>
            <a:r>
              <a:rPr lang="en-US" sz="2400" b="1" dirty="0" smtClean="0"/>
              <a:t>                    . Sri Lanka is an island country which is situated in the    Indian Ocean. Its shape is like a (b)             . It is medium in size and population. Among all the ethnic groups, the </a:t>
            </a:r>
            <a:r>
              <a:rPr lang="en-US" sz="2400" b="1" dirty="0" err="1" smtClean="0"/>
              <a:t>Veddhas</a:t>
            </a:r>
            <a:r>
              <a:rPr lang="en-US" sz="2400" b="1" dirty="0" smtClean="0"/>
              <a:t> are the original (c)                       of the island. The ancient history of this land is depicted in (d)                  This island like country attracted many travellers as well as the ancient mariners and it still (e)               the tourists of modern age by its enormous.</a:t>
            </a:r>
            <a:endParaRPr lang="en-US" sz="2400" b="1" dirty="0"/>
          </a:p>
        </p:txBody>
      </p:sp>
      <p:sp>
        <p:nvSpPr>
          <p:cNvPr id="6" name="TextBox 5"/>
          <p:cNvSpPr txBox="1"/>
          <p:nvPr/>
        </p:nvSpPr>
        <p:spPr>
          <a:xfrm>
            <a:off x="4275148" y="2396983"/>
            <a:ext cx="2048260" cy="461665"/>
          </a:xfrm>
          <a:prstGeom prst="rect">
            <a:avLst/>
          </a:prstGeom>
          <a:noFill/>
        </p:spPr>
        <p:txBody>
          <a:bodyPr wrap="square" rtlCol="0">
            <a:spAutoFit/>
          </a:bodyPr>
          <a:lstStyle/>
          <a:p>
            <a:r>
              <a:rPr lang="en-US" sz="2400" b="1" dirty="0" smtClean="0">
                <a:solidFill>
                  <a:srgbClr val="002060"/>
                </a:solidFill>
              </a:rPr>
              <a:t>(a) </a:t>
            </a:r>
            <a:r>
              <a:rPr lang="en-US" sz="2400" b="1" dirty="0" err="1" smtClean="0">
                <a:solidFill>
                  <a:srgbClr val="002060"/>
                </a:solidFill>
              </a:rPr>
              <a:t>Ayubowan</a:t>
            </a:r>
            <a:r>
              <a:rPr lang="en-US" sz="2400" b="1" dirty="0" smtClean="0">
                <a:solidFill>
                  <a:srgbClr val="002060"/>
                </a:solidFill>
              </a:rPr>
              <a:t> </a:t>
            </a:r>
            <a:endParaRPr lang="en-US" sz="2400" b="1" dirty="0">
              <a:solidFill>
                <a:srgbClr val="002060"/>
              </a:solidFill>
            </a:endParaRPr>
          </a:p>
        </p:txBody>
      </p:sp>
      <p:sp>
        <p:nvSpPr>
          <p:cNvPr id="7" name="TextBox 6"/>
          <p:cNvSpPr txBox="1"/>
          <p:nvPr/>
        </p:nvSpPr>
        <p:spPr>
          <a:xfrm>
            <a:off x="3150919" y="3108552"/>
            <a:ext cx="1573481" cy="461665"/>
          </a:xfrm>
          <a:prstGeom prst="rect">
            <a:avLst/>
          </a:prstGeom>
          <a:noFill/>
        </p:spPr>
        <p:txBody>
          <a:bodyPr wrap="square" rtlCol="0">
            <a:spAutoFit/>
          </a:bodyPr>
          <a:lstStyle/>
          <a:p>
            <a:r>
              <a:rPr lang="en-US" sz="2400" b="1" dirty="0" smtClean="0">
                <a:solidFill>
                  <a:srgbClr val="002060"/>
                </a:solidFill>
              </a:rPr>
              <a:t>teardrop</a:t>
            </a:r>
            <a:endParaRPr lang="en-US" sz="2400" b="1" dirty="0">
              <a:solidFill>
                <a:srgbClr val="002060"/>
              </a:solidFill>
            </a:endParaRPr>
          </a:p>
        </p:txBody>
      </p:sp>
      <p:sp>
        <p:nvSpPr>
          <p:cNvPr id="8" name="TextBox 7"/>
          <p:cNvSpPr txBox="1"/>
          <p:nvPr/>
        </p:nvSpPr>
        <p:spPr>
          <a:xfrm>
            <a:off x="2693368" y="3877821"/>
            <a:ext cx="2031032" cy="461665"/>
          </a:xfrm>
          <a:prstGeom prst="rect">
            <a:avLst/>
          </a:prstGeom>
          <a:noFill/>
        </p:spPr>
        <p:txBody>
          <a:bodyPr wrap="square" rtlCol="0">
            <a:spAutoFit/>
          </a:bodyPr>
          <a:lstStyle/>
          <a:p>
            <a:r>
              <a:rPr lang="en-US" sz="2400" b="1" dirty="0">
                <a:solidFill>
                  <a:srgbClr val="002060"/>
                </a:solidFill>
              </a:rPr>
              <a:t>Inhabitants</a:t>
            </a:r>
          </a:p>
        </p:txBody>
      </p:sp>
      <p:sp>
        <p:nvSpPr>
          <p:cNvPr id="10" name="TextBox 9"/>
          <p:cNvSpPr txBox="1"/>
          <p:nvPr/>
        </p:nvSpPr>
        <p:spPr>
          <a:xfrm>
            <a:off x="5383724" y="4144574"/>
            <a:ext cx="1524000" cy="461665"/>
          </a:xfrm>
          <a:prstGeom prst="rect">
            <a:avLst/>
          </a:prstGeom>
          <a:noFill/>
        </p:spPr>
        <p:txBody>
          <a:bodyPr wrap="square" rtlCol="0">
            <a:spAutoFit/>
          </a:bodyPr>
          <a:lstStyle/>
          <a:p>
            <a:r>
              <a:rPr lang="en-US" sz="2400" b="1" dirty="0" smtClean="0">
                <a:solidFill>
                  <a:srgbClr val="002060"/>
                </a:solidFill>
              </a:rPr>
              <a:t>Ramayana</a:t>
            </a:r>
            <a:endParaRPr lang="en-US" sz="2400" b="1" dirty="0">
              <a:solidFill>
                <a:srgbClr val="002060"/>
              </a:solidFill>
            </a:endParaRPr>
          </a:p>
        </p:txBody>
      </p:sp>
      <p:sp>
        <p:nvSpPr>
          <p:cNvPr id="11" name="TextBox 10"/>
          <p:cNvSpPr txBox="1"/>
          <p:nvPr/>
        </p:nvSpPr>
        <p:spPr>
          <a:xfrm>
            <a:off x="3446535" y="4959132"/>
            <a:ext cx="1371600" cy="461665"/>
          </a:xfrm>
          <a:prstGeom prst="rect">
            <a:avLst/>
          </a:prstGeom>
          <a:noFill/>
        </p:spPr>
        <p:txBody>
          <a:bodyPr wrap="square" rtlCol="0">
            <a:spAutoFit/>
          </a:bodyPr>
          <a:lstStyle/>
          <a:p>
            <a:pPr algn="ctr"/>
            <a:r>
              <a:rPr lang="en-US" sz="2400" b="1" dirty="0" smtClean="0">
                <a:solidFill>
                  <a:srgbClr val="002060"/>
                </a:solidFill>
              </a:rPr>
              <a:t>attracts</a:t>
            </a:r>
            <a:endParaRPr lang="en-US" sz="2400" b="1" dirty="0">
              <a:solidFill>
                <a:srgbClr val="002060"/>
              </a:solidFill>
            </a:endParaRPr>
          </a:p>
        </p:txBody>
      </p:sp>
    </p:spTree>
    <p:extLst>
      <p:ext uri="{BB962C8B-B14F-4D97-AF65-F5344CB8AC3E}">
        <p14:creationId xmlns:p14="http://schemas.microsoft.com/office/powerpoint/2010/main" val="3371131962"/>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pattFill prst="smConfetti">
          <a:fgClr>
            <a:srgbClr val="0070C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2438400" y="990600"/>
            <a:ext cx="4267200" cy="5232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800" dirty="0" smtClean="0">
                <a:latin typeface="Elephant" pitchFamily="18" charset="0"/>
              </a:rPr>
              <a:t>HOME WORK</a:t>
            </a:r>
            <a:endParaRPr lang="en-US" sz="2800" dirty="0">
              <a:latin typeface="Elephant" pitchFamily="18" charset="0"/>
            </a:endParaRPr>
          </a:p>
        </p:txBody>
      </p:sp>
      <p:sp>
        <p:nvSpPr>
          <p:cNvPr id="3" name="TextBox 2"/>
          <p:cNvSpPr txBox="1"/>
          <p:nvPr/>
        </p:nvSpPr>
        <p:spPr>
          <a:xfrm>
            <a:off x="1981200" y="4724400"/>
            <a:ext cx="5486400" cy="954107"/>
          </a:xfrm>
          <a:prstGeom prst="rect">
            <a:avLst/>
          </a:prstGeom>
          <a:noFill/>
        </p:spPr>
        <p:txBody>
          <a:bodyPr wrap="square" rtlCol="0">
            <a:spAutoFit/>
          </a:bodyPr>
          <a:lstStyle/>
          <a:p>
            <a:pPr algn="ctr"/>
            <a:r>
              <a:rPr lang="en-US" sz="2800" b="1" dirty="0" smtClean="0"/>
              <a:t>Write a paragraph about the natural </a:t>
            </a:r>
            <a:r>
              <a:rPr lang="en-US" sz="2800" b="1" dirty="0" err="1" smtClean="0"/>
              <a:t>beaut</a:t>
            </a:r>
            <a:r>
              <a:rPr lang="bn-BD" sz="2800" b="1" dirty="0" smtClean="0"/>
              <a:t>ies</a:t>
            </a:r>
            <a:r>
              <a:rPr lang="en-US" sz="2800" b="1" dirty="0" smtClean="0"/>
              <a:t> of Sri Lanka.</a:t>
            </a:r>
            <a:endParaRPr lang="en-US" sz="28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5565" y="2004685"/>
            <a:ext cx="4181475" cy="2228850"/>
          </a:xfrm>
          <a:prstGeom prst="rect">
            <a:avLst/>
          </a:prstGeom>
        </p:spPr>
      </p:pic>
    </p:spTree>
    <p:extLst>
      <p:ext uri="{BB962C8B-B14F-4D97-AF65-F5344CB8AC3E}">
        <p14:creationId xmlns:p14="http://schemas.microsoft.com/office/powerpoint/2010/main" val="411170602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2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2000" fill="hold"/>
                                        <p:tgtEl>
                                          <p:spTgt spid="3"/>
                                        </p:tgtEl>
                                        <p:attrNameLst>
                                          <p:attrName>ppt_y</p:attrName>
                                        </p:attrNameLst>
                                      </p:cBhvr>
                                      <p:tavLst>
                                        <p:tav tm="0">
                                          <p:val>
                                            <p:strVal val="#ppt_y"/>
                                          </p:val>
                                        </p:tav>
                                        <p:tav tm="100000">
                                          <p:val>
                                            <p:strVal val="#ppt_y"/>
                                          </p:val>
                                        </p:tav>
                                      </p:tavLst>
                                    </p:anim>
                                    <p:anim calcmode="lin" valueType="num">
                                      <p:cBhvr>
                                        <p:cTn id="16" dur="2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2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000" tmFilter="0,0; .5, 1; 1, 1"/>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0" name="Flowchart: Process 9"/>
          <p:cNvSpPr/>
          <p:nvPr/>
        </p:nvSpPr>
        <p:spPr>
          <a:xfrm>
            <a:off x="2362200" y="457200"/>
            <a:ext cx="4495800" cy="1524000"/>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Thank You</a:t>
            </a:r>
            <a:endParaRPr lang="en-US" sz="6600" dirty="0">
              <a:solidFill>
                <a:schemeClr val="tx1"/>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0300" y="2209800"/>
            <a:ext cx="4667250" cy="2883831"/>
          </a:xfrm>
          <a:prstGeom prst="rect">
            <a:avLst/>
          </a:prstGeom>
        </p:spPr>
      </p:pic>
    </p:spTree>
    <p:extLst>
      <p:ext uri="{BB962C8B-B14F-4D97-AF65-F5344CB8AC3E}">
        <p14:creationId xmlns:p14="http://schemas.microsoft.com/office/powerpoint/2010/main" val="416337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3" name="Flowchart: Process 2"/>
          <p:cNvSpPr/>
          <p:nvPr/>
        </p:nvSpPr>
        <p:spPr>
          <a:xfrm>
            <a:off x="1981200" y="381000"/>
            <a:ext cx="4038600" cy="914400"/>
          </a:xfrm>
          <a:prstGeom prst="flowChartProcess">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Acknowledgement</a:t>
            </a:r>
            <a:endParaRPr lang="en-US" sz="3600" b="1" dirty="0">
              <a:solidFill>
                <a:schemeClr val="tx1"/>
              </a:solidFill>
            </a:endParaRPr>
          </a:p>
        </p:txBody>
      </p:sp>
      <p:sp>
        <p:nvSpPr>
          <p:cNvPr id="6" name="TextBox 5"/>
          <p:cNvSpPr txBox="1"/>
          <p:nvPr/>
        </p:nvSpPr>
        <p:spPr>
          <a:xfrm>
            <a:off x="1219200" y="3352800"/>
            <a:ext cx="7772400" cy="1846659"/>
          </a:xfrm>
          <a:prstGeom prst="rect">
            <a:avLst/>
          </a:prstGeom>
          <a:noFill/>
        </p:spPr>
        <p:txBody>
          <a:bodyPr wrap="square" rtlCol="0">
            <a:spAutoFit/>
          </a:bodyPr>
          <a:lstStyle/>
          <a:p>
            <a:pPr marL="342900" indent="-342900">
              <a:buAutoNum type="arabicPeriod"/>
            </a:pPr>
            <a:r>
              <a:rPr lang="bn-BD" sz="2400" b="1" dirty="0" smtClean="0"/>
              <a:t>GOOGLE</a:t>
            </a:r>
          </a:p>
          <a:p>
            <a:pPr marL="342900" indent="-342900">
              <a:buAutoNum type="arabicPeriod"/>
            </a:pPr>
            <a:r>
              <a:rPr lang="bn-BD" sz="2400" b="1" dirty="0" smtClean="0"/>
              <a:t>NATIONAL CURRICULUM &amp; TEXTBOOK BOARD, BANGLADESH.</a:t>
            </a:r>
          </a:p>
          <a:p>
            <a:pPr marL="342900" indent="-342900">
              <a:buAutoNum type="arabicPeriod"/>
            </a:pPr>
            <a:r>
              <a:rPr lang="bn-BD" sz="2400" b="1" dirty="0" smtClean="0"/>
              <a:t>TEACHER`S OF AMRIA ISLAMIA ALIM MADRASA.</a:t>
            </a:r>
          </a:p>
          <a:p>
            <a:endParaRPr lang="en-US" dirty="0"/>
          </a:p>
        </p:txBody>
      </p:sp>
    </p:spTree>
    <p:extLst>
      <p:ext uri="{BB962C8B-B14F-4D97-AF65-F5344CB8AC3E}">
        <p14:creationId xmlns:p14="http://schemas.microsoft.com/office/powerpoint/2010/main" val="132323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2476500" y="609600"/>
            <a:ext cx="4953000" cy="646331"/>
          </a:xfrm>
          <a:prstGeom prst="rect">
            <a:avLst/>
          </a:prstGeom>
          <a:noFill/>
          <a:ln w="76200">
            <a:noFill/>
          </a:ln>
        </p:spPr>
        <p:txBody>
          <a:bodyPr wrap="square" rtlCol="0">
            <a:spAutoFit/>
          </a:bodyPr>
          <a:lstStyle/>
          <a:p>
            <a:r>
              <a:rPr lang="en-US" sz="3600" b="1" dirty="0" smtClean="0"/>
              <a:t>Introduction of teacher  </a:t>
            </a:r>
            <a:endParaRPr lang="en-US" sz="3600" b="1" dirty="0"/>
          </a:p>
        </p:txBody>
      </p:sp>
      <p:sp>
        <p:nvSpPr>
          <p:cNvPr id="7" name="TextBox 6"/>
          <p:cNvSpPr txBox="1"/>
          <p:nvPr/>
        </p:nvSpPr>
        <p:spPr>
          <a:xfrm>
            <a:off x="381000" y="2204415"/>
            <a:ext cx="4572000" cy="2985433"/>
          </a:xfrm>
          <a:prstGeom prst="rect">
            <a:avLst/>
          </a:prstGeom>
          <a:noFill/>
          <a:ln w="3175">
            <a:noFill/>
          </a:ln>
        </p:spPr>
        <p:txBody>
          <a:bodyPr wrap="square" rtlCol="0">
            <a:spAutoFit/>
          </a:bodyPr>
          <a:lstStyle/>
          <a:p>
            <a:r>
              <a:rPr lang="bn-BD" sz="3200" dirty="0" smtClean="0"/>
              <a:t>AMZAD HUSSAIN RASEL</a:t>
            </a:r>
            <a:endParaRPr lang="en-US" sz="3200" dirty="0"/>
          </a:p>
          <a:p>
            <a:endParaRPr lang="bn-BD" sz="2400" dirty="0" smtClean="0"/>
          </a:p>
          <a:p>
            <a:r>
              <a:rPr lang="bn-BD" sz="2400" dirty="0" smtClean="0"/>
              <a:t>ASST. TEACHER</a:t>
            </a:r>
            <a:endParaRPr lang="bn-BD" sz="2400" dirty="0"/>
          </a:p>
          <a:p>
            <a:endParaRPr lang="bn-BD" sz="2400" dirty="0" smtClean="0"/>
          </a:p>
          <a:p>
            <a:r>
              <a:rPr lang="bn-BD" sz="2400" dirty="0" smtClean="0"/>
              <a:t>AMRIA ISLAMIA ALIM MADRASAH</a:t>
            </a:r>
            <a:endParaRPr lang="en-US" sz="2400" dirty="0" smtClean="0"/>
          </a:p>
          <a:p>
            <a:endParaRPr lang="bn-BD" sz="2000" dirty="0" smtClean="0"/>
          </a:p>
          <a:p>
            <a:r>
              <a:rPr lang="bn-BD" sz="2000" dirty="0" smtClean="0"/>
              <a:t>MOB- 01717569526</a:t>
            </a:r>
            <a:endParaRPr lang="en-US" sz="2000" dirty="0" smtClean="0"/>
          </a:p>
          <a:p>
            <a:r>
              <a:rPr lang="bn-BD" sz="2000" dirty="0" smtClean="0">
                <a:solidFill>
                  <a:srgbClr val="C00000"/>
                </a:solidFill>
              </a:rPr>
              <a:t>       amzadhrasel1981</a:t>
            </a:r>
            <a:r>
              <a:rPr lang="en-US" sz="2000" dirty="0" smtClean="0">
                <a:solidFill>
                  <a:srgbClr val="C00000"/>
                </a:solidFill>
              </a:rPr>
              <a:t>@</a:t>
            </a:r>
            <a:r>
              <a:rPr lang="bn-BD" sz="2000" dirty="0" smtClean="0">
                <a:solidFill>
                  <a:srgbClr val="C00000"/>
                </a:solidFill>
              </a:rPr>
              <a:t>g</a:t>
            </a:r>
            <a:r>
              <a:rPr lang="en-US" sz="2000" dirty="0" smtClean="0">
                <a:solidFill>
                  <a:srgbClr val="C00000"/>
                </a:solidFill>
              </a:rPr>
              <a:t>mail.com</a:t>
            </a:r>
            <a:endParaRPr lang="en-US" sz="2000" dirty="0">
              <a:solidFill>
                <a:srgbClr val="C00000"/>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533400" y="4875108"/>
            <a:ext cx="228600" cy="228600"/>
          </a:xfrm>
          <a:prstGeom prst="rect">
            <a:avLst/>
          </a:prstGeom>
          <a:solidFill>
            <a:srgbClr val="FF0000"/>
          </a:solidFill>
          <a:ln>
            <a:solidFill>
              <a:schemeClr val="tx1"/>
            </a:solidFill>
          </a:ln>
          <a:effec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92262" y="2204415"/>
            <a:ext cx="3899338" cy="2985433"/>
          </a:xfrm>
          <a:prstGeom prst="rect">
            <a:avLst/>
          </a:prstGeom>
        </p:spPr>
      </p:pic>
    </p:spTree>
    <p:extLst>
      <p:ext uri="{BB962C8B-B14F-4D97-AF65-F5344CB8AC3E}">
        <p14:creationId xmlns:p14="http://schemas.microsoft.com/office/powerpoint/2010/main" val="313758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extLst>
              <a:ext uri="{BEBA8EAE-BF5A-486C-A8C5-ECC9F3942E4B}">
                <a14:imgProps xmlns:a14="http://schemas.microsoft.com/office/drawing/2010/main">
                  <a14:imgLayer r:embed="rId4">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1" name="TextBox 10"/>
          <p:cNvSpPr txBox="1"/>
          <p:nvPr/>
        </p:nvSpPr>
        <p:spPr>
          <a:xfrm>
            <a:off x="6456207" y="2907215"/>
            <a:ext cx="1589999" cy="369332"/>
          </a:xfrm>
          <a:prstGeom prst="rect">
            <a:avLst/>
          </a:prstGeom>
          <a:noFill/>
        </p:spPr>
        <p:txBody>
          <a:bodyPr wrap="square" rtlCol="0">
            <a:spAutoFit/>
          </a:bodyPr>
          <a:lstStyle/>
          <a:p>
            <a:pPr algn="ctr"/>
            <a:r>
              <a:rPr lang="en-US" b="1" dirty="0" smtClean="0"/>
              <a:t>SRI LANKA</a:t>
            </a:r>
            <a:endParaRPr lang="en-US" b="1" dirty="0"/>
          </a:p>
        </p:txBody>
      </p:sp>
      <p:sp>
        <p:nvSpPr>
          <p:cNvPr id="15" name="TextBox 14"/>
          <p:cNvSpPr txBox="1"/>
          <p:nvPr/>
        </p:nvSpPr>
        <p:spPr>
          <a:xfrm>
            <a:off x="6362871" y="5172362"/>
            <a:ext cx="1620262" cy="369332"/>
          </a:xfrm>
          <a:prstGeom prst="rect">
            <a:avLst/>
          </a:prstGeom>
          <a:noFill/>
        </p:spPr>
        <p:txBody>
          <a:bodyPr wrap="square" rtlCol="0">
            <a:spAutoFit/>
          </a:bodyPr>
          <a:lstStyle/>
          <a:p>
            <a:pPr algn="ctr"/>
            <a:r>
              <a:rPr lang="en-US" b="1" dirty="0" smtClean="0"/>
              <a:t>PAKISTAN</a:t>
            </a:r>
            <a:endParaRPr lang="en-US" b="1" dirty="0"/>
          </a:p>
        </p:txBody>
      </p:sp>
      <p:sp>
        <p:nvSpPr>
          <p:cNvPr id="10" name="TextBox 9"/>
          <p:cNvSpPr txBox="1"/>
          <p:nvPr/>
        </p:nvSpPr>
        <p:spPr>
          <a:xfrm>
            <a:off x="1369920" y="2743764"/>
            <a:ext cx="1696565" cy="369332"/>
          </a:xfrm>
          <a:prstGeom prst="rect">
            <a:avLst/>
          </a:prstGeom>
          <a:noFill/>
        </p:spPr>
        <p:txBody>
          <a:bodyPr wrap="square" rtlCol="0">
            <a:spAutoFit/>
          </a:bodyPr>
          <a:lstStyle/>
          <a:p>
            <a:pPr algn="ctr"/>
            <a:r>
              <a:rPr lang="en-US" b="1" dirty="0" smtClean="0"/>
              <a:t>BHUTAN</a:t>
            </a:r>
            <a:endParaRPr lang="en-US" b="1" dirty="0"/>
          </a:p>
        </p:txBody>
      </p:sp>
      <p:sp>
        <p:nvSpPr>
          <p:cNvPr id="14" name="TextBox 13"/>
          <p:cNvSpPr txBox="1"/>
          <p:nvPr/>
        </p:nvSpPr>
        <p:spPr>
          <a:xfrm>
            <a:off x="4149053" y="2846670"/>
            <a:ext cx="1144820" cy="369332"/>
          </a:xfrm>
          <a:prstGeom prst="rect">
            <a:avLst/>
          </a:prstGeom>
          <a:noFill/>
        </p:spPr>
        <p:txBody>
          <a:bodyPr wrap="square" rtlCol="0">
            <a:spAutoFit/>
          </a:bodyPr>
          <a:lstStyle/>
          <a:p>
            <a:pPr algn="ctr"/>
            <a:r>
              <a:rPr lang="en-US" b="1" dirty="0" smtClean="0"/>
              <a:t>INDIA</a:t>
            </a:r>
            <a:endParaRPr lang="en-US" b="1" dirty="0"/>
          </a:p>
        </p:txBody>
      </p:sp>
      <p:sp>
        <p:nvSpPr>
          <p:cNvPr id="16" name="TextBox 15"/>
          <p:cNvSpPr txBox="1"/>
          <p:nvPr/>
        </p:nvSpPr>
        <p:spPr>
          <a:xfrm>
            <a:off x="1256305" y="5139787"/>
            <a:ext cx="1646301" cy="369332"/>
          </a:xfrm>
          <a:prstGeom prst="rect">
            <a:avLst/>
          </a:prstGeom>
          <a:noFill/>
        </p:spPr>
        <p:txBody>
          <a:bodyPr wrap="square" rtlCol="0">
            <a:spAutoFit/>
          </a:bodyPr>
          <a:lstStyle/>
          <a:p>
            <a:pPr algn="ctr"/>
            <a:r>
              <a:rPr lang="en-US" b="1" dirty="0" smtClean="0"/>
              <a:t>MALDIVES</a:t>
            </a:r>
            <a:endParaRPr lang="en-US" b="1" dirty="0"/>
          </a:p>
        </p:txBody>
      </p:sp>
      <p:sp>
        <p:nvSpPr>
          <p:cNvPr id="17" name="TextBox 16"/>
          <p:cNvSpPr txBox="1"/>
          <p:nvPr/>
        </p:nvSpPr>
        <p:spPr>
          <a:xfrm>
            <a:off x="3804895" y="5074637"/>
            <a:ext cx="1696957" cy="369332"/>
          </a:xfrm>
          <a:prstGeom prst="rect">
            <a:avLst/>
          </a:prstGeom>
          <a:noFill/>
        </p:spPr>
        <p:txBody>
          <a:bodyPr wrap="square" rtlCol="0">
            <a:spAutoFit/>
          </a:bodyPr>
          <a:lstStyle/>
          <a:p>
            <a:pPr algn="ctr"/>
            <a:r>
              <a:rPr lang="en-US" b="1" dirty="0" smtClean="0"/>
              <a:t>NEPAL</a:t>
            </a:r>
            <a:endParaRPr lang="en-US" b="1" dirty="0"/>
          </a:p>
        </p:txBody>
      </p:sp>
      <p:sp>
        <p:nvSpPr>
          <p:cNvPr id="18" name="TextBox 17"/>
          <p:cNvSpPr txBox="1"/>
          <p:nvPr/>
        </p:nvSpPr>
        <p:spPr>
          <a:xfrm>
            <a:off x="2079457" y="5943600"/>
            <a:ext cx="5562600" cy="523220"/>
          </a:xfrm>
          <a:prstGeom prst="rect">
            <a:avLst/>
          </a:prstGeom>
          <a:noFill/>
          <a:ln w="3175">
            <a:noFill/>
          </a:ln>
          <a:effectLst/>
        </p:spPr>
        <p:txBody>
          <a:bodyPr wrap="square" rtlCol="0">
            <a:spAutoFit/>
          </a:bodyPr>
          <a:lstStyle/>
          <a:p>
            <a:r>
              <a:rPr lang="en-US" sz="2800" b="1" dirty="0" smtClean="0"/>
              <a:t>They are our neighboring countries</a:t>
            </a:r>
            <a:r>
              <a:rPr lang="en-US" sz="2800" b="1" dirty="0" smtClean="0">
                <a:solidFill>
                  <a:srgbClr val="7030A0"/>
                </a:solidFill>
              </a:rPr>
              <a:t>.</a:t>
            </a:r>
            <a:endParaRPr lang="en-US" sz="2800" b="1" dirty="0">
              <a:solidFill>
                <a:srgbClr val="7030A0"/>
              </a:solidFill>
            </a:endParaRPr>
          </a:p>
        </p:txBody>
      </p:sp>
      <p:sp>
        <p:nvSpPr>
          <p:cNvPr id="12" name="TextBox 11"/>
          <p:cNvSpPr txBox="1"/>
          <p:nvPr/>
        </p:nvSpPr>
        <p:spPr>
          <a:xfrm>
            <a:off x="533400" y="202653"/>
            <a:ext cx="8382000" cy="954107"/>
          </a:xfrm>
          <a:prstGeom prst="rect">
            <a:avLst/>
          </a:prstGeom>
          <a:noFill/>
        </p:spPr>
        <p:txBody>
          <a:bodyPr wrap="square" rtlCol="0">
            <a:spAutoFit/>
          </a:bodyPr>
          <a:lstStyle/>
          <a:p>
            <a:pPr algn="ctr"/>
            <a:r>
              <a:rPr lang="en-US" sz="2800" b="1" dirty="0" smtClean="0">
                <a:solidFill>
                  <a:srgbClr val="002060"/>
                </a:solidFill>
              </a:rPr>
              <a:t>Look at the flags and  talk with your </a:t>
            </a:r>
            <a:r>
              <a:rPr lang="bn-BD" sz="2800" b="1" dirty="0" smtClean="0">
                <a:solidFill>
                  <a:srgbClr val="002060"/>
                </a:solidFill>
              </a:rPr>
              <a:t>mates</a:t>
            </a:r>
            <a:r>
              <a:rPr lang="en-US" sz="2800" b="1" dirty="0" smtClean="0">
                <a:solidFill>
                  <a:srgbClr val="002060"/>
                </a:solidFill>
              </a:rPr>
              <a:t>: what are the countries names of these flags?</a:t>
            </a:r>
            <a:endParaRPr lang="en-US" sz="2800" b="1" dirty="0">
              <a:solidFill>
                <a:srgbClr val="002060"/>
              </a:solidFill>
            </a:endParaRPr>
          </a:p>
        </p:txBody>
      </p:sp>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3914" y="1591241"/>
            <a:ext cx="1981212" cy="961754"/>
          </a:xfrm>
          <a:prstGeom prst="rect">
            <a:avLst/>
          </a:prstGeom>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76079" y="1509599"/>
            <a:ext cx="1993845" cy="1092277"/>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65733" y="1591241"/>
            <a:ext cx="1711461" cy="961754"/>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99798" y="3879010"/>
            <a:ext cx="1746408" cy="1146668"/>
          </a:xfrm>
          <a:prstGeom prst="rect">
            <a:avLst/>
          </a:prstGeom>
        </p:spPr>
      </p:pic>
      <p:pic>
        <p:nvPicPr>
          <p:cNvPr id="29" name="Picture 2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21281" y="3879011"/>
            <a:ext cx="1993845" cy="1146668"/>
          </a:xfrm>
          <a:prstGeom prst="rect">
            <a:avLst/>
          </a:prstGeom>
        </p:spPr>
      </p:pic>
      <p:pic>
        <p:nvPicPr>
          <p:cNvPr id="30" name="Picture 2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04895" y="3879010"/>
            <a:ext cx="1772299" cy="1146668"/>
          </a:xfrm>
          <a:prstGeom prst="rect">
            <a:avLst/>
          </a:prstGeom>
        </p:spPr>
      </p:pic>
    </p:spTree>
    <p:extLst>
      <p:ext uri="{BB962C8B-B14F-4D97-AF65-F5344CB8AC3E}">
        <p14:creationId xmlns:p14="http://schemas.microsoft.com/office/powerpoint/2010/main" val="9518664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heel(1)">
                                      <p:cBhvr>
                                        <p:cTn id="14" dur="2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heel(1)">
                                      <p:cBhvr>
                                        <p:cTn id="25" dur="20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heel(1)">
                                      <p:cBhvr>
                                        <p:cTn id="36" dur="20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heel(1)">
                                      <p:cBhvr>
                                        <p:cTn id="47" dur="20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ppt_x"/>
                                          </p:val>
                                        </p:tav>
                                        <p:tav tm="100000">
                                          <p:val>
                                            <p:strVal val="#ppt_x"/>
                                          </p:val>
                                        </p:tav>
                                      </p:tavLst>
                                    </p:anim>
                                    <p:anim calcmode="lin" valueType="num">
                                      <p:cBhvr additive="base">
                                        <p:cTn id="5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heel(1)">
                                      <p:cBhvr>
                                        <p:cTn id="58" dur="20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wheel(1)">
                                      <p:cBhvr>
                                        <p:cTn id="69" dur="2000"/>
                                        <p:tgtEl>
                                          <p:spTgt spid="28"/>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additive="base">
                                        <p:cTn id="74" dur="500" fill="hold"/>
                                        <p:tgtEl>
                                          <p:spTgt spid="15"/>
                                        </p:tgtEl>
                                        <p:attrNameLst>
                                          <p:attrName>ppt_x</p:attrName>
                                        </p:attrNameLst>
                                      </p:cBhvr>
                                      <p:tavLst>
                                        <p:tav tm="0">
                                          <p:val>
                                            <p:strVal val="#ppt_x"/>
                                          </p:val>
                                        </p:tav>
                                        <p:tav tm="100000">
                                          <p:val>
                                            <p:strVal val="#ppt_x"/>
                                          </p:val>
                                        </p:tav>
                                      </p:tavLst>
                                    </p:anim>
                                    <p:anim calcmode="lin" valueType="num">
                                      <p:cBhvr additive="base">
                                        <p:cTn id="7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0" grpId="0"/>
      <p:bldP spid="14" grpId="0"/>
      <p:bldP spid="16" grpId="0"/>
      <p:bldP spid="17" grpId="0"/>
      <p:bldP spid="1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9882" y="1642448"/>
            <a:ext cx="1743075" cy="2619375"/>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83066" y="1647137"/>
            <a:ext cx="1895475" cy="2614686"/>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10823" y="1642447"/>
            <a:ext cx="1743075" cy="2619375"/>
          </a:xfrm>
          <a:prstGeom prst="rect">
            <a:avLst/>
          </a:prstGeom>
        </p:spPr>
      </p:pic>
      <p:sp>
        <p:nvSpPr>
          <p:cNvPr id="8" name="TextBox 7"/>
          <p:cNvSpPr txBox="1"/>
          <p:nvPr/>
        </p:nvSpPr>
        <p:spPr>
          <a:xfrm>
            <a:off x="990601" y="4330859"/>
            <a:ext cx="1945338" cy="646331"/>
          </a:xfrm>
          <a:prstGeom prst="rect">
            <a:avLst/>
          </a:prstGeom>
          <a:noFill/>
        </p:spPr>
        <p:txBody>
          <a:bodyPr wrap="square" rtlCol="0">
            <a:spAutoFit/>
          </a:bodyPr>
          <a:lstStyle/>
          <a:p>
            <a:pPr algn="ctr"/>
            <a:r>
              <a:rPr lang="en-US" b="1" dirty="0" err="1" smtClean="0">
                <a:latin typeface="+mj-lt"/>
                <a:cs typeface="Times New Roman" pitchFamily="18" charset="0"/>
              </a:rPr>
              <a:t>Mahela</a:t>
            </a:r>
            <a:r>
              <a:rPr lang="en-US" b="1" dirty="0" smtClean="0">
                <a:latin typeface="+mj-lt"/>
                <a:cs typeface="Times New Roman" pitchFamily="18" charset="0"/>
              </a:rPr>
              <a:t> </a:t>
            </a:r>
            <a:r>
              <a:rPr lang="en-US" b="1" dirty="0" err="1" smtClean="0">
                <a:latin typeface="+mj-lt"/>
                <a:cs typeface="Times New Roman" pitchFamily="18" charset="0"/>
              </a:rPr>
              <a:t>Joybordhonay</a:t>
            </a:r>
            <a:endParaRPr lang="en-US" b="1" dirty="0">
              <a:latin typeface="+mj-lt"/>
              <a:cs typeface="Times New Roman" pitchFamily="18" charset="0"/>
            </a:endParaRPr>
          </a:p>
        </p:txBody>
      </p:sp>
      <p:sp>
        <p:nvSpPr>
          <p:cNvPr id="9" name="TextBox 8"/>
          <p:cNvSpPr txBox="1"/>
          <p:nvPr/>
        </p:nvSpPr>
        <p:spPr>
          <a:xfrm>
            <a:off x="3460654" y="4284246"/>
            <a:ext cx="1895475" cy="646331"/>
          </a:xfrm>
          <a:prstGeom prst="rect">
            <a:avLst/>
          </a:prstGeom>
          <a:noFill/>
        </p:spPr>
        <p:txBody>
          <a:bodyPr wrap="square" rtlCol="0">
            <a:spAutoFit/>
          </a:bodyPr>
          <a:lstStyle/>
          <a:p>
            <a:pPr algn="ctr"/>
            <a:r>
              <a:rPr lang="bn-BD" b="1" dirty="0" smtClean="0"/>
              <a:t>Muttiya </a:t>
            </a:r>
            <a:r>
              <a:rPr lang="en-US" b="1" dirty="0" err="1" smtClean="0"/>
              <a:t>MuraliDharan</a:t>
            </a:r>
            <a:endParaRPr lang="en-US" b="1" dirty="0"/>
          </a:p>
        </p:txBody>
      </p:sp>
      <p:sp>
        <p:nvSpPr>
          <p:cNvPr id="10" name="TextBox 9"/>
          <p:cNvSpPr txBox="1"/>
          <p:nvPr/>
        </p:nvSpPr>
        <p:spPr>
          <a:xfrm>
            <a:off x="5919788" y="4312045"/>
            <a:ext cx="1743075" cy="646331"/>
          </a:xfrm>
          <a:prstGeom prst="rect">
            <a:avLst/>
          </a:prstGeom>
          <a:noFill/>
        </p:spPr>
        <p:txBody>
          <a:bodyPr wrap="square" rtlCol="0">
            <a:spAutoFit/>
          </a:bodyPr>
          <a:lstStyle/>
          <a:p>
            <a:pPr algn="ctr"/>
            <a:r>
              <a:rPr lang="en-US" b="1" dirty="0" smtClean="0"/>
              <a:t>Kumar </a:t>
            </a:r>
            <a:r>
              <a:rPr lang="en-US" b="1" dirty="0" err="1" smtClean="0"/>
              <a:t>Sangakara</a:t>
            </a:r>
            <a:endParaRPr lang="en-US" b="1" dirty="0"/>
          </a:p>
        </p:txBody>
      </p:sp>
      <p:sp>
        <p:nvSpPr>
          <p:cNvPr id="11" name="TextBox 10"/>
          <p:cNvSpPr txBox="1"/>
          <p:nvPr/>
        </p:nvSpPr>
        <p:spPr>
          <a:xfrm>
            <a:off x="2171419" y="5356275"/>
            <a:ext cx="5551114" cy="523220"/>
          </a:xfrm>
          <a:prstGeom prst="rect">
            <a:avLst/>
          </a:prstGeom>
          <a:noFill/>
          <a:ln w="3175">
            <a:noFill/>
          </a:ln>
          <a:effectLst/>
        </p:spPr>
        <p:txBody>
          <a:bodyPr wrap="square" rtlCol="0">
            <a:spAutoFit/>
          </a:bodyPr>
          <a:lstStyle/>
          <a:p>
            <a:r>
              <a:rPr lang="en-US" sz="2800" b="1" dirty="0" smtClean="0">
                <a:latin typeface="Times New Roman" pitchFamily="18" charset="0"/>
                <a:cs typeface="Times New Roman" pitchFamily="18" charset="0"/>
              </a:rPr>
              <a:t>They all are Sri Lankan cricketers.</a:t>
            </a:r>
            <a:endParaRPr lang="en-US" sz="2800" b="1" dirty="0">
              <a:latin typeface="Times New Roman" pitchFamily="18" charset="0"/>
              <a:cs typeface="Times New Roman" pitchFamily="18" charset="0"/>
            </a:endParaRPr>
          </a:p>
        </p:txBody>
      </p:sp>
      <p:sp>
        <p:nvSpPr>
          <p:cNvPr id="6" name="TextBox 5"/>
          <p:cNvSpPr txBox="1"/>
          <p:nvPr/>
        </p:nvSpPr>
        <p:spPr>
          <a:xfrm>
            <a:off x="1028700" y="421309"/>
            <a:ext cx="7086600" cy="830997"/>
          </a:xfrm>
          <a:prstGeom prst="rect">
            <a:avLst/>
          </a:prstGeom>
          <a:noFill/>
        </p:spPr>
        <p:txBody>
          <a:bodyPr wrap="square" rtlCol="0">
            <a:spAutoFit/>
          </a:bodyPr>
          <a:lstStyle/>
          <a:p>
            <a:pPr algn="ctr"/>
            <a:r>
              <a:rPr lang="en-US" sz="2400" b="1" dirty="0" smtClean="0"/>
              <a:t>Look at the following pictures and guess who they are and what their names are.</a:t>
            </a:r>
            <a:endParaRPr lang="en-US" sz="2400" b="1" dirty="0"/>
          </a:p>
        </p:txBody>
      </p:sp>
    </p:spTree>
    <p:extLst>
      <p:ext uri="{BB962C8B-B14F-4D97-AF65-F5344CB8AC3E}">
        <p14:creationId xmlns:p14="http://schemas.microsoft.com/office/powerpoint/2010/main" val="21039956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extLst>
              <a:ext uri="{BEBA8EAE-BF5A-486C-A8C5-ECC9F3942E4B}">
                <a14:imgProps xmlns:a14="http://schemas.microsoft.com/office/drawing/2010/main">
                  <a14:imgLayer r:embed="rId3">
                    <a14:imgEffect>
                      <a14:artisticPencilSketch/>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590800" y="508335"/>
            <a:ext cx="4953000" cy="523220"/>
          </a:xfrm>
          <a:prstGeom prst="rect">
            <a:avLst/>
          </a:prstGeom>
          <a:noFill/>
        </p:spPr>
        <p:txBody>
          <a:bodyPr wrap="square" rtlCol="0">
            <a:spAutoFit/>
          </a:bodyPr>
          <a:lstStyle/>
          <a:p>
            <a:r>
              <a:rPr lang="en-US" sz="2800" b="1" dirty="0" smtClean="0">
                <a:latin typeface="Elephant" pitchFamily="18" charset="0"/>
              </a:rPr>
              <a:t>So today we’ll read  about</a:t>
            </a:r>
            <a:endParaRPr lang="en-US" sz="2800" b="1" dirty="0">
              <a:latin typeface="Elephant" pitchFamily="18" charset="0"/>
            </a:endParaRPr>
          </a:p>
        </p:txBody>
      </p:sp>
      <p:sp>
        <p:nvSpPr>
          <p:cNvPr id="9" name="Round Diagonal Corner Rectangle 8"/>
          <p:cNvSpPr/>
          <p:nvPr/>
        </p:nvSpPr>
        <p:spPr>
          <a:xfrm>
            <a:off x="2057400" y="4248150"/>
            <a:ext cx="5486400" cy="1752600"/>
          </a:xfrm>
          <a:prstGeom prst="round2DiagRect">
            <a:avLst>
              <a:gd name="adj1" fmla="val 0"/>
              <a:gd name="adj2" fmla="val 0"/>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ln w="0"/>
                <a:solidFill>
                  <a:srgbClr val="002060"/>
                </a:solidFill>
                <a:effectLst>
                  <a:outerShdw blurRad="38100" dist="19050" dir="2700000" algn="tl" rotWithShape="0">
                    <a:schemeClr val="dk1">
                      <a:alpha val="40000"/>
                    </a:schemeClr>
                  </a:outerShdw>
                </a:effectLst>
                <a:latin typeface="Times New Roman" pitchFamily="18" charset="0"/>
                <a:cs typeface="Times New Roman" pitchFamily="18" charset="0"/>
              </a:rPr>
              <a:t>OUR NEIGHBOURS</a:t>
            </a:r>
          </a:p>
          <a:p>
            <a:r>
              <a:rPr lang="en-US" sz="4400" b="1" dirty="0" smtClean="0">
                <a:solidFill>
                  <a:srgbClr val="002060"/>
                </a:solidFill>
                <a:latin typeface="Times New Roman" pitchFamily="18" charset="0"/>
                <a:cs typeface="Times New Roman" pitchFamily="18" charset="0"/>
              </a:rPr>
              <a:t> </a:t>
            </a:r>
            <a:r>
              <a:rPr lang="bn-BD" sz="4400" b="1" dirty="0" smtClean="0">
                <a:solidFill>
                  <a:srgbClr val="002060"/>
                </a:solidFill>
                <a:latin typeface="Times New Roman" pitchFamily="18" charset="0"/>
                <a:cs typeface="Times New Roman" pitchFamily="18" charset="0"/>
              </a:rPr>
              <a:t>      </a:t>
            </a:r>
            <a:r>
              <a:rPr lang="en-US" sz="4400" b="1" dirty="0" smtClean="0">
                <a:solidFill>
                  <a:srgbClr val="002060"/>
                </a:solidFill>
                <a:latin typeface="Times New Roman" pitchFamily="18" charset="0"/>
                <a:cs typeface="Times New Roman" pitchFamily="18" charset="0"/>
              </a:rPr>
              <a:t>SRI LANKA </a:t>
            </a:r>
            <a:endParaRPr lang="en-US" sz="4400" b="1" dirty="0">
              <a:solidFill>
                <a:srgbClr val="002060"/>
              </a:solidFill>
              <a:latin typeface="Times New Roman" pitchFamily="18" charset="0"/>
              <a:cs typeface="Times New Roman"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5562" y="1447800"/>
            <a:ext cx="4181475" cy="2228850"/>
          </a:xfrm>
          <a:prstGeom prst="rect">
            <a:avLst/>
          </a:prstGeom>
        </p:spPr>
      </p:pic>
    </p:spTree>
    <p:extLst>
      <p:ext uri="{BB962C8B-B14F-4D97-AF65-F5344CB8AC3E}">
        <p14:creationId xmlns:p14="http://schemas.microsoft.com/office/powerpoint/2010/main" val="3759938709"/>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extLst>
              <a:ext uri="{BEBA8EAE-BF5A-486C-A8C5-ECC9F3942E4B}">
                <a14:imgProps xmlns:a14="http://schemas.microsoft.com/office/drawing/2010/main">
                  <a14:imgLayer r:embed="rId3">
                    <a14:imgEffect>
                      <a14:artisticPencilSketch/>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533400" y="1295400"/>
            <a:ext cx="8458200" cy="4247317"/>
          </a:xfrm>
          <a:prstGeom prst="rect">
            <a:avLst/>
          </a:prstGeom>
          <a:noFill/>
          <a:ln w="28575">
            <a:noFill/>
          </a:ln>
        </p:spPr>
        <p:txBody>
          <a:bodyPr wrap="square" rtlCol="0">
            <a:spAutoFit/>
          </a:bodyPr>
          <a:lstStyle/>
          <a:p>
            <a:endParaRPr lang="en-US" dirty="0" smtClean="0"/>
          </a:p>
          <a:p>
            <a:r>
              <a:rPr lang="en-US" sz="3600" b="1" dirty="0" smtClean="0"/>
              <a:t>After the lesson students will have </a:t>
            </a:r>
            <a:r>
              <a:rPr lang="bn-BD" sz="3600" b="1" dirty="0" smtClean="0"/>
              <a:t>.....</a:t>
            </a:r>
            <a:endParaRPr lang="en-US" sz="3600" b="1" dirty="0" smtClean="0"/>
          </a:p>
          <a:p>
            <a:endParaRPr lang="en-US" sz="3600" b="1" dirty="0" smtClean="0"/>
          </a:p>
          <a:p>
            <a:pPr marL="742950" indent="-742950"/>
            <a:r>
              <a:rPr lang="en-US" sz="3600" b="1" dirty="0" smtClean="0"/>
              <a:t>1. Read the passage with meaning. </a:t>
            </a:r>
          </a:p>
          <a:p>
            <a:r>
              <a:rPr lang="en-US" sz="3600" b="1" dirty="0" smtClean="0"/>
              <a:t>2. They explain the keyword with meaning. 3. Answer the following questions. </a:t>
            </a:r>
            <a:endParaRPr lang="bn-BD" sz="3600" b="1" dirty="0" smtClean="0"/>
          </a:p>
          <a:p>
            <a:r>
              <a:rPr lang="bn-BD" sz="3600" b="1" dirty="0" smtClean="0"/>
              <a:t>4. Write a paragraph on the natural beauty of Sri Lanka. </a:t>
            </a:r>
            <a:endParaRPr lang="en-US" sz="3600" b="1" dirty="0" smtClean="0"/>
          </a:p>
        </p:txBody>
      </p:sp>
      <p:sp>
        <p:nvSpPr>
          <p:cNvPr id="5" name="Rectangle 4"/>
          <p:cNvSpPr/>
          <p:nvPr/>
        </p:nvSpPr>
        <p:spPr>
          <a:xfrm>
            <a:off x="2286000" y="228600"/>
            <a:ext cx="4724400" cy="707886"/>
          </a:xfrm>
          <a:prstGeom prst="rect">
            <a:avLst/>
          </a:prstGeom>
          <a:noFill/>
          <a:ln w="38100">
            <a:noFill/>
          </a:ln>
        </p:spPr>
        <p:txBody>
          <a:bodyPr wrap="square">
            <a:spAutoFit/>
          </a:bodyPr>
          <a:lstStyle/>
          <a:p>
            <a:pPr algn="ctr"/>
            <a:r>
              <a:rPr lang="en-US" sz="4000" b="1" dirty="0" smtClean="0"/>
              <a:t>Learning outcomes: </a:t>
            </a:r>
          </a:p>
        </p:txBody>
      </p:sp>
    </p:spTree>
    <p:extLst>
      <p:ext uri="{BB962C8B-B14F-4D97-AF65-F5344CB8AC3E}">
        <p14:creationId xmlns:p14="http://schemas.microsoft.com/office/powerpoint/2010/main" val="59652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675541" y="222748"/>
            <a:ext cx="7391400" cy="523220"/>
          </a:xfrm>
          <a:prstGeom prst="rect">
            <a:avLst/>
          </a:prstGeom>
          <a:noFill/>
          <a:ln w="3175">
            <a:noFill/>
          </a:ln>
        </p:spPr>
        <p:txBody>
          <a:bodyPr wrap="square" rtlCol="0">
            <a:spAutoFit/>
          </a:bodyPr>
          <a:lstStyle/>
          <a:p>
            <a:r>
              <a:rPr lang="en-US" sz="2800" b="1" dirty="0" smtClean="0"/>
              <a:t>Look at the picture and discuss with your friend :</a:t>
            </a:r>
            <a:endParaRPr lang="en-US" sz="2800" b="1" dirty="0"/>
          </a:p>
        </p:txBody>
      </p:sp>
      <p:sp>
        <p:nvSpPr>
          <p:cNvPr id="6" name="TextBox 5"/>
          <p:cNvSpPr txBox="1"/>
          <p:nvPr/>
        </p:nvSpPr>
        <p:spPr>
          <a:xfrm>
            <a:off x="1673886" y="3942922"/>
            <a:ext cx="6393055" cy="523220"/>
          </a:xfrm>
          <a:prstGeom prst="rect">
            <a:avLst/>
          </a:prstGeom>
          <a:noFill/>
          <a:ln w="3175">
            <a:noFill/>
          </a:ln>
        </p:spPr>
        <p:txBody>
          <a:bodyPr wrap="square" rtlCol="0">
            <a:spAutoFit/>
          </a:bodyPr>
          <a:lstStyle/>
          <a:p>
            <a:r>
              <a:rPr lang="en-US" sz="2800" b="1" dirty="0" smtClean="0"/>
              <a:t>Traditional greeting of Sri Lankan peoples</a:t>
            </a:r>
            <a:endParaRPr lang="en-US" sz="2800" b="1" dirty="0"/>
          </a:p>
        </p:txBody>
      </p:sp>
      <p:sp>
        <p:nvSpPr>
          <p:cNvPr id="8" name="TextBox 7"/>
          <p:cNvSpPr txBox="1"/>
          <p:nvPr/>
        </p:nvSpPr>
        <p:spPr>
          <a:xfrm>
            <a:off x="2971800" y="4491663"/>
            <a:ext cx="3962400" cy="1362878"/>
          </a:xfrm>
          <a:prstGeom prst="rect">
            <a:avLst/>
          </a:prstGeom>
          <a:noFill/>
        </p:spPr>
        <p:txBody>
          <a:bodyPr wrap="square" rtlCol="0">
            <a:prstTxWarp prst="textStop">
              <a:avLst/>
            </a:prstTxWarp>
            <a:spAutoFit/>
          </a:bodyPr>
          <a:lstStyle/>
          <a:p>
            <a:r>
              <a:rPr lang="en-US" sz="4800" b="1" dirty="0" err="1" smtClean="0">
                <a:ln w="13462">
                  <a:solidFill>
                    <a:schemeClr val="bg1"/>
                  </a:solidFill>
                  <a:prstDash val="solid"/>
                </a:ln>
                <a:solidFill>
                  <a:srgbClr val="7030A0"/>
                </a:solidFill>
                <a:effectLst>
                  <a:outerShdw dist="38100" dir="2700000" algn="bl" rotWithShape="0">
                    <a:schemeClr val="accent5"/>
                  </a:outerShdw>
                </a:effectLst>
              </a:rPr>
              <a:t>Ayubowan</a:t>
            </a:r>
            <a:endParaRPr lang="en-US" sz="4800" b="1" dirty="0">
              <a:ln w="13462">
                <a:solidFill>
                  <a:schemeClr val="bg1"/>
                </a:solidFill>
                <a:prstDash val="solid"/>
              </a:ln>
              <a:solidFill>
                <a:srgbClr val="7030A0"/>
              </a:solidFill>
              <a:effectLst>
                <a:outerShdw dist="38100" dir="2700000" algn="bl" rotWithShape="0">
                  <a:schemeClr val="accent5"/>
                </a:outerShdw>
              </a:effectLst>
            </a:endParaRPr>
          </a:p>
        </p:txBody>
      </p:sp>
      <p:sp>
        <p:nvSpPr>
          <p:cNvPr id="9" name="TextBox 8"/>
          <p:cNvSpPr txBox="1"/>
          <p:nvPr/>
        </p:nvSpPr>
        <p:spPr>
          <a:xfrm>
            <a:off x="-86459" y="5794890"/>
            <a:ext cx="8915400" cy="584775"/>
          </a:xfrm>
          <a:prstGeom prst="rect">
            <a:avLst/>
          </a:prstGeom>
          <a:noFill/>
        </p:spPr>
        <p:txBody>
          <a:bodyPr wrap="square" rtlCol="0">
            <a:spAutoFit/>
          </a:bodyPr>
          <a:lstStyle/>
          <a:p>
            <a:r>
              <a:rPr lang="en-US" sz="2800" b="1" dirty="0" err="1" smtClean="0">
                <a:solidFill>
                  <a:srgbClr val="7030A0"/>
                </a:solidFill>
              </a:rPr>
              <a:t>Ayubowan</a:t>
            </a:r>
            <a:r>
              <a:rPr lang="en-US" sz="2800" b="1" dirty="0" smtClean="0">
                <a:solidFill>
                  <a:srgbClr val="7030A0"/>
                </a:solidFill>
              </a:rPr>
              <a:t> mean:</a:t>
            </a:r>
            <a:r>
              <a:rPr lang="en-US" sz="2800" b="1" dirty="0" smtClean="0"/>
              <a:t> </a:t>
            </a:r>
            <a:r>
              <a:rPr lang="en-US" sz="3200" b="1" dirty="0" smtClean="0">
                <a:solidFill>
                  <a:srgbClr val="002060"/>
                </a:solidFill>
              </a:rPr>
              <a:t>“ May you have the gift of long life”.</a:t>
            </a:r>
            <a:endParaRPr lang="en-US" sz="3200" b="1" dirty="0">
              <a:solidFill>
                <a:srgbClr val="002060"/>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9650" y="771489"/>
            <a:ext cx="3081525" cy="3268698"/>
          </a:xfrm>
          <a:prstGeom prst="ellipse">
            <a:avLst/>
          </a:prstGeom>
          <a:solidFill>
            <a:schemeClr val="tx1"/>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6227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022297" y="5841701"/>
            <a:ext cx="6238503"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2060"/>
                </a:solidFill>
              </a:rPr>
              <a:t>The nickname of Sri Lanka is teardrop of India.</a:t>
            </a:r>
            <a:endParaRPr lang="en-US" sz="2400" b="1" dirty="0">
              <a:solidFill>
                <a:srgbClr val="002060"/>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4150" y="2678769"/>
            <a:ext cx="3810000" cy="2581275"/>
          </a:xfrm>
          <a:prstGeom prst="rect">
            <a:avLst/>
          </a:prstGeom>
        </p:spPr>
      </p:pic>
      <p:sp>
        <p:nvSpPr>
          <p:cNvPr id="4" name="TextBox 3"/>
          <p:cNvSpPr txBox="1"/>
          <p:nvPr/>
        </p:nvSpPr>
        <p:spPr>
          <a:xfrm>
            <a:off x="2476500" y="411741"/>
            <a:ext cx="4305300" cy="830997"/>
          </a:xfrm>
          <a:prstGeom prst="rect">
            <a:avLst/>
          </a:prstGeom>
          <a:noFill/>
          <a:ln w="3175">
            <a:noFill/>
          </a:ln>
          <a:effectLst>
            <a:outerShdw blurRad="50800" dist="38100" dir="2700000" algn="tl" rotWithShape="0">
              <a:prstClr val="black">
                <a:alpha val="40000"/>
              </a:prstClr>
            </a:outerShdw>
          </a:effectLst>
        </p:spPr>
        <p:txBody>
          <a:bodyPr wrap="square" rtlCol="0">
            <a:prstTxWarp prst="textWave1">
              <a:avLst>
                <a:gd name="adj1" fmla="val 0"/>
                <a:gd name="adj2" fmla="val 0"/>
              </a:avLst>
            </a:prstTxWarp>
            <a:spAutoFit/>
          </a:bodyPr>
          <a:lstStyle/>
          <a:p>
            <a:r>
              <a:rPr lang="en-US" sz="4800" b="1" dirty="0" smtClean="0">
                <a:ln w="13462">
                  <a:solidFill>
                    <a:schemeClr val="bg1"/>
                  </a:solidFill>
                  <a:prstDash val="solid"/>
                </a:ln>
                <a:solidFill>
                  <a:srgbClr val="002060"/>
                </a:solidFill>
                <a:effectLst>
                  <a:outerShdw dist="38100" dir="2700000" algn="bl" rotWithShape="0">
                    <a:schemeClr val="accent5"/>
                  </a:outerShdw>
                </a:effectLst>
              </a:rPr>
              <a:t>Teardrop</a:t>
            </a:r>
            <a:endParaRPr lang="en-US" sz="4800" b="1" dirty="0">
              <a:ln w="13462">
                <a:solidFill>
                  <a:schemeClr val="bg1"/>
                </a:solidFill>
                <a:prstDash val="solid"/>
              </a:ln>
              <a:solidFill>
                <a:srgbClr val="002060"/>
              </a:solidFill>
              <a:effectLst>
                <a:outerShdw dist="38100" dir="2700000" algn="bl" rotWithShape="0">
                  <a:schemeClr val="accent5"/>
                </a:outerShdw>
              </a:effectLst>
            </a:endParaRPr>
          </a:p>
        </p:txBody>
      </p:sp>
      <p:sp>
        <p:nvSpPr>
          <p:cNvPr id="5" name="TextBox 4"/>
          <p:cNvSpPr txBox="1"/>
          <p:nvPr/>
        </p:nvSpPr>
        <p:spPr>
          <a:xfrm>
            <a:off x="1717729" y="1745110"/>
            <a:ext cx="7162800" cy="830997"/>
          </a:xfrm>
          <a:prstGeom prst="rect">
            <a:avLst/>
          </a:prstGeom>
          <a:noFill/>
          <a:ln w="3175">
            <a:noFill/>
          </a:ln>
          <a:effectLst>
            <a:outerShdw blurRad="50800" dist="38100" dir="2700000" algn="tl" rotWithShape="0">
              <a:prstClr val="black">
                <a:alpha val="40000"/>
              </a:prstClr>
            </a:outerShdw>
          </a:effectLst>
        </p:spPr>
        <p:txBody>
          <a:bodyPr wrap="square" rtlCol="0">
            <a:spAutoFit/>
          </a:bodyPr>
          <a:lstStyle/>
          <a:p>
            <a:r>
              <a:rPr lang="en-US" sz="2400" b="1" dirty="0" smtClean="0">
                <a:solidFill>
                  <a:schemeClr val="tx1">
                    <a:lumMod val="95000"/>
                    <a:lumOff val="5000"/>
                  </a:schemeClr>
                </a:solidFill>
              </a:rPr>
              <a:t>A drop of water that comes from eye in sorrow and joy.</a:t>
            </a:r>
          </a:p>
          <a:p>
            <a:endParaRPr lang="en-US" sz="2400" b="1" dirty="0">
              <a:solidFill>
                <a:schemeClr val="tx1">
                  <a:lumMod val="95000"/>
                  <a:lumOff val="5000"/>
                </a:schemeClr>
              </a:solidFill>
            </a:endParaRPr>
          </a:p>
        </p:txBody>
      </p:sp>
      <p:sp>
        <p:nvSpPr>
          <p:cNvPr id="6" name="Rectangle 5"/>
          <p:cNvSpPr/>
          <p:nvPr/>
        </p:nvSpPr>
        <p:spPr>
          <a:xfrm>
            <a:off x="381000" y="411741"/>
            <a:ext cx="1412929"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Key word</a:t>
            </a:r>
          </a:p>
        </p:txBody>
      </p:sp>
      <p:sp>
        <p:nvSpPr>
          <p:cNvPr id="9" name="Rectangle 8"/>
          <p:cNvSpPr/>
          <p:nvPr/>
        </p:nvSpPr>
        <p:spPr>
          <a:xfrm>
            <a:off x="117297" y="1642448"/>
            <a:ext cx="1600432"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2060"/>
                </a:solidFill>
              </a:rPr>
              <a:t>Meaning</a:t>
            </a:r>
            <a:r>
              <a:rPr lang="en-US" sz="2800" b="1" dirty="0">
                <a:solidFill>
                  <a:schemeClr val="tx1"/>
                </a:solidFill>
              </a:rPr>
              <a:t> </a:t>
            </a:r>
          </a:p>
        </p:txBody>
      </p:sp>
    </p:spTree>
    <p:extLst>
      <p:ext uri="{BB962C8B-B14F-4D97-AF65-F5344CB8AC3E}">
        <p14:creationId xmlns:p14="http://schemas.microsoft.com/office/powerpoint/2010/main" val="322368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heel(1)">
                                      <p:cBhvr>
                                        <p:cTn id="44" dur="20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1000"/>
                                        <p:tgtEl>
                                          <p:spTgt spid="2"/>
                                        </p:tgtEl>
                                      </p:cBhvr>
                                    </p:animEffect>
                                    <p:anim calcmode="lin" valueType="num">
                                      <p:cBhvr>
                                        <p:cTn id="50" dur="1000" fill="hold"/>
                                        <p:tgtEl>
                                          <p:spTgt spid="2"/>
                                        </p:tgtEl>
                                        <p:attrNameLst>
                                          <p:attrName>ppt_x</p:attrName>
                                        </p:attrNameLst>
                                      </p:cBhvr>
                                      <p:tavLst>
                                        <p:tav tm="0">
                                          <p:val>
                                            <p:strVal val="#ppt_x"/>
                                          </p:val>
                                        </p:tav>
                                        <p:tav tm="100000">
                                          <p:val>
                                            <p:strVal val="#ppt_x"/>
                                          </p:val>
                                        </p:tav>
                                      </p:tavLst>
                                    </p:anim>
                                    <p:anim calcmode="lin" valueType="num">
                                      <p:cBhvr>
                                        <p:cTn id="5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9" grpId="0"/>
    </p:bldLst>
  </p:timing>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2196</TotalTime>
  <Words>592</Words>
  <Application>Microsoft Office PowerPoint</Application>
  <PresentationFormat>On-screen Show (4:3)</PresentationFormat>
  <Paragraphs>126</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Elephant</vt:lpstr>
      <vt:lpstr>NikoshBAN</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Harun</dc:creator>
  <cp:lastModifiedBy>Rasel</cp:lastModifiedBy>
  <cp:revision>223</cp:revision>
  <dcterms:created xsi:type="dcterms:W3CDTF">2006-08-16T00:00:00Z</dcterms:created>
  <dcterms:modified xsi:type="dcterms:W3CDTF">2020-02-15T13:04:45Z</dcterms:modified>
</cp:coreProperties>
</file>