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88" r:id="rId2"/>
    <p:sldId id="260" r:id="rId3"/>
    <p:sldId id="281" r:id="rId4"/>
    <p:sldId id="262" r:id="rId5"/>
    <p:sldId id="272" r:id="rId6"/>
    <p:sldId id="283" r:id="rId7"/>
    <p:sldId id="263" r:id="rId8"/>
    <p:sldId id="282" r:id="rId9"/>
    <p:sldId id="285" r:id="rId10"/>
    <p:sldId id="287" r:id="rId11"/>
    <p:sldId id="284" r:id="rId12"/>
    <p:sldId id="286" r:id="rId13"/>
    <p:sldId id="279" r:id="rId14"/>
    <p:sldId id="266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55768D-C5F6-45DC-B8C7-61F06F97305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E65FE-EB3E-4B7F-A7B1-8E79F49B9F1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ছবি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04D7716-2E1E-48BB-9F02-C9FE432D791A}" type="parTrans" cxnId="{2280EF67-295A-4F97-B3D0-AB9112020E36}">
      <dgm:prSet/>
      <dgm:spPr/>
      <dgm:t>
        <a:bodyPr/>
        <a:lstStyle/>
        <a:p>
          <a:endParaRPr lang="en-US"/>
        </a:p>
      </dgm:t>
    </dgm:pt>
    <dgm:pt modelId="{E058D39E-5764-4B5F-96F3-7A938BA9F2D3}" type="sibTrans" cxnId="{2280EF67-295A-4F97-B3D0-AB9112020E36}">
      <dgm:prSet/>
      <dgm:spPr/>
      <dgm:t>
        <a:bodyPr/>
        <a:lstStyle/>
        <a:p>
          <a:endParaRPr lang="en-US"/>
        </a:p>
      </dgm:t>
    </dgm:pt>
    <dgm:pt modelId="{C775E157-9CD9-44AE-AAFC-6B9A570EBB02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পন্য আশানুরূপ বিক্রয় হবে কী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540DD2C-5BC0-4CC1-8580-B228C13EE523}" type="parTrans" cxnId="{7DAF2F16-E677-4C25-82DF-30AF11EEC099}">
      <dgm:prSet/>
      <dgm:spPr/>
      <dgm:t>
        <a:bodyPr/>
        <a:lstStyle/>
        <a:p>
          <a:endParaRPr lang="en-US"/>
        </a:p>
      </dgm:t>
    </dgm:pt>
    <dgm:pt modelId="{2A82918A-05EB-4E52-BA41-F160142CA118}" type="sibTrans" cxnId="{7DAF2F16-E677-4C25-82DF-30AF11EEC099}">
      <dgm:prSet/>
      <dgm:spPr/>
      <dgm:t>
        <a:bodyPr/>
        <a:lstStyle/>
        <a:p>
          <a:endParaRPr lang="en-US"/>
        </a:p>
      </dgm:t>
    </dgm:pt>
    <dgm:pt modelId="{382B1773-853F-4D4F-A235-9CDDDB5CAB18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প্রত্যাশিত মুনাফা অর্জিত হবে 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B2FCE6D-5F21-4A64-A4A1-DD40FA504E03}" type="parTrans" cxnId="{FC29EDB6-094D-435A-BF9E-778D7CF66793}">
      <dgm:prSet/>
      <dgm:spPr/>
      <dgm:t>
        <a:bodyPr/>
        <a:lstStyle/>
        <a:p>
          <a:endParaRPr lang="en-US"/>
        </a:p>
      </dgm:t>
    </dgm:pt>
    <dgm:pt modelId="{B243553E-242E-4570-A42E-D6F4B4BAE819}" type="sibTrans" cxnId="{FC29EDB6-094D-435A-BF9E-778D7CF66793}">
      <dgm:prSet/>
      <dgm:spPr/>
      <dgm:t>
        <a:bodyPr/>
        <a:lstStyle/>
        <a:p>
          <a:endParaRPr lang="en-US"/>
        </a:p>
      </dgm:t>
    </dgm:pt>
    <dgm:pt modelId="{5721DCC2-7423-4BD8-957E-0CD1EFAA334A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প্রয়োজনীয় কাচামাল পাব 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34E12F5-F5AC-43AB-9D25-FF4864EE81D7}" type="parTrans" cxnId="{51CA19BA-34C2-48A1-8AB2-134D18CDC584}">
      <dgm:prSet/>
      <dgm:spPr/>
      <dgm:t>
        <a:bodyPr/>
        <a:lstStyle/>
        <a:p>
          <a:endParaRPr lang="en-US"/>
        </a:p>
      </dgm:t>
    </dgm:pt>
    <dgm:pt modelId="{DA32537B-B4E2-4991-948D-E5C9CAA1FDD2}" type="sibTrans" cxnId="{51CA19BA-34C2-48A1-8AB2-134D18CDC584}">
      <dgm:prSet/>
      <dgm:spPr/>
      <dgm:t>
        <a:bodyPr/>
        <a:lstStyle/>
        <a:p>
          <a:endParaRPr lang="en-US"/>
        </a:p>
      </dgm:t>
    </dgm:pt>
    <dgm:pt modelId="{40B3EC9C-3A0B-4ED8-99F4-D7A26253335A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প্রতিযোগিতায় টিকে থাকতে পারবকী?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5AE21BA3-EE61-44FA-9B8A-064A0E725212}" type="parTrans" cxnId="{FDA07B68-6572-43B6-A7EA-E7DDB1982D1A}">
      <dgm:prSet/>
      <dgm:spPr/>
      <dgm:t>
        <a:bodyPr/>
        <a:lstStyle/>
        <a:p>
          <a:endParaRPr lang="en-US"/>
        </a:p>
      </dgm:t>
    </dgm:pt>
    <dgm:pt modelId="{58FC9F6B-E3B2-4ED4-88AD-4CA57FA03120}" type="sibTrans" cxnId="{FDA07B68-6572-43B6-A7EA-E7DDB1982D1A}">
      <dgm:prSet/>
      <dgm:spPr/>
      <dgm:t>
        <a:bodyPr/>
        <a:lstStyle/>
        <a:p>
          <a:endParaRPr lang="en-US"/>
        </a:p>
      </dgm:t>
    </dgm:pt>
    <dgm:pt modelId="{CCA5E236-85C1-4DE2-AC3C-AFE6B2560167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প্রত্যাশিত লভ্যাংশ পাব কী?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8CB43395-30AB-4760-84A7-F13D245F16AB}" type="parTrans" cxnId="{972E39BB-D467-46C1-94B2-17DCF9290508}">
      <dgm:prSet/>
      <dgm:spPr/>
      <dgm:t>
        <a:bodyPr/>
        <a:lstStyle/>
        <a:p>
          <a:endParaRPr lang="en-US"/>
        </a:p>
      </dgm:t>
    </dgm:pt>
    <dgm:pt modelId="{5CE7ACDA-27BE-4D08-A3B1-944B58FFD0FC}" type="sibTrans" cxnId="{972E39BB-D467-46C1-94B2-17DCF9290508}">
      <dgm:prSet/>
      <dgm:spPr/>
      <dgm:t>
        <a:bodyPr/>
        <a:lstStyle/>
        <a:p>
          <a:endParaRPr lang="en-US"/>
        </a:p>
      </dgm:t>
    </dgm:pt>
    <dgm:pt modelId="{D61D442C-F1DB-441F-8368-A49EC68EFD82}" type="pres">
      <dgm:prSet presAssocID="{0E55768D-C5F6-45DC-B8C7-61F06F9730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8F3726-51E4-4B95-88F1-76AFB55A5C58}" type="pres">
      <dgm:prSet presAssocID="{F07E65FE-EB3E-4B7F-A7B1-8E79F49B9F16}" presName="centerShape" presStyleLbl="node0" presStyleIdx="0" presStyleCnt="1"/>
      <dgm:spPr/>
      <dgm:t>
        <a:bodyPr/>
        <a:lstStyle/>
        <a:p>
          <a:endParaRPr lang="en-US"/>
        </a:p>
      </dgm:t>
    </dgm:pt>
    <dgm:pt modelId="{3D2EF0C3-2146-48B0-B4B0-CD7B337C5342}" type="pres">
      <dgm:prSet presAssocID="{B540DD2C-5BC0-4CC1-8580-B228C13EE523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39800268-3A24-4E7D-8160-BF65883BD1DC}" type="pres">
      <dgm:prSet presAssocID="{C775E157-9CD9-44AE-AAFC-6B9A570EBB02}" presName="node" presStyleLbl="node1" presStyleIdx="0" presStyleCnt="5" custScaleY="145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D8971-B84E-49E2-8720-E2C476143A49}" type="pres">
      <dgm:prSet presAssocID="{BB2FCE6D-5F21-4A64-A4A1-DD40FA504E03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936C2AD2-D73E-4B52-A6F6-EE508FCD1629}" type="pres">
      <dgm:prSet presAssocID="{382B1773-853F-4D4F-A235-9CDDDB5CAB18}" presName="node" presStyleLbl="node1" presStyleIdx="1" presStyleCnt="5" custScaleX="118977" custScaleY="105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E14FF-CED6-410B-BAB7-003132DD0C44}" type="pres">
      <dgm:prSet presAssocID="{634E12F5-F5AC-43AB-9D25-FF4864EE81D7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76DC8A65-9B05-4BE2-9589-9A8D1BF6458A}" type="pres">
      <dgm:prSet presAssocID="{5721DCC2-7423-4BD8-957E-0CD1EFAA334A}" presName="node" presStyleLbl="node1" presStyleIdx="2" presStyleCnt="5" custScaleY="120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1202A-0BCE-46E4-A2BA-6016296BE2BB}" type="pres">
      <dgm:prSet presAssocID="{8CB43395-30AB-4760-84A7-F13D245F16A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CAE68E9E-D22C-4C97-BF79-A93AB3B9EADD}" type="pres">
      <dgm:prSet presAssocID="{CCA5E236-85C1-4DE2-AC3C-AFE6B2560167}" presName="node" presStyleLbl="node1" presStyleIdx="3" presStyleCnt="5" custScaleX="118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3C7D-2A0D-4037-9366-4FE9FCD04982}" type="pres">
      <dgm:prSet presAssocID="{5AE21BA3-EE61-44FA-9B8A-064A0E725212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05CB51F0-05B2-4A01-A7F1-E04D771B6042}" type="pres">
      <dgm:prSet presAssocID="{40B3EC9C-3A0B-4ED8-99F4-D7A26253335A}" presName="node" presStyleLbl="node1" presStyleIdx="4" presStyleCnt="5" custScaleY="138347" custRadScaleRad="98769" custRadScaleInc="10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B402E-78DA-4D55-A4AD-4125FAE99D87}" type="presOf" srcId="{40B3EC9C-3A0B-4ED8-99F4-D7A26253335A}" destId="{05CB51F0-05B2-4A01-A7F1-E04D771B6042}" srcOrd="0" destOrd="0" presId="urn:microsoft.com/office/officeart/2005/8/layout/radial4"/>
    <dgm:cxn modelId="{24AE785D-F931-4DE7-96B0-EF8369CEF008}" type="presOf" srcId="{F07E65FE-EB3E-4B7F-A7B1-8E79F49B9F16}" destId="{F08F3726-51E4-4B95-88F1-76AFB55A5C58}" srcOrd="0" destOrd="0" presId="urn:microsoft.com/office/officeart/2005/8/layout/radial4"/>
    <dgm:cxn modelId="{D64AB2BB-B09F-4125-8FC6-C7E4F3E6EFAB}" type="presOf" srcId="{5AE21BA3-EE61-44FA-9B8A-064A0E725212}" destId="{32843C7D-2A0D-4037-9366-4FE9FCD04982}" srcOrd="0" destOrd="0" presId="urn:microsoft.com/office/officeart/2005/8/layout/radial4"/>
    <dgm:cxn modelId="{FC29EDB6-094D-435A-BF9E-778D7CF66793}" srcId="{F07E65FE-EB3E-4B7F-A7B1-8E79F49B9F16}" destId="{382B1773-853F-4D4F-A235-9CDDDB5CAB18}" srcOrd="1" destOrd="0" parTransId="{BB2FCE6D-5F21-4A64-A4A1-DD40FA504E03}" sibTransId="{B243553E-242E-4570-A42E-D6F4B4BAE819}"/>
    <dgm:cxn modelId="{C6E05A92-2DE0-45A2-AF90-4342D1FF2A31}" type="presOf" srcId="{634E12F5-F5AC-43AB-9D25-FF4864EE81D7}" destId="{E45E14FF-CED6-410B-BAB7-003132DD0C44}" srcOrd="0" destOrd="0" presId="urn:microsoft.com/office/officeart/2005/8/layout/radial4"/>
    <dgm:cxn modelId="{B13930B2-1C6D-4BA1-809D-6C52A083ABE1}" type="presOf" srcId="{C775E157-9CD9-44AE-AAFC-6B9A570EBB02}" destId="{39800268-3A24-4E7D-8160-BF65883BD1DC}" srcOrd="0" destOrd="0" presId="urn:microsoft.com/office/officeart/2005/8/layout/radial4"/>
    <dgm:cxn modelId="{58D69925-CBAB-4E98-95E4-59C87BB7C7EC}" type="presOf" srcId="{B540DD2C-5BC0-4CC1-8580-B228C13EE523}" destId="{3D2EF0C3-2146-48B0-B4B0-CD7B337C5342}" srcOrd="0" destOrd="0" presId="urn:microsoft.com/office/officeart/2005/8/layout/radial4"/>
    <dgm:cxn modelId="{7DAF2F16-E677-4C25-82DF-30AF11EEC099}" srcId="{F07E65FE-EB3E-4B7F-A7B1-8E79F49B9F16}" destId="{C775E157-9CD9-44AE-AAFC-6B9A570EBB02}" srcOrd="0" destOrd="0" parTransId="{B540DD2C-5BC0-4CC1-8580-B228C13EE523}" sibTransId="{2A82918A-05EB-4E52-BA41-F160142CA118}"/>
    <dgm:cxn modelId="{85C68A5D-D55C-4530-A26B-90008BE2C1CB}" type="presOf" srcId="{382B1773-853F-4D4F-A235-9CDDDB5CAB18}" destId="{936C2AD2-D73E-4B52-A6F6-EE508FCD1629}" srcOrd="0" destOrd="0" presId="urn:microsoft.com/office/officeart/2005/8/layout/radial4"/>
    <dgm:cxn modelId="{B6815D1B-B0AA-41BD-8AD0-F7AF7352463E}" type="presOf" srcId="{8CB43395-30AB-4760-84A7-F13D245F16AB}" destId="{7E81202A-0BCE-46E4-A2BA-6016296BE2BB}" srcOrd="0" destOrd="0" presId="urn:microsoft.com/office/officeart/2005/8/layout/radial4"/>
    <dgm:cxn modelId="{FDA07B68-6572-43B6-A7EA-E7DDB1982D1A}" srcId="{F07E65FE-EB3E-4B7F-A7B1-8E79F49B9F16}" destId="{40B3EC9C-3A0B-4ED8-99F4-D7A26253335A}" srcOrd="4" destOrd="0" parTransId="{5AE21BA3-EE61-44FA-9B8A-064A0E725212}" sibTransId="{58FC9F6B-E3B2-4ED4-88AD-4CA57FA03120}"/>
    <dgm:cxn modelId="{6D6F97C2-3714-4CA0-9E6A-FC8A164A12C3}" type="presOf" srcId="{BB2FCE6D-5F21-4A64-A4A1-DD40FA504E03}" destId="{179D8971-B84E-49E2-8720-E2C476143A49}" srcOrd="0" destOrd="0" presId="urn:microsoft.com/office/officeart/2005/8/layout/radial4"/>
    <dgm:cxn modelId="{03F7FA21-C1DC-415D-AB8A-BC818ABF62DF}" type="presOf" srcId="{0E55768D-C5F6-45DC-B8C7-61F06F973052}" destId="{D61D442C-F1DB-441F-8368-A49EC68EFD82}" srcOrd="0" destOrd="0" presId="urn:microsoft.com/office/officeart/2005/8/layout/radial4"/>
    <dgm:cxn modelId="{20F198BA-1134-4787-9520-5132C932AA94}" type="presOf" srcId="{CCA5E236-85C1-4DE2-AC3C-AFE6B2560167}" destId="{CAE68E9E-D22C-4C97-BF79-A93AB3B9EADD}" srcOrd="0" destOrd="0" presId="urn:microsoft.com/office/officeart/2005/8/layout/radial4"/>
    <dgm:cxn modelId="{2280EF67-295A-4F97-B3D0-AB9112020E36}" srcId="{0E55768D-C5F6-45DC-B8C7-61F06F973052}" destId="{F07E65FE-EB3E-4B7F-A7B1-8E79F49B9F16}" srcOrd="0" destOrd="0" parTransId="{204D7716-2E1E-48BB-9F02-C9FE432D791A}" sibTransId="{E058D39E-5764-4B5F-96F3-7A938BA9F2D3}"/>
    <dgm:cxn modelId="{51CA19BA-34C2-48A1-8AB2-134D18CDC584}" srcId="{F07E65FE-EB3E-4B7F-A7B1-8E79F49B9F16}" destId="{5721DCC2-7423-4BD8-957E-0CD1EFAA334A}" srcOrd="2" destOrd="0" parTransId="{634E12F5-F5AC-43AB-9D25-FF4864EE81D7}" sibTransId="{DA32537B-B4E2-4991-948D-E5C9CAA1FDD2}"/>
    <dgm:cxn modelId="{972E39BB-D467-46C1-94B2-17DCF9290508}" srcId="{F07E65FE-EB3E-4B7F-A7B1-8E79F49B9F16}" destId="{CCA5E236-85C1-4DE2-AC3C-AFE6B2560167}" srcOrd="3" destOrd="0" parTransId="{8CB43395-30AB-4760-84A7-F13D245F16AB}" sibTransId="{5CE7ACDA-27BE-4D08-A3B1-944B58FFD0FC}"/>
    <dgm:cxn modelId="{954B43A1-4263-4DF4-8A09-E93EC2BAAD53}" type="presOf" srcId="{5721DCC2-7423-4BD8-957E-0CD1EFAA334A}" destId="{76DC8A65-9B05-4BE2-9589-9A8D1BF6458A}" srcOrd="0" destOrd="0" presId="urn:microsoft.com/office/officeart/2005/8/layout/radial4"/>
    <dgm:cxn modelId="{1410AF2D-CD6C-4FF8-B076-60ECE5ED6BD0}" type="presParOf" srcId="{D61D442C-F1DB-441F-8368-A49EC68EFD82}" destId="{F08F3726-51E4-4B95-88F1-76AFB55A5C58}" srcOrd="0" destOrd="0" presId="urn:microsoft.com/office/officeart/2005/8/layout/radial4"/>
    <dgm:cxn modelId="{2FD295DB-25A8-4D9F-841E-E6D3356F24C2}" type="presParOf" srcId="{D61D442C-F1DB-441F-8368-A49EC68EFD82}" destId="{3D2EF0C3-2146-48B0-B4B0-CD7B337C5342}" srcOrd="1" destOrd="0" presId="urn:microsoft.com/office/officeart/2005/8/layout/radial4"/>
    <dgm:cxn modelId="{50562B1B-5BE4-4168-B2BD-E458827B0ACF}" type="presParOf" srcId="{D61D442C-F1DB-441F-8368-A49EC68EFD82}" destId="{39800268-3A24-4E7D-8160-BF65883BD1DC}" srcOrd="2" destOrd="0" presId="urn:microsoft.com/office/officeart/2005/8/layout/radial4"/>
    <dgm:cxn modelId="{5D996E07-E1F7-4B71-848A-F9F54922B5B8}" type="presParOf" srcId="{D61D442C-F1DB-441F-8368-A49EC68EFD82}" destId="{179D8971-B84E-49E2-8720-E2C476143A49}" srcOrd="3" destOrd="0" presId="urn:microsoft.com/office/officeart/2005/8/layout/radial4"/>
    <dgm:cxn modelId="{55426DAB-6A73-4CF6-9FF8-ABEB19E71996}" type="presParOf" srcId="{D61D442C-F1DB-441F-8368-A49EC68EFD82}" destId="{936C2AD2-D73E-4B52-A6F6-EE508FCD1629}" srcOrd="4" destOrd="0" presId="urn:microsoft.com/office/officeart/2005/8/layout/radial4"/>
    <dgm:cxn modelId="{AD42C932-7D22-4750-8BA0-80410165C9DF}" type="presParOf" srcId="{D61D442C-F1DB-441F-8368-A49EC68EFD82}" destId="{E45E14FF-CED6-410B-BAB7-003132DD0C44}" srcOrd="5" destOrd="0" presId="urn:microsoft.com/office/officeart/2005/8/layout/radial4"/>
    <dgm:cxn modelId="{4F16F727-218D-4F44-8ABB-309D8C3CB76E}" type="presParOf" srcId="{D61D442C-F1DB-441F-8368-A49EC68EFD82}" destId="{76DC8A65-9B05-4BE2-9589-9A8D1BF6458A}" srcOrd="6" destOrd="0" presId="urn:microsoft.com/office/officeart/2005/8/layout/radial4"/>
    <dgm:cxn modelId="{E6D6D77D-12CB-4DC2-8690-8DB3E6AD3328}" type="presParOf" srcId="{D61D442C-F1DB-441F-8368-A49EC68EFD82}" destId="{7E81202A-0BCE-46E4-A2BA-6016296BE2BB}" srcOrd="7" destOrd="0" presId="urn:microsoft.com/office/officeart/2005/8/layout/radial4"/>
    <dgm:cxn modelId="{6D79E067-7533-47F4-8B36-FD466DDD2951}" type="presParOf" srcId="{D61D442C-F1DB-441F-8368-A49EC68EFD82}" destId="{CAE68E9E-D22C-4C97-BF79-A93AB3B9EADD}" srcOrd="8" destOrd="0" presId="urn:microsoft.com/office/officeart/2005/8/layout/radial4"/>
    <dgm:cxn modelId="{7F088BAC-1984-4EE2-860F-1F53D9C3A798}" type="presParOf" srcId="{D61D442C-F1DB-441F-8368-A49EC68EFD82}" destId="{32843C7D-2A0D-4037-9366-4FE9FCD04982}" srcOrd="9" destOrd="0" presId="urn:microsoft.com/office/officeart/2005/8/layout/radial4"/>
    <dgm:cxn modelId="{6D59E07B-526A-46B6-8459-95AB7FC97C33}" type="presParOf" srcId="{D61D442C-F1DB-441F-8368-A49EC68EFD82}" destId="{05CB51F0-05B2-4A01-A7F1-E04D771B604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F3726-51E4-4B95-88F1-76AFB55A5C58}">
      <dsp:nvSpPr>
        <dsp:cNvPr id="0" name=""/>
        <dsp:cNvSpPr/>
      </dsp:nvSpPr>
      <dsp:spPr>
        <a:xfrm>
          <a:off x="2263616" y="2322620"/>
          <a:ext cx="1568767" cy="1568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ছবি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2493357" y="2552361"/>
        <a:ext cx="1109285" cy="1109285"/>
      </dsp:txXfrm>
    </dsp:sp>
    <dsp:sp modelId="{3D2EF0C3-2146-48B0-B4B0-CD7B337C5342}">
      <dsp:nvSpPr>
        <dsp:cNvPr id="0" name=""/>
        <dsp:cNvSpPr/>
      </dsp:nvSpPr>
      <dsp:spPr>
        <a:xfrm rot="10800000">
          <a:off x="745631" y="288345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00268-3A24-4E7D-8160-BF65883BD1DC}">
      <dsp:nvSpPr>
        <dsp:cNvPr id="0" name=""/>
        <dsp:cNvSpPr/>
      </dsp:nvSpPr>
      <dsp:spPr>
        <a:xfrm>
          <a:off x="466" y="2238929"/>
          <a:ext cx="1490329" cy="1736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পন্য আশানুরূপ বিক্রয় হবে কী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4116" y="2282579"/>
        <a:ext cx="1403029" cy="1648849"/>
      </dsp:txXfrm>
    </dsp:sp>
    <dsp:sp modelId="{179D8971-B84E-49E2-8720-E2C476143A49}">
      <dsp:nvSpPr>
        <dsp:cNvPr id="0" name=""/>
        <dsp:cNvSpPr/>
      </dsp:nvSpPr>
      <dsp:spPr>
        <a:xfrm rot="13500000">
          <a:off x="1209902" y="176260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C2AD2-D73E-4B52-A6F6-EE508FCD1629}">
      <dsp:nvSpPr>
        <dsp:cNvPr id="0" name=""/>
        <dsp:cNvSpPr/>
      </dsp:nvSpPr>
      <dsp:spPr>
        <a:xfrm>
          <a:off x="533405" y="850923"/>
          <a:ext cx="1773148" cy="1256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প্রত্যাশিত মুনাফা অর্জিত হবে 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70195" y="887713"/>
        <a:ext cx="1699568" cy="1182540"/>
      </dsp:txXfrm>
    </dsp:sp>
    <dsp:sp modelId="{E45E14FF-CED6-410B-BAB7-003132DD0C44}">
      <dsp:nvSpPr>
        <dsp:cNvPr id="0" name=""/>
        <dsp:cNvSpPr/>
      </dsp:nvSpPr>
      <dsp:spPr>
        <a:xfrm rot="16200000">
          <a:off x="2330752" y="1298334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C8A65-9B05-4BE2-9589-9A8D1BF6458A}">
      <dsp:nvSpPr>
        <dsp:cNvPr id="0" name=""/>
        <dsp:cNvSpPr/>
      </dsp:nvSpPr>
      <dsp:spPr>
        <a:xfrm>
          <a:off x="2302835" y="88920"/>
          <a:ext cx="1490329" cy="1431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প্রয়োজনীয় কাচামাল পাব 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344760" y="130845"/>
        <a:ext cx="1406479" cy="1347581"/>
      </dsp:txXfrm>
    </dsp:sp>
    <dsp:sp modelId="{7E81202A-0BCE-46E4-A2BA-6016296BE2BB}">
      <dsp:nvSpPr>
        <dsp:cNvPr id="0" name=""/>
        <dsp:cNvSpPr/>
      </dsp:nvSpPr>
      <dsp:spPr>
        <a:xfrm rot="18900000">
          <a:off x="3451601" y="1762605"/>
          <a:ext cx="1434495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68E9E-D22C-4C97-BF79-A93AB3B9EADD}">
      <dsp:nvSpPr>
        <dsp:cNvPr id="0" name=""/>
        <dsp:cNvSpPr/>
      </dsp:nvSpPr>
      <dsp:spPr>
        <a:xfrm>
          <a:off x="3789438" y="882852"/>
          <a:ext cx="1773163" cy="1192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প্রত্যাশিত লভ্যাংশ পাব 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24358" y="917772"/>
        <a:ext cx="1703323" cy="1122423"/>
      </dsp:txXfrm>
    </dsp:sp>
    <dsp:sp modelId="{32843C7D-2A0D-4037-9366-4FE9FCD04982}">
      <dsp:nvSpPr>
        <dsp:cNvPr id="0" name=""/>
        <dsp:cNvSpPr/>
      </dsp:nvSpPr>
      <dsp:spPr>
        <a:xfrm rot="200153">
          <a:off x="3911598" y="2974791"/>
          <a:ext cx="1406754" cy="44709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B51F0-05B2-4A01-A7F1-E04D771B6042}">
      <dsp:nvSpPr>
        <dsp:cNvPr id="0" name=""/>
        <dsp:cNvSpPr/>
      </dsp:nvSpPr>
      <dsp:spPr>
        <a:xfrm>
          <a:off x="4571996" y="2414539"/>
          <a:ext cx="1490329" cy="1649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প্রতিযোগিতায় টিকে থাকতে পারবকী?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615646" y="2458189"/>
        <a:ext cx="1403029" cy="156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007706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10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75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3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9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48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7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4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7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9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83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2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02/19/2020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486400"/>
            <a:ext cx="76962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আজকের ক্লাসে সকলকে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3905"/>
            <a:ext cx="6972300" cy="5222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ঝুঁকির উৎস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762000"/>
          </a:xfrm>
        </p:spPr>
        <p:txBody>
          <a:bodyPr>
            <a:normAutofit fontScale="40000" lnSpcReduction="20000"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ব্যবসা প্রতিষ্ঠানের দৃষ্টিতে-</a:t>
            </a:r>
            <a:endParaRPr lang="en-US" sz="51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বিক্রয়মূল্য পরিবর্তন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বিক্রয়ের পরিমান পরিবর্তন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উৎপাদনের উপকরনের মূল্য পরিবর্তন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অতিরিক্ত স্থায়ী খরচের প্রবণতা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ঋণ মূলধন বেশি হওয়া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পর্যাপ্ত নগদপ্রবাহ  না পাওয়া</a:t>
            </a:r>
          </a:p>
          <a:p>
            <a:pPr>
              <a:buNone/>
            </a:pPr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371601"/>
            <a:ext cx="4041775" cy="685800"/>
          </a:xfrm>
        </p:spPr>
        <p:txBody>
          <a:bodyPr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বিনিয়োগ কারীর দৃষ্টিতে-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বন্ড, ডিবেঞ্চার ইত্যাদির সুদ হার পরিবর্তন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তারল্য </a:t>
            </a:r>
            <a:r>
              <a:rPr lang="bn-IN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5  0.125 0.1664  C 0.125 0.25825  0.069 0.33279  0 0.33279  C -0.069 0.33279  -0.125 0.25825  -0.125 0.1664  C -0.125 0.07455  -0.069 0  0 0  Z" pathEditMode="relative" ptsTypes="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  <p:bldP spid="5" grpId="2" build="p"/>
      <p:bldP spid="3" grpId="0" build="p"/>
      <p:bldP spid="3" grpId="1" build="p"/>
      <p:bldP spid="6" grpId="0" build="p"/>
      <p:bldP spid="6" grpId="1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76962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কাজ-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ব্যাবসা প্রতিষ্ঠানের দৃষ্টিতে ঝুকির উৎস লেখ। দল- ক, গ, ঙ,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বিনিয়োগ কারির দৃষ্টিতে ঝুকির উৎস  কিকি লেখ। দল- খ,ঘ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7086600" cy="9541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যদিও অনিশ্চয়তা থেকে ঝুকির সৃষ্টি হয়, ঝুকি ও অনিশ্চয়তার মধ্যে কিছু পার্থক্য রয়েছে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00200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খারাপ কোন ঘটনা ঘটার আশাংকাই হচ্ছে ঝুকি। কিন্তু  খারাপ কোন ঘটনা ঘটার আশাংকা কেমন তা জানা নাথাকলে, সেই অনিশ্চয়তাকে ঝুকি বলা যায়না।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অনিশ্চয়তার যে অংশ টুকু পরিমাপ করা যায় সে অংশ টুকুকে  ঝুকি বলা হয়।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পরিমাপ করা যায় বলে  বিভিন্ন কৌশল প্রয়োগ করে ঝুকির পরিমান কমানো যায়। কিন্তুঅনিশ্চয়তাকে বিভিন্ন কৌশল প্রয়োগ করে কমানো বা পরিহার করা যায় 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46760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কাজ-					সময়-৬ মি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ও অনিশ্চয়তার পার্থক্য লেখ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086600" cy="35394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মূল্যায়ন-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অনিশ্চয়তা কী?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বলতে কী বুঝি?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প্রত্যাশার বাইরে কোন কিছু ঘটাকে আমরা কী বলি?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ঝুকি ও অনিশ্চয়তার একটি পার্থক্য বল।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ব্যাবসায়ীক ঝুকির নাম বল।</a:t>
            </a:r>
          </a:p>
          <a:p>
            <a:pPr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বিনিয়োগকারীর দৃষ্টিতে একটি ঝুকির নাম বল।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145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14400" y="5562600"/>
            <a:ext cx="7239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ক্লাসে সকলকে 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0" y="76200"/>
            <a:ext cx="4495800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1393392"/>
            <a:ext cx="5015346" cy="251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সালেহ্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আহম্মেদ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লিটন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কিশলয়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82199"/>
            <a:ext cx="3200400" cy="50240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95600" y="4191000"/>
            <a:ext cx="6005946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 : ফিন্যান্স ও ব্যাংকিং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অধ্যায়: চতুর্থ (ঝুকি ও অনিশ্চয়তা)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সময়: ৫০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081" y="1692215"/>
            <a:ext cx="5871519" cy="40989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838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এসো একটি ছবি লক্ষ্য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5791200" cy="70788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আজকেরপাঠ অনিশ্চয়তা ও ঝুকি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716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 ফল –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অনিশ্চয়তা কী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ঝুকি কাকে বলে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ঝুকি ও অনিশ্চয়তার পারথক্য কী তা বলতে পারবে।</a:t>
            </a: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ব্যাবসায়িক ঝুকি ও আর্থিকঝুকি কী ও তার পার্থক্য  নির্ণয়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একজন ছাত্রের অনিশ্চয়তার বিভিন্ন দিক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19600" y="1371600"/>
            <a:ext cx="39624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পরীক্ষায় জিপিএ-৫ পাব কী?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19600" y="3048000"/>
            <a:ext cx="3810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লেখাপড়া শেষ করে চাকরি পাব কী?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19600" y="4800600"/>
            <a:ext cx="38100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সমাজে প্রতিষ্ঠা লাভ করতে পারবো কী?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3429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752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াএকজন কৃষকের গরু , ধান ক্ষেতের ছবি আনতে হবে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5715000"/>
            <a:ext cx="5791200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একজন ব্যাবসায়ির জীবনে অনিশ্চয়তা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F3726-51E4-4B95-88F1-76AFB55A5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F08F3726-51E4-4B95-88F1-76AFB55A5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2EF0C3-2146-48B0-B4B0-CD7B337C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D2EF0C3-2146-48B0-B4B0-CD7B337C5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800268-3A24-4E7D-8160-BF65883BD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9800268-3A24-4E7D-8160-BF65883BD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D8971-B84E-49E2-8720-E2C476143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79D8971-B84E-49E2-8720-E2C476143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C2AD2-D73E-4B52-A6F6-EE508FCD1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936C2AD2-D73E-4B52-A6F6-EE508FCD1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5E14FF-CED6-410B-BAB7-003132DD0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E45E14FF-CED6-410B-BAB7-003132DD0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DC8A65-9B05-4BE2-9589-9A8D1BF64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76DC8A65-9B05-4BE2-9589-9A8D1BF64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81202A-0BCE-46E4-A2BA-6016296BE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7E81202A-0BCE-46E4-A2BA-6016296BE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E68E9E-D22C-4C97-BF79-A93AB3B9E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AE68E9E-D22C-4C97-BF79-A93AB3B9E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843C7D-2A0D-4037-9366-4FE9FCD04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32843C7D-2A0D-4037-9366-4FE9FCD04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CB51F0-05B2-4A01-A7F1-E04D771B6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05CB51F0-05B2-4A01-A7F1-E04D771B6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153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অনিশ্চয়তার কারণে প্রকৃত ফলাফল প্রত্যাশিত ফলাফল থেকে ভিন্ন হওয়ার সম্ভাবনা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কেই ব্যাবসায় অর্থায়নে</a:t>
            </a:r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ঝুঁকি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 হয়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618238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ঝুঁকি</a:t>
            </a:r>
            <a:r>
              <a:rPr lang="bn-IN" sz="2800" dirty="0" smtClean="0">
                <a:solidFill>
                  <a:srgbClr val="1F497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810000" y="17526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প্রত্যাশা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17526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590800"/>
            <a:ext cx="2514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৬৫ লক্ষ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908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৩৫ লক্ষ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9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2743200" cy="1295400"/>
          </a:xfrm>
          <a:prstGeom prst="rect">
            <a:avLst/>
          </a:prstGeom>
        </p:spPr>
      </p:pic>
      <p:pic>
        <p:nvPicPr>
          <p:cNvPr id="14" name="Picture 13" descr="images (8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76600"/>
            <a:ext cx="2819400" cy="1371599"/>
          </a:xfrm>
          <a:prstGeom prst="rect">
            <a:avLst/>
          </a:prstGeom>
        </p:spPr>
      </p:pic>
      <p:pic>
        <p:nvPicPr>
          <p:cNvPr id="16" name="Picture 15" descr="images-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505200"/>
            <a:ext cx="2179027" cy="1143000"/>
          </a:xfrm>
          <a:prstGeom prst="rect">
            <a:avLst/>
          </a:prstGeom>
        </p:spPr>
      </p:pic>
      <p:pic>
        <p:nvPicPr>
          <p:cNvPr id="12" name="Picture 11" descr="images-7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3429000"/>
            <a:ext cx="2543175" cy="1219200"/>
          </a:xfrm>
          <a:prstGeom prst="rect">
            <a:avLst/>
          </a:prstGeom>
        </p:spPr>
      </p:pic>
      <p:pic>
        <p:nvPicPr>
          <p:cNvPr id="15" name="Picture 3" descr="I:\KAUSHER-1 (H)\Digital Content\Business Studies-21.05.2011\Bangladesh Bank\Kausher-Bank\Bangladesh Bank\2008-10-28__front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800600"/>
            <a:ext cx="2743200" cy="1278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810000" y="4800600"/>
            <a:ext cx="25146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লভ্যাংশ ২০/=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4800600"/>
            <a:ext cx="2286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লভ্যাংশ ১৫/=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4" grpId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377</TotalTime>
  <Words>359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Corbel</vt:lpstr>
      <vt:lpstr>NikoshBAN</vt:lpstr>
      <vt:lpstr>Vrinda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একজন ছাত্রের অনিশ্চয়তার বিভিন্ন দিক </vt:lpstr>
      <vt:lpstr>PowerPoint Presentation</vt:lpstr>
      <vt:lpstr>PowerPoint Presentation</vt:lpstr>
      <vt:lpstr>PowerPoint Presentation</vt:lpstr>
      <vt:lpstr>ঝুঁকির উৎস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JWM9N72</cp:lastModifiedBy>
  <cp:revision>45</cp:revision>
  <dcterms:created xsi:type="dcterms:W3CDTF">2006-08-16T00:00:00Z</dcterms:created>
  <dcterms:modified xsi:type="dcterms:W3CDTF">2020-02-19T06:17:04Z</dcterms:modified>
</cp:coreProperties>
</file>